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1b6a40b4697c4a76" Type="http://schemas.microsoft.com/office/2006/relationships/ui/extensibility" Target="customUI/customUI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275" r:id="rId3"/>
    <p:sldId id="279" r:id="rId4"/>
    <p:sldId id="280" r:id="rId5"/>
    <p:sldId id="299" r:id="rId6"/>
    <p:sldId id="300" r:id="rId7"/>
    <p:sldId id="282" r:id="rId8"/>
    <p:sldId id="309" r:id="rId9"/>
    <p:sldId id="318" r:id="rId10"/>
    <p:sldId id="311" r:id="rId11"/>
    <p:sldId id="320" r:id="rId12"/>
    <p:sldId id="321" r:id="rId13"/>
    <p:sldId id="322" r:id="rId14"/>
    <p:sldId id="323" r:id="rId15"/>
    <p:sldId id="287" r:id="rId16"/>
    <p:sldId id="319" r:id="rId17"/>
    <p:sldId id="324" r:id="rId18"/>
    <p:sldId id="298" r:id="rId19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Slides" id="{5C661DC1-D038-4612-9AFE-4506515A23D4}">
          <p14:sldIdLst>
            <p14:sldId id="274"/>
            <p14:sldId id="275"/>
            <p14:sldId id="279"/>
            <p14:sldId id="280"/>
            <p14:sldId id="299"/>
            <p14:sldId id="300"/>
            <p14:sldId id="282"/>
            <p14:sldId id="309"/>
            <p14:sldId id="318"/>
            <p14:sldId id="311"/>
            <p14:sldId id="320"/>
            <p14:sldId id="321"/>
            <p14:sldId id="322"/>
            <p14:sldId id="323"/>
            <p14:sldId id="287"/>
            <p14:sldId id="319"/>
            <p14:sldId id="324"/>
            <p14:sldId id="29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601">
          <p15:clr>
            <a:srgbClr val="A4A3A4"/>
          </p15:clr>
        </p15:guide>
        <p15:guide id="2" orient="horz" pos="4031">
          <p15:clr>
            <a:srgbClr val="A4A3A4"/>
          </p15:clr>
        </p15:guide>
        <p15:guide id="3" orient="horz" pos="1111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pos="5346">
          <p15:clr>
            <a:srgbClr val="A4A3A4"/>
          </p15:clr>
        </p15:guide>
        <p15:guide id="6" pos="4887">
          <p15:clr>
            <a:srgbClr val="A4A3A4"/>
          </p15:clr>
        </p15:guide>
        <p15:guide id="7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y" initials="" lastIdx="0" clrIdx="0"/>
  <p:cmAuthor id="1" name="Sha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545C"/>
    <a:srgbClr val="00CC00"/>
    <a:srgbClr val="000000"/>
    <a:srgbClr val="DD622B"/>
    <a:srgbClr val="FBCCA8"/>
    <a:srgbClr val="F7A76A"/>
    <a:srgbClr val="1E497D"/>
    <a:srgbClr val="DDDDDD"/>
    <a:srgbClr val="004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0947" autoAdjust="0"/>
  </p:normalViewPr>
  <p:slideViewPr>
    <p:cSldViewPr snapToObjects="1">
      <p:cViewPr varScale="1">
        <p:scale>
          <a:sx n="94" d="100"/>
          <a:sy n="94" d="100"/>
        </p:scale>
        <p:origin x="-2124" y="-102"/>
      </p:cViewPr>
      <p:guideLst>
        <p:guide orient="horz" pos="601"/>
        <p:guide orient="horz" pos="4031"/>
        <p:guide orient="horz" pos="1111"/>
        <p:guide orient="horz" pos="3748"/>
        <p:guide pos="5346"/>
        <p:guide pos="4887"/>
        <p:guide pos="38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786" cy="496967"/>
          </a:xfrm>
          <a:prstGeom prst="rect">
            <a:avLst/>
          </a:prstGeom>
        </p:spPr>
        <p:txBody>
          <a:bodyPr vert="horz" lIns="75341" tIns="75341" rIns="75341" bIns="75341" rtlCol="0" anchor="t" anchorCtr="0"/>
          <a:lstStyle/>
          <a:p>
            <a:endParaRPr lang="en-AU" sz="1100" dirty="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75341" tIns="75341" rIns="75341" bIns="75341" rtlCol="0"/>
          <a:lstStyle>
            <a:lvl1pPr algn="r">
              <a:defRPr sz="1300"/>
            </a:lvl1pPr>
          </a:lstStyle>
          <a:p>
            <a:fld id="{4E50C307-5AD1-4F8C-91A0-1FC7219EFB34}" type="datetimeFigureOut">
              <a:rPr lang="en-AU" sz="1100">
                <a:cs typeface="Arial" pitchFamily="34" charset="0"/>
              </a:rPr>
              <a:t>9/03/2016</a:t>
            </a:fld>
            <a:endParaRPr lang="en-AU" sz="1100" dirty="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75341" tIns="75341" rIns="75341" bIns="75341" rtlCol="0" anchor="b"/>
          <a:lstStyle>
            <a:lvl1pPr algn="l">
              <a:defRPr sz="1300"/>
            </a:lvl1pPr>
          </a:lstStyle>
          <a:p>
            <a:endParaRPr lang="en-AU" sz="1100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26527" y="9440647"/>
            <a:ext cx="1079100" cy="496967"/>
          </a:xfrm>
          <a:prstGeom prst="rect">
            <a:avLst/>
          </a:prstGeom>
        </p:spPr>
        <p:txBody>
          <a:bodyPr vert="horz" lIns="0" tIns="37670" rIns="95683" bIns="37670" rtlCol="0" anchor="b"/>
          <a:lstStyle>
            <a:lvl1pPr algn="r">
              <a:defRPr sz="1300"/>
            </a:lvl1pPr>
          </a:lstStyle>
          <a:p>
            <a:fld id="{AF84CFB5-B6E9-4915-957C-05CFA717E28F}" type="slidenum">
              <a:rPr lang="en-AU" sz="1100">
                <a:cs typeface="Arial" pitchFamily="34" charset="0"/>
              </a:rPr>
              <a:t>‹#›</a:t>
            </a:fld>
            <a:endParaRPr lang="en-AU" sz="11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5635" y="82829"/>
            <a:ext cx="4980815" cy="41413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300">
                <a:latin typeface="+mn-lt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58781" y="70404"/>
            <a:ext cx="1406822" cy="41413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3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9/03/2016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590550"/>
            <a:ext cx="5984875" cy="4489450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5683" tIns="47842" rIns="95683" bIns="47842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285" y="5409946"/>
            <a:ext cx="5465107" cy="3783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 smtClean="0"/>
              <a:t>Click to edit Master text styles</a:t>
            </a:r>
          </a:p>
          <a:p>
            <a:pPr marL="0" lvl="1"/>
            <a:r>
              <a:rPr lang="en-AU" noProof="0" dirty="0" smtClean="0"/>
              <a:t>Second level</a:t>
            </a:r>
          </a:p>
          <a:p>
            <a:pPr marL="150683" lvl="2" indent="-150683">
              <a:buFont typeface="Arial" pitchFamily="34" charset="0"/>
              <a:buChar char="•"/>
            </a:pPr>
            <a:r>
              <a:rPr lang="en-AU" noProof="0" dirty="0" smtClean="0"/>
              <a:t>Third level</a:t>
            </a:r>
          </a:p>
          <a:p>
            <a:pPr marL="301365" lvl="3" indent="-150683">
              <a:buFont typeface="Arial" pitchFamily="34" charset="0"/>
              <a:buChar char="•"/>
            </a:pPr>
            <a:r>
              <a:rPr lang="en-AU" noProof="0" dirty="0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5635" y="9440646"/>
            <a:ext cx="4765041" cy="391313"/>
          </a:xfrm>
          <a:prstGeom prst="rect">
            <a:avLst/>
          </a:prstGeom>
        </p:spPr>
        <p:txBody>
          <a:bodyPr vert="horz" lIns="95683" tIns="47842" rIns="95683" bIns="47842" rtlCol="0" anchor="b"/>
          <a:lstStyle>
            <a:lvl1pPr algn="l">
              <a:defRPr sz="1300">
                <a:latin typeface="+mn-lt"/>
                <a:cs typeface="Arial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12592" y="9440646"/>
            <a:ext cx="981688" cy="391313"/>
          </a:xfrm>
          <a:prstGeom prst="rect">
            <a:avLst/>
          </a:prstGeom>
        </p:spPr>
        <p:txBody>
          <a:bodyPr vert="horz" lIns="95683" tIns="47842" rIns="95683" bIns="47842" rtlCol="0" anchor="b"/>
          <a:lstStyle>
            <a:lvl1pPr algn="r">
              <a:defRPr sz="13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2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lang="en-AU" sz="12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6320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4918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4107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7853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813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429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852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478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1792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996025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3708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169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280841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6000" y="3780925"/>
            <a:ext cx="7381225" cy="945104"/>
          </a:xfrm>
        </p:spPr>
        <p:txBody>
          <a:bodyPr anchor="t"/>
          <a:lstStyle>
            <a:lvl1pPr>
              <a:lnSpc>
                <a:spcPts val="3600"/>
              </a:lnSpc>
              <a:defRPr sz="3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AU" noProof="0" dirty="0" smtClean="0"/>
              <a:t>Click to edit Master title style 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6000" y="4812830"/>
            <a:ext cx="7381225" cy="270030"/>
          </a:xfrm>
        </p:spPr>
        <p:txBody>
          <a:bodyPr/>
          <a:lstStyle>
            <a:lvl1pPr marL="0" indent="0" algn="l">
              <a:lnSpc>
                <a:spcPts val="1300"/>
              </a:lnSpc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0" indent="0" algn="l">
              <a:buNone/>
              <a:defRPr sz="1200">
                <a:solidFill>
                  <a:schemeClr val="bg2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edit Master subtitle style level one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3"/>
          </p:nvPr>
        </p:nvSpPr>
        <p:spPr>
          <a:xfrm>
            <a:off x="666000" y="3487792"/>
            <a:ext cx="2269225" cy="216000"/>
          </a:xfrm>
        </p:spPr>
        <p:txBody>
          <a:bodyPr/>
          <a:lstStyle>
            <a:lvl1pPr>
              <a:defRPr sz="900" b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66750" y="5403504"/>
            <a:ext cx="3995260" cy="773560"/>
          </a:xfrm>
        </p:spPr>
        <p:txBody>
          <a:bodyPr numCol="2" spcCol="540000"/>
          <a:lstStyle>
            <a:lvl1pPr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sz="950" b="1" baseline="0">
                <a:solidFill>
                  <a:schemeClr val="bg1"/>
                </a:solidFill>
              </a:defRPr>
            </a:lvl1pPr>
            <a:lvl2pPr marL="0" indent="0">
              <a:lnSpc>
                <a:spcPts val="1100"/>
              </a:lnSpc>
              <a:spcBef>
                <a:spcPts val="0"/>
              </a:spcBef>
              <a:spcAft>
                <a:spcPts val="1100"/>
              </a:spcAft>
              <a:buFontTx/>
              <a:buNone/>
              <a:defRPr sz="950">
                <a:solidFill>
                  <a:schemeClr val="bg1"/>
                </a:solidFill>
              </a:defRPr>
            </a:lvl2pPr>
            <a:lvl3pPr>
              <a:lnSpc>
                <a:spcPts val="1100"/>
              </a:lnSpc>
              <a:defRPr sz="950">
                <a:solidFill>
                  <a:schemeClr val="bg2"/>
                </a:solidFill>
              </a:defRPr>
            </a:lvl3pPr>
            <a:lvl4pPr>
              <a:lnSpc>
                <a:spcPts val="1100"/>
              </a:lnSpc>
              <a:defRPr sz="950">
                <a:solidFill>
                  <a:schemeClr val="bg1"/>
                </a:solidFill>
              </a:defRPr>
            </a:lvl4pPr>
            <a:lvl5pPr>
              <a:lnSpc>
                <a:spcPts val="1100"/>
              </a:lnSpc>
              <a:defRPr sz="9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64234" y="5174467"/>
            <a:ext cx="779827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29" y="1"/>
            <a:ext cx="1022453" cy="9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1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5191" y="1929600"/>
            <a:ext cx="3780000" cy="406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/>
            <a:r>
              <a:rPr lang="en-AU" noProof="0" dirty="0" smtClean="0"/>
              <a:t>Use the increase/decrease list level buttons to change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72369" y="1929600"/>
            <a:ext cx="3780000" cy="40680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noProof="0" smtClean="0"/>
              <a:t>United Energy</a:t>
            </a:r>
            <a:endParaRPr lang="en-AU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66000" y="683695"/>
            <a:ext cx="5616190" cy="224830"/>
          </a:xfrm>
        </p:spPr>
        <p:txBody>
          <a:bodyPr anchor="b"/>
          <a:lstStyle>
            <a:lvl1pPr>
              <a:lnSpc>
                <a:spcPts val="1300"/>
              </a:lnSpc>
              <a:defRPr sz="1100" b="1">
                <a:solidFill>
                  <a:schemeClr val="bg2"/>
                </a:solidFill>
              </a:defRPr>
            </a:lvl1pPr>
            <a:lvl2pPr>
              <a:lnSpc>
                <a:spcPts val="1300"/>
              </a:lnSpc>
              <a:defRPr sz="1100"/>
            </a:lvl2pPr>
            <a:lvl3pPr>
              <a:lnSpc>
                <a:spcPts val="1300"/>
              </a:lnSpc>
              <a:defRPr sz="1100"/>
            </a:lvl3pPr>
            <a:lvl4pPr>
              <a:lnSpc>
                <a:spcPts val="1300"/>
              </a:lnSpc>
              <a:defRPr sz="1100"/>
            </a:lvl4pPr>
            <a:lvl5pPr>
              <a:lnSpc>
                <a:spcPts val="13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43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6083" y="2939384"/>
            <a:ext cx="4131834" cy="569687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en-AU" noProof="0" dirty="0" smtClean="0"/>
              <a:t>Thank you</a:t>
            </a:r>
            <a:endParaRPr lang="en-AU" noProof="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noProof="0" smtClean="0"/>
              <a:t>United Energy</a:t>
            </a:r>
            <a:endParaRPr lang="en-AU" noProof="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54654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noProof="0" smtClean="0"/>
              <a:t>United Energy</a:t>
            </a:r>
            <a:endParaRPr lang="en-AU" noProof="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66000" y="683695"/>
            <a:ext cx="5616190" cy="224830"/>
          </a:xfrm>
        </p:spPr>
        <p:txBody>
          <a:bodyPr anchor="b"/>
          <a:lstStyle>
            <a:lvl1pPr>
              <a:lnSpc>
                <a:spcPts val="1300"/>
              </a:lnSpc>
              <a:defRPr sz="1100">
                <a:solidFill>
                  <a:schemeClr val="bg2"/>
                </a:solidFill>
              </a:defRPr>
            </a:lvl1pPr>
            <a:lvl2pPr>
              <a:lnSpc>
                <a:spcPts val="1300"/>
              </a:lnSpc>
              <a:defRPr sz="1100"/>
            </a:lvl2pPr>
            <a:lvl3pPr>
              <a:lnSpc>
                <a:spcPts val="1300"/>
              </a:lnSpc>
              <a:defRPr sz="1100"/>
            </a:lvl3pPr>
            <a:lvl4pPr>
              <a:lnSpc>
                <a:spcPts val="1300"/>
              </a:lnSpc>
              <a:defRPr sz="1100"/>
            </a:lvl4pPr>
            <a:lvl5pPr>
              <a:lnSpc>
                <a:spcPts val="13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9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noProof="0" smtClean="0"/>
              <a:t>United Energy</a:t>
            </a:r>
            <a:endParaRPr lang="en-AU" noProof="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85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Orang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29" y="1"/>
            <a:ext cx="1022453" cy="9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5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UE&amp;MG 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844824"/>
            <a:ext cx="7920000" cy="43204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360000">
              <a:buFont typeface="Arial" pitchFamily="34" charset="0"/>
              <a:buChar char="–"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United Energy</a:t>
            </a:r>
            <a:endParaRPr lang="en-A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3880" y="6453336"/>
            <a:ext cx="1080120" cy="360040"/>
          </a:xfrm>
          <a:prstGeom prst="rect">
            <a:avLst/>
          </a:prstGeom>
        </p:spPr>
        <p:txBody>
          <a:bodyPr/>
          <a:lstStyle/>
          <a:p>
            <a:fld id="{9EC96E7A-1026-4275-81A2-28FF6E2D820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165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227013"/>
            <a:ext cx="7773987" cy="1144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4688" y="1341438"/>
            <a:ext cx="38100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1341438"/>
            <a:ext cx="38100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United Energy</a:t>
            </a:r>
            <a:endParaRPr lang="en-A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61C17-5AC5-4FF6-A56B-25A55F91FA5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37453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0" y="1645694"/>
            <a:ext cx="7821435" cy="3366948"/>
          </a:xfrm>
        </p:spPr>
        <p:txBody>
          <a:bodyPr anchor="t"/>
          <a:lstStyle>
            <a:lvl1pPr marL="0" indent="0">
              <a:lnSpc>
                <a:spcPts val="3800"/>
              </a:lnSpc>
              <a:spcAft>
                <a:spcPts val="125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3800"/>
              </a:lnSpc>
              <a:spcAft>
                <a:spcPts val="1250"/>
              </a:spcAft>
              <a:buNone/>
              <a:defRPr sz="3600" b="1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0" indent="0">
              <a:lnSpc>
                <a:spcPts val="3800"/>
              </a:lnSpc>
              <a:spcAft>
                <a:spcPts val="1250"/>
              </a:spcAft>
              <a:buNone/>
              <a:defRPr sz="36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0" indent="0">
              <a:lnSpc>
                <a:spcPts val="3800"/>
              </a:lnSpc>
              <a:spcAft>
                <a:spcPts val="1250"/>
              </a:spcAft>
              <a:buNone/>
              <a:defRPr sz="36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0" indent="0">
              <a:lnSpc>
                <a:spcPts val="3800"/>
              </a:lnSpc>
              <a:spcAft>
                <a:spcPts val="1250"/>
              </a:spcAft>
              <a:buNone/>
              <a:defRPr sz="3600">
                <a:solidFill>
                  <a:schemeClr val="accent1">
                    <a:lumMod val="60000"/>
                    <a:lumOff val="40000"/>
                  </a:schemeClr>
                </a:solidFill>
              </a:defRPr>
            </a:lvl5pPr>
            <a:lvl6pPr marL="0" indent="0">
              <a:lnSpc>
                <a:spcPts val="3800"/>
              </a:lnSpc>
              <a:spcAft>
                <a:spcPts val="1250"/>
              </a:spcAft>
              <a:buNone/>
              <a:defRPr sz="3600">
                <a:solidFill>
                  <a:schemeClr val="bg2">
                    <a:lumMod val="60000"/>
                    <a:lumOff val="40000"/>
                  </a:schemeClr>
                </a:solidFill>
              </a:defRPr>
            </a:lvl6pPr>
            <a:lvl7pPr marL="0" indent="0">
              <a:lnSpc>
                <a:spcPts val="3800"/>
              </a:lnSpc>
              <a:spcAft>
                <a:spcPts val="1250"/>
              </a:spcAft>
              <a:buNone/>
              <a:defRPr sz="3600">
                <a:solidFill>
                  <a:schemeClr val="bg2">
                    <a:lumMod val="60000"/>
                    <a:lumOff val="40000"/>
                  </a:schemeClr>
                </a:solidFill>
              </a:defRPr>
            </a:lvl7pPr>
            <a:lvl8pPr marL="0" indent="0">
              <a:lnSpc>
                <a:spcPts val="3800"/>
              </a:lnSpc>
              <a:spcAft>
                <a:spcPts val="1250"/>
              </a:spcAft>
              <a:buNone/>
              <a:defRPr sz="3600">
                <a:solidFill>
                  <a:schemeClr val="bg2">
                    <a:lumMod val="60000"/>
                    <a:lumOff val="40000"/>
                  </a:schemeClr>
                </a:solidFill>
              </a:defRPr>
            </a:lvl8pPr>
            <a:lvl9pPr marL="0" indent="0">
              <a:lnSpc>
                <a:spcPts val="3800"/>
              </a:lnSpc>
              <a:spcAft>
                <a:spcPts val="1250"/>
              </a:spcAft>
              <a:buNone/>
              <a:defRPr sz="3600">
                <a:solidFill>
                  <a:schemeClr val="bg2">
                    <a:lumMod val="60000"/>
                    <a:lumOff val="40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30" y="1"/>
            <a:ext cx="1022451" cy="9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5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91" y="969103"/>
            <a:ext cx="5616999" cy="43467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6001" y="1493785"/>
            <a:ext cx="7813765" cy="4500499"/>
          </a:xfrm>
        </p:spPr>
        <p:txBody>
          <a:bodyPr/>
          <a:lstStyle>
            <a:lvl1pPr>
              <a:lnSpc>
                <a:spcPts val="1300"/>
              </a:lnSpc>
              <a:spcBef>
                <a:spcPts val="1400"/>
              </a:spcBef>
              <a:spcAft>
                <a:spcPts val="150"/>
              </a:spcAft>
              <a:defRPr sz="11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Aft>
                <a:spcPts val="440"/>
              </a:spcAft>
              <a:buNone/>
              <a:defRPr sz="1100">
                <a:solidFill>
                  <a:schemeClr val="bg1"/>
                </a:solidFill>
              </a:defRPr>
            </a:lvl2pPr>
            <a:lvl3pPr marL="144000" indent="-144000">
              <a:lnSpc>
                <a:spcPts val="1300"/>
              </a:lnSpc>
              <a:spcAft>
                <a:spcPts val="150"/>
              </a:spcAft>
              <a:defRPr sz="1100">
                <a:solidFill>
                  <a:schemeClr val="bg1"/>
                </a:solidFill>
              </a:defRPr>
            </a:lvl3pPr>
            <a:lvl4pPr marL="288000" indent="-144000">
              <a:lnSpc>
                <a:spcPts val="1300"/>
              </a:lnSpc>
              <a:spcAft>
                <a:spcPts val="150"/>
              </a:spcAft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4pPr>
            <a:lvl5pPr marL="432000" indent="-144000">
              <a:lnSpc>
                <a:spcPts val="1300"/>
              </a:lnSpc>
              <a:spcAft>
                <a:spcPts val="150"/>
              </a:spcAft>
              <a:buSzPct val="100000"/>
              <a:buFont typeface="Arial" panose="020B0604020202020204" pitchFamily="34" charset="0"/>
              <a:buChar char="•"/>
              <a:defRPr sz="1100" baseline="0">
                <a:solidFill>
                  <a:schemeClr val="bg1"/>
                </a:solidFill>
              </a:defRPr>
            </a:lvl5pPr>
            <a:lvl6pPr marL="576000" indent="-144000">
              <a:lnSpc>
                <a:spcPts val="1300"/>
              </a:lnSpc>
              <a:spcAft>
                <a:spcPts val="150"/>
              </a:spcAft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6pPr>
            <a:lvl7pPr marL="720000" indent="-144000">
              <a:lnSpc>
                <a:spcPts val="1300"/>
              </a:lnSpc>
              <a:spcAft>
                <a:spcPts val="150"/>
              </a:spcAft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7pPr>
            <a:lvl8pPr marL="864000" indent="-144000">
              <a:lnSpc>
                <a:spcPts val="1300"/>
              </a:lnSpc>
              <a:spcAft>
                <a:spcPts val="150"/>
              </a:spcAft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8pPr>
            <a:lvl9pPr marL="1008000" indent="-144000">
              <a:lnSpc>
                <a:spcPts val="1300"/>
              </a:lnSpc>
              <a:spcAft>
                <a:spcPts val="150"/>
              </a:spcAft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 smtClean="0"/>
              <a:t>Use the increase/decrease list level buttons to change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</a:p>
          <a:p>
            <a:pPr lvl="5"/>
            <a:r>
              <a:rPr lang="en-AU" noProof="0" dirty="0" smtClean="0"/>
              <a:t>Sixth level</a:t>
            </a:r>
          </a:p>
          <a:p>
            <a:pPr lvl="6"/>
            <a:r>
              <a:rPr lang="en-AU" noProof="0" dirty="0" smtClean="0"/>
              <a:t>Seventh level</a:t>
            </a:r>
          </a:p>
          <a:p>
            <a:pPr lvl="7"/>
            <a:r>
              <a:rPr lang="en-AU" noProof="0" dirty="0" smtClean="0"/>
              <a:t>Eighth level</a:t>
            </a:r>
          </a:p>
          <a:p>
            <a:pPr lvl="8"/>
            <a:r>
              <a:rPr lang="en-AU" noProof="0" dirty="0" smtClean="0"/>
              <a:t>Ninth level</a:t>
            </a:r>
          </a:p>
          <a:p>
            <a:pPr lvl="8"/>
            <a:endParaRPr lang="en-AU" noProof="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noProof="0" smtClean="0"/>
              <a:t>United Energy</a:t>
            </a:r>
            <a:endParaRPr lang="en-AU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66000" y="683695"/>
            <a:ext cx="5616190" cy="224830"/>
          </a:xfrm>
        </p:spPr>
        <p:txBody>
          <a:bodyPr anchor="b"/>
          <a:lstStyle>
            <a:lvl1pPr>
              <a:lnSpc>
                <a:spcPts val="1300"/>
              </a:lnSpc>
              <a:defRPr sz="1100" b="1">
                <a:solidFill>
                  <a:schemeClr val="bg2"/>
                </a:solidFill>
              </a:defRPr>
            </a:lvl1pPr>
            <a:lvl2pPr>
              <a:lnSpc>
                <a:spcPts val="1300"/>
              </a:lnSpc>
              <a:defRPr sz="1100"/>
            </a:lvl2pPr>
            <a:lvl3pPr>
              <a:lnSpc>
                <a:spcPts val="1300"/>
              </a:lnSpc>
              <a:defRPr sz="1100"/>
            </a:lvl3pPr>
            <a:lvl4pPr>
              <a:lnSpc>
                <a:spcPts val="1300"/>
              </a:lnSpc>
              <a:defRPr sz="1100"/>
            </a:lvl4pPr>
            <a:lvl5pPr>
              <a:lnSpc>
                <a:spcPts val="13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91" y="969103"/>
            <a:ext cx="7815572" cy="43467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noProof="0" smtClean="0"/>
              <a:t>United Energy</a:t>
            </a:r>
            <a:endParaRPr lang="en-AU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5163" y="1538790"/>
            <a:ext cx="7815600" cy="4365625"/>
          </a:xfrm>
        </p:spPr>
        <p:txBody>
          <a:bodyPr/>
          <a:lstStyle>
            <a:lvl5pPr marL="972000" indent="-324000">
              <a:defRPr/>
            </a:lvl5pPr>
            <a:lvl6pPr marL="1296000" indent="-324000">
              <a:defRPr/>
            </a:lvl6pPr>
            <a:lvl7pPr marL="1620000" indent="-324000">
              <a:defRPr/>
            </a:lvl7pPr>
            <a:lvl8pPr marL="1944000" indent="-324000">
              <a:defRPr/>
            </a:lvl8pPr>
            <a:lvl9pPr marL="2268000" indent="-324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66000" y="683695"/>
            <a:ext cx="5616190" cy="224830"/>
          </a:xfrm>
        </p:spPr>
        <p:txBody>
          <a:bodyPr anchor="b"/>
          <a:lstStyle>
            <a:lvl1pPr>
              <a:lnSpc>
                <a:spcPts val="1300"/>
              </a:lnSpc>
              <a:defRPr sz="1100" b="1">
                <a:solidFill>
                  <a:schemeClr val="bg2"/>
                </a:solidFill>
              </a:defRPr>
            </a:lvl1pPr>
            <a:lvl2pPr>
              <a:lnSpc>
                <a:spcPts val="1300"/>
              </a:lnSpc>
              <a:defRPr sz="1100"/>
            </a:lvl2pPr>
            <a:lvl3pPr>
              <a:lnSpc>
                <a:spcPts val="1300"/>
              </a:lnSpc>
              <a:defRPr sz="1100"/>
            </a:lvl3pPr>
            <a:lvl4pPr>
              <a:lnSpc>
                <a:spcPts val="1300"/>
              </a:lnSpc>
              <a:defRPr sz="1100"/>
            </a:lvl4pPr>
            <a:lvl5pPr>
              <a:lnSpc>
                <a:spcPts val="13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10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noProof="0" smtClean="0"/>
              <a:t>United Energy</a:t>
            </a:r>
            <a:endParaRPr lang="en-AU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5163" y="1929600"/>
            <a:ext cx="7815600" cy="406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66000" y="683695"/>
            <a:ext cx="5616190" cy="224830"/>
          </a:xfrm>
        </p:spPr>
        <p:txBody>
          <a:bodyPr anchor="b"/>
          <a:lstStyle>
            <a:lvl1pPr>
              <a:lnSpc>
                <a:spcPts val="1300"/>
              </a:lnSpc>
              <a:defRPr sz="1100" b="1">
                <a:solidFill>
                  <a:schemeClr val="bg2"/>
                </a:solidFill>
              </a:defRPr>
            </a:lvl1pPr>
            <a:lvl2pPr>
              <a:lnSpc>
                <a:spcPts val="1300"/>
              </a:lnSpc>
              <a:defRPr sz="1100"/>
            </a:lvl2pPr>
            <a:lvl3pPr>
              <a:lnSpc>
                <a:spcPts val="1300"/>
              </a:lnSpc>
              <a:defRPr sz="1100"/>
            </a:lvl3pPr>
            <a:lvl4pPr>
              <a:lnSpc>
                <a:spcPts val="1300"/>
              </a:lnSpc>
              <a:defRPr sz="1100"/>
            </a:lvl4pPr>
            <a:lvl5pPr>
              <a:lnSpc>
                <a:spcPts val="13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10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noProof="0" smtClean="0"/>
              <a:t>United Energy</a:t>
            </a:r>
            <a:endParaRPr lang="en-AU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6000" y="1929600"/>
            <a:ext cx="7815600" cy="1717215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66000" y="683695"/>
            <a:ext cx="5616190" cy="224830"/>
          </a:xfrm>
        </p:spPr>
        <p:txBody>
          <a:bodyPr anchor="b"/>
          <a:lstStyle>
            <a:lvl1pPr>
              <a:lnSpc>
                <a:spcPts val="1300"/>
              </a:lnSpc>
              <a:defRPr sz="1100" b="1">
                <a:solidFill>
                  <a:schemeClr val="bg2"/>
                </a:solidFill>
              </a:defRPr>
            </a:lvl1pPr>
            <a:lvl2pPr>
              <a:lnSpc>
                <a:spcPts val="1300"/>
              </a:lnSpc>
              <a:defRPr sz="1100"/>
            </a:lvl2pPr>
            <a:lvl3pPr>
              <a:lnSpc>
                <a:spcPts val="1300"/>
              </a:lnSpc>
              <a:defRPr sz="1100"/>
            </a:lvl3pPr>
            <a:lvl4pPr>
              <a:lnSpc>
                <a:spcPts val="1300"/>
              </a:lnSpc>
              <a:defRPr sz="1100"/>
            </a:lvl4pPr>
            <a:lvl5pPr>
              <a:lnSpc>
                <a:spcPts val="13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8"/>
          </p:nvPr>
        </p:nvSpPr>
        <p:spPr>
          <a:xfrm>
            <a:off x="666000" y="4024800"/>
            <a:ext cx="7815600" cy="1717215"/>
          </a:xfrm>
        </p:spPr>
        <p:txBody>
          <a:bodyPr numCol="3" spcCol="36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06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black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19270" y="129209"/>
            <a:ext cx="8875643" cy="6585916"/>
          </a:xfrm>
          <a:custGeom>
            <a:avLst/>
            <a:gdLst/>
            <a:ahLst/>
            <a:cxnLst/>
            <a:rect l="l" t="t" r="r" b="b"/>
            <a:pathLst>
              <a:path w="8875643" h="6585916">
                <a:moveTo>
                  <a:pt x="0" y="0"/>
                </a:moveTo>
                <a:lnTo>
                  <a:pt x="7329130" y="0"/>
                </a:lnTo>
                <a:lnTo>
                  <a:pt x="7329130" y="864391"/>
                </a:lnTo>
                <a:lnTo>
                  <a:pt x="8351530" y="864391"/>
                </a:lnTo>
                <a:lnTo>
                  <a:pt x="8351530" y="0"/>
                </a:lnTo>
                <a:lnTo>
                  <a:pt x="8875643" y="0"/>
                </a:lnTo>
                <a:lnTo>
                  <a:pt x="8875643" y="6585916"/>
                </a:lnTo>
                <a:lnTo>
                  <a:pt x="0" y="6585916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in the middle to insert picture, then right click and send to back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65164" y="744069"/>
            <a:ext cx="6480000" cy="5130570"/>
          </a:xfrm>
        </p:spPr>
        <p:txBody>
          <a:bodyPr/>
          <a:lstStyle>
            <a:lvl1pPr>
              <a:lnSpc>
                <a:spcPts val="1300"/>
              </a:lnSpc>
              <a:spcBef>
                <a:spcPts val="1000"/>
              </a:spcBef>
              <a:spcAft>
                <a:spcPts val="700"/>
              </a:spcAft>
              <a:defRPr sz="1100" b="1">
                <a:solidFill>
                  <a:schemeClr val="bg2"/>
                </a:solidFill>
              </a:defRPr>
            </a:lvl1pPr>
            <a:lvl2pPr marL="0" indent="0">
              <a:lnSpc>
                <a:spcPts val="2600"/>
              </a:lnSpc>
              <a:spcAft>
                <a:spcPts val="700"/>
              </a:spcAft>
              <a:buNone/>
              <a:defRPr sz="2100" b="1">
                <a:solidFill>
                  <a:schemeClr val="tx1"/>
                </a:solidFill>
              </a:defRPr>
            </a:lvl2pPr>
            <a:lvl3pPr marL="324000" indent="-324000">
              <a:lnSpc>
                <a:spcPts val="27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2100" b="1" baseline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 marL="972000" indent="-324000">
              <a:defRPr b="1">
                <a:solidFill>
                  <a:schemeClr val="tx1"/>
                </a:solidFill>
              </a:defRPr>
            </a:lvl5pPr>
            <a:lvl6pPr marL="1296000" indent="-324000">
              <a:defRPr b="1">
                <a:solidFill>
                  <a:schemeClr val="tx1"/>
                </a:solidFill>
              </a:defRPr>
            </a:lvl6pPr>
            <a:lvl7pPr marL="1620000" indent="-324000">
              <a:defRPr b="1">
                <a:solidFill>
                  <a:schemeClr val="tx1"/>
                </a:solidFill>
              </a:defRPr>
            </a:lvl7pPr>
            <a:lvl8pPr marL="1944000" indent="-324000">
              <a:defRPr b="1">
                <a:solidFill>
                  <a:schemeClr val="tx1"/>
                </a:solidFill>
              </a:defRPr>
            </a:lvl8pPr>
            <a:lvl9pPr marL="2268000" indent="-324000"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 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30" y="1"/>
            <a:ext cx="1022451" cy="9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orang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19270" y="129209"/>
            <a:ext cx="8875643" cy="6585916"/>
          </a:xfrm>
          <a:custGeom>
            <a:avLst/>
            <a:gdLst/>
            <a:ahLst/>
            <a:cxnLst/>
            <a:rect l="l" t="t" r="r" b="b"/>
            <a:pathLst>
              <a:path w="8875643" h="6585916">
                <a:moveTo>
                  <a:pt x="0" y="0"/>
                </a:moveTo>
                <a:lnTo>
                  <a:pt x="7329130" y="0"/>
                </a:lnTo>
                <a:lnTo>
                  <a:pt x="7329130" y="864391"/>
                </a:lnTo>
                <a:lnTo>
                  <a:pt x="8351530" y="864391"/>
                </a:lnTo>
                <a:lnTo>
                  <a:pt x="8351530" y="0"/>
                </a:lnTo>
                <a:lnTo>
                  <a:pt x="8875643" y="0"/>
                </a:lnTo>
                <a:lnTo>
                  <a:pt x="8875643" y="6585916"/>
                </a:lnTo>
                <a:lnTo>
                  <a:pt x="0" y="6585916"/>
                </a:lnTo>
                <a:close/>
              </a:path>
            </a:pathLst>
          </a:cu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in the middle to insert picture, then right click and send to back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65164" y="744069"/>
            <a:ext cx="6480000" cy="5130570"/>
          </a:xfrm>
        </p:spPr>
        <p:txBody>
          <a:bodyPr/>
          <a:lstStyle>
            <a:lvl1pPr>
              <a:lnSpc>
                <a:spcPts val="1300"/>
              </a:lnSpc>
              <a:spcBef>
                <a:spcPts val="300"/>
              </a:spcBef>
              <a:spcAft>
                <a:spcPts val="400"/>
              </a:spcAft>
              <a:defRPr sz="1100" b="1">
                <a:solidFill>
                  <a:schemeClr val="bg2"/>
                </a:solidFill>
              </a:defRPr>
            </a:lvl1pPr>
            <a:lvl2pPr marL="0" indent="0">
              <a:lnSpc>
                <a:spcPts val="2600"/>
              </a:lnSpc>
              <a:spcAft>
                <a:spcPts val="700"/>
              </a:spcAft>
              <a:buNone/>
              <a:defRPr sz="2100" b="1">
                <a:solidFill>
                  <a:schemeClr val="bg1"/>
                </a:solidFill>
                <a:effectLst>
                  <a:outerShdw blurRad="50800" dist="63500" dir="3000000" sx="102000" sy="102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 marL="324000" indent="-324000">
              <a:lnSpc>
                <a:spcPts val="27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100" b="1" baseline="0">
                <a:solidFill>
                  <a:schemeClr val="bg1"/>
                </a:solidFill>
                <a:effectLst>
                  <a:outerShdw blurRad="50800" dist="63500" dir="3000000" sx="102000" sy="102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 marL="972000" indent="-324000">
              <a:defRPr b="1">
                <a:solidFill>
                  <a:schemeClr val="tx1"/>
                </a:solidFill>
              </a:defRPr>
            </a:lvl5pPr>
            <a:lvl6pPr marL="1296000" indent="-324000">
              <a:defRPr b="1">
                <a:solidFill>
                  <a:schemeClr val="tx1"/>
                </a:solidFill>
              </a:defRPr>
            </a:lvl6pPr>
            <a:lvl7pPr marL="1620000" indent="-324000">
              <a:defRPr b="1">
                <a:solidFill>
                  <a:schemeClr val="tx1"/>
                </a:solidFill>
              </a:defRPr>
            </a:lvl7pPr>
            <a:lvl8pPr marL="1944000" indent="-324000">
              <a:defRPr b="1">
                <a:solidFill>
                  <a:schemeClr val="tx1"/>
                </a:solidFill>
              </a:defRPr>
            </a:lvl8pPr>
            <a:lvl9pPr marL="2268000" indent="-324000"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 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29" y="1"/>
            <a:ext cx="1022453" cy="9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7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66000" y="1929600"/>
            <a:ext cx="3780000" cy="406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 smtClean="0"/>
              <a:t>Use the increase/decrease list level buttons to change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3"/>
            <a:r>
              <a:rPr lang="en-AU" noProof="0" dirty="0" smtClean="0"/>
              <a:t>Fifth level</a:t>
            </a:r>
          </a:p>
          <a:p>
            <a:pPr lvl="5"/>
            <a:r>
              <a:rPr lang="en-AU" noProof="0" dirty="0" smtClean="0"/>
              <a:t>Sixth level</a:t>
            </a:r>
          </a:p>
          <a:p>
            <a:pPr lvl="6"/>
            <a:r>
              <a:rPr lang="en-AU" noProof="0" dirty="0" smtClean="0"/>
              <a:t>Seventh level</a:t>
            </a:r>
          </a:p>
          <a:p>
            <a:pPr lvl="7"/>
            <a:r>
              <a:rPr lang="en-AU" noProof="0" dirty="0" smtClean="0"/>
              <a:t>Eighth level</a:t>
            </a:r>
          </a:p>
          <a:p>
            <a:pPr lvl="8"/>
            <a:r>
              <a:rPr lang="en-AU" noProof="0" dirty="0" smtClean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2800" y="1929600"/>
            <a:ext cx="3780000" cy="4068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 smtClean="0"/>
            </a:lvl9pPr>
          </a:lstStyle>
          <a:p>
            <a:pPr lvl="0"/>
            <a:r>
              <a:rPr lang="en-AU" noProof="0" dirty="0" smtClean="0"/>
              <a:t>Use the increase/decrease list level buttons to change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</a:p>
          <a:p>
            <a:pPr lvl="5"/>
            <a:r>
              <a:rPr lang="en-AU" noProof="0" dirty="0" smtClean="0"/>
              <a:t>Sixth level</a:t>
            </a:r>
          </a:p>
          <a:p>
            <a:pPr lvl="6"/>
            <a:r>
              <a:rPr lang="en-AU" noProof="0" dirty="0" smtClean="0"/>
              <a:t>Seventh level</a:t>
            </a:r>
          </a:p>
          <a:p>
            <a:pPr lvl="7"/>
            <a:r>
              <a:rPr lang="en-AU" noProof="0" dirty="0" smtClean="0"/>
              <a:t>Eighth level</a:t>
            </a:r>
          </a:p>
          <a:p>
            <a:pPr lvl="8"/>
            <a:r>
              <a:rPr lang="en-AU" noProof="0" dirty="0" smtClean="0"/>
              <a:t>Ninth level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noProof="0" smtClean="0"/>
              <a:t>United Energy</a:t>
            </a:r>
            <a:endParaRPr lang="en-AU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66000" y="683695"/>
            <a:ext cx="5616190" cy="224830"/>
          </a:xfrm>
        </p:spPr>
        <p:txBody>
          <a:bodyPr anchor="b"/>
          <a:lstStyle>
            <a:lvl1pPr>
              <a:lnSpc>
                <a:spcPts val="1300"/>
              </a:lnSpc>
              <a:defRPr sz="1100" b="1">
                <a:solidFill>
                  <a:schemeClr val="bg2"/>
                </a:solidFill>
              </a:defRPr>
            </a:lvl1pPr>
            <a:lvl2pPr>
              <a:lnSpc>
                <a:spcPts val="1300"/>
              </a:lnSpc>
              <a:defRPr sz="1100"/>
            </a:lvl2pPr>
            <a:lvl3pPr>
              <a:lnSpc>
                <a:spcPts val="1300"/>
              </a:lnSpc>
              <a:defRPr sz="1100"/>
            </a:lvl3pPr>
            <a:lvl4pPr>
              <a:lnSpc>
                <a:spcPts val="1300"/>
              </a:lnSpc>
              <a:defRPr sz="1100"/>
            </a:lvl4pPr>
            <a:lvl5pPr>
              <a:lnSpc>
                <a:spcPts val="1300"/>
              </a:lnSpc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898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191" y="969103"/>
            <a:ext cx="7815600" cy="7946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001" y="1929600"/>
            <a:ext cx="7813765" cy="4069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 smtClean="0"/>
              <a:t>Use the increase/decrease list level buttons to change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</a:p>
          <a:p>
            <a:pPr lvl="5"/>
            <a:r>
              <a:rPr lang="en-AU" noProof="0" dirty="0" smtClean="0"/>
              <a:t>Sixth level</a:t>
            </a:r>
          </a:p>
          <a:p>
            <a:pPr lvl="6"/>
            <a:r>
              <a:rPr lang="en-AU" noProof="0" dirty="0" smtClean="0"/>
              <a:t>Seventh level</a:t>
            </a:r>
          </a:p>
          <a:p>
            <a:pPr lvl="7"/>
            <a:r>
              <a:rPr lang="en-AU" noProof="0" dirty="0" smtClean="0"/>
              <a:t>Eighth level</a:t>
            </a:r>
          </a:p>
          <a:p>
            <a:pPr lvl="8"/>
            <a:r>
              <a:rPr lang="en-AU" noProof="0" dirty="0" smtClean="0"/>
              <a:t>Ninth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71900" y="6309320"/>
            <a:ext cx="226922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00" y="6264000"/>
            <a:ext cx="28956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900" dirty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mtClean="0"/>
              <a:t>United Energy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8073" y="6264000"/>
            <a:ext cx="10232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900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64234" y="6199589"/>
            <a:ext cx="779827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29" y="1"/>
            <a:ext cx="1022453" cy="9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8" r:id="rId5"/>
    <p:sldLayoutId id="2147483659" r:id="rId6"/>
    <p:sldLayoutId id="2147483660" r:id="rId7"/>
    <p:sldLayoutId id="2147483662" r:id="rId8"/>
    <p:sldLayoutId id="2147483652" r:id="rId9"/>
    <p:sldLayoutId id="2147483656" r:id="rId10"/>
    <p:sldLayoutId id="2147483654" r:id="rId11"/>
    <p:sldLayoutId id="2147483664" r:id="rId12"/>
    <p:sldLayoutId id="2147483655" r:id="rId13"/>
    <p:sldLayoutId id="2147483663" r:id="rId14"/>
    <p:sldLayoutId id="2147483665" r:id="rId15"/>
    <p:sldLayoutId id="2147483666" r:id="rId16"/>
    <p:sldLayoutId id="214748366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700"/>
        </a:spcAft>
        <a:buFont typeface="Arial" pitchFamily="34" charset="0"/>
        <a:buNone/>
        <a:defRPr sz="1700" kern="1200" baseline="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252000" indent="-252000" algn="l" defTabSz="914400" rtl="0" eaLnBrk="1" latinLnBrk="0" hangingPunct="1">
        <a:lnSpc>
          <a:spcPts val="1800"/>
        </a:lnSpc>
        <a:spcBef>
          <a:spcPts val="0"/>
        </a:spcBef>
        <a:spcAft>
          <a:spcPts val="700"/>
        </a:spcAft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252000" indent="-252000" algn="l" defTabSz="914400" rtl="0" eaLnBrk="1" latinLnBrk="0" hangingPunct="1">
        <a:lnSpc>
          <a:spcPts val="1800"/>
        </a:lnSpc>
        <a:spcBef>
          <a:spcPts val="0"/>
        </a:spcBef>
        <a:spcAft>
          <a:spcPts val="1500"/>
        </a:spcAft>
        <a:buFont typeface="Arial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Arial" pitchFamily="34" charset="0"/>
        </a:defRPr>
      </a:lvl3pPr>
      <a:lvl4pPr marL="648000" indent="-324000" algn="l" defTabSz="914400" rtl="0" eaLnBrk="1" latinLnBrk="0" hangingPunct="1">
        <a:lnSpc>
          <a:spcPts val="1450"/>
        </a:lnSpc>
        <a:spcBef>
          <a:spcPts val="0"/>
        </a:spcBef>
        <a:spcAft>
          <a:spcPts val="900"/>
        </a:spcAft>
        <a:buSzPct val="150000"/>
        <a:buFont typeface="Wingdings" panose="05000000000000000000" pitchFamily="2" charset="2"/>
        <a:buChar char="ü"/>
        <a:defRPr sz="1200" kern="1200">
          <a:solidFill>
            <a:schemeClr val="bg2"/>
          </a:solidFill>
          <a:latin typeface="+mn-lt"/>
          <a:ea typeface="+mn-ea"/>
          <a:cs typeface="Arial" pitchFamily="34" charset="0"/>
        </a:defRPr>
      </a:lvl4pPr>
      <a:lvl5pPr marL="972000" indent="-324000" algn="l" defTabSz="914400" rtl="0" eaLnBrk="1" latinLnBrk="0" hangingPunct="1">
        <a:lnSpc>
          <a:spcPts val="1450"/>
        </a:lnSpc>
        <a:spcBef>
          <a:spcPts val="0"/>
        </a:spcBef>
        <a:spcAft>
          <a:spcPts val="900"/>
        </a:spcAft>
        <a:buSzPct val="150000"/>
        <a:buFont typeface="Wingdings" panose="05000000000000000000" pitchFamily="2" charset="2"/>
        <a:buChar char="ü"/>
        <a:defRPr sz="1200" kern="1200" baseline="0">
          <a:solidFill>
            <a:schemeClr val="bg2"/>
          </a:solidFill>
          <a:latin typeface="+mn-lt"/>
          <a:ea typeface="+mn-ea"/>
          <a:cs typeface="Arial" pitchFamily="34" charset="0"/>
        </a:defRPr>
      </a:lvl5pPr>
      <a:lvl6pPr marL="1296000" indent="-324000" algn="l" defTabSz="914400" rtl="0" eaLnBrk="1" latinLnBrk="0" hangingPunct="1">
        <a:lnSpc>
          <a:spcPts val="1450"/>
        </a:lnSpc>
        <a:spcBef>
          <a:spcPts val="0"/>
        </a:spcBef>
        <a:spcAft>
          <a:spcPts val="900"/>
        </a:spcAft>
        <a:buSzPct val="150000"/>
        <a:buFont typeface="Wingdings" panose="05000000000000000000" pitchFamily="2" charset="2"/>
        <a:buChar char="ü"/>
        <a:defRPr sz="1200" kern="1200">
          <a:solidFill>
            <a:schemeClr val="bg2"/>
          </a:solidFill>
          <a:latin typeface="+mn-lt"/>
          <a:ea typeface="+mn-ea"/>
          <a:cs typeface="Arial" pitchFamily="34" charset="0"/>
        </a:defRPr>
      </a:lvl6pPr>
      <a:lvl7pPr marL="1620000" indent="-324000" algn="l" defTabSz="914400" rtl="0" eaLnBrk="1" latinLnBrk="0" hangingPunct="1">
        <a:lnSpc>
          <a:spcPts val="1450"/>
        </a:lnSpc>
        <a:spcBef>
          <a:spcPts val="0"/>
        </a:spcBef>
        <a:spcAft>
          <a:spcPts val="900"/>
        </a:spcAft>
        <a:buSzPct val="150000"/>
        <a:buFont typeface="Wingdings" panose="05000000000000000000" pitchFamily="2" charset="2"/>
        <a:buChar char="ü"/>
        <a:defRPr sz="1200" kern="1200">
          <a:solidFill>
            <a:schemeClr val="bg2"/>
          </a:solidFill>
          <a:latin typeface="+mn-lt"/>
          <a:ea typeface="+mn-ea"/>
          <a:cs typeface="Arial" pitchFamily="34" charset="0"/>
        </a:defRPr>
      </a:lvl7pPr>
      <a:lvl8pPr marL="1944000" indent="-324000" algn="l" defTabSz="914400" rtl="0" eaLnBrk="1" latinLnBrk="0" hangingPunct="1">
        <a:lnSpc>
          <a:spcPts val="1450"/>
        </a:lnSpc>
        <a:spcBef>
          <a:spcPts val="0"/>
        </a:spcBef>
        <a:spcAft>
          <a:spcPts val="900"/>
        </a:spcAft>
        <a:buSzPct val="150000"/>
        <a:buFont typeface="Wingdings" panose="05000000000000000000" pitchFamily="2" charset="2"/>
        <a:buChar char="ü"/>
        <a:defRPr sz="1200" kern="1200">
          <a:solidFill>
            <a:schemeClr val="bg2"/>
          </a:solidFill>
          <a:latin typeface="+mn-lt"/>
          <a:ea typeface="+mn-ea"/>
          <a:cs typeface="Arial" pitchFamily="34" charset="0"/>
        </a:defRPr>
      </a:lvl8pPr>
      <a:lvl9pPr marL="2268000" indent="-324000" algn="l" defTabSz="914400" rtl="0" eaLnBrk="1" latinLnBrk="0" hangingPunct="1">
        <a:lnSpc>
          <a:spcPts val="1450"/>
        </a:lnSpc>
        <a:spcBef>
          <a:spcPts val="0"/>
        </a:spcBef>
        <a:spcAft>
          <a:spcPts val="900"/>
        </a:spcAft>
        <a:buSzPct val="150000"/>
        <a:buFont typeface="Wingdings" panose="05000000000000000000" pitchFamily="2" charset="2"/>
        <a:buChar char="ü"/>
        <a:defRPr sz="1200" kern="1200">
          <a:solidFill>
            <a:schemeClr val="bg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2016 to 2020 </a:t>
            </a:r>
            <a:r>
              <a:rPr lang="en-US" dirty="0" smtClean="0"/>
              <a:t>Revised Regulatory </a:t>
            </a:r>
            <a:r>
              <a:rPr lang="en-US" dirty="0"/>
              <a:t>Proposal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000" y="4653136"/>
            <a:ext cx="7381225" cy="429724"/>
          </a:xfrm>
        </p:spPr>
        <p:txBody>
          <a:bodyPr/>
          <a:lstStyle/>
          <a:p>
            <a:endParaRPr lang="en-AU" dirty="0" smtClean="0">
              <a:solidFill>
                <a:srgbClr val="FFFF00"/>
              </a:solidFill>
            </a:endParaRPr>
          </a:p>
          <a:p>
            <a:endParaRPr lang="en-AU" dirty="0">
              <a:solidFill>
                <a:srgbClr val="FFFF00"/>
              </a:solidFill>
            </a:endParaRPr>
          </a:p>
          <a:p>
            <a:r>
              <a:rPr lang="en-AU" dirty="0" smtClean="0">
                <a:solidFill>
                  <a:srgbClr val="FFFF00"/>
                </a:solidFill>
              </a:rPr>
              <a:t>9 March 2016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6015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052" y="1160748"/>
            <a:ext cx="7993260" cy="4967110"/>
          </a:xfrm>
        </p:spPr>
        <p:txBody>
          <a:bodyPr/>
          <a:lstStyle/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Overall </a:t>
            </a:r>
            <a:r>
              <a:rPr lang="en-US" sz="1600" dirty="0" err="1" smtClean="0">
                <a:solidFill>
                  <a:schemeClr val="bg1"/>
                </a:solidFill>
              </a:rPr>
              <a:t>Repex</a:t>
            </a:r>
            <a:r>
              <a:rPr lang="en-US" sz="1600" dirty="0" smtClean="0">
                <a:solidFill>
                  <a:schemeClr val="bg1"/>
                </a:solidFill>
              </a:rPr>
              <a:t> is our biggest exposure area</a:t>
            </a: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Modelled </a:t>
            </a:r>
            <a:r>
              <a:rPr lang="en-US" sz="1600" dirty="0" err="1" smtClean="0">
                <a:solidFill>
                  <a:schemeClr val="bg1"/>
                </a:solidFill>
              </a:rPr>
              <a:t>repex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Concerned with how the AER is reviewing the forecast and model based on our submission and expert advice provide by </a:t>
            </a:r>
            <a:r>
              <a:rPr lang="en-US" sz="1600" dirty="0" err="1" smtClean="0">
                <a:solidFill>
                  <a:schemeClr val="bg1"/>
                </a:solidFill>
              </a:rPr>
              <a:t>Dr</a:t>
            </a:r>
            <a:r>
              <a:rPr lang="en-US" sz="1600" dirty="0" smtClean="0">
                <a:solidFill>
                  <a:schemeClr val="bg1"/>
                </a:solidFill>
              </a:rPr>
              <a:t> Brian </a:t>
            </a:r>
            <a:r>
              <a:rPr lang="en-US" sz="1600" dirty="0" err="1" smtClean="0">
                <a:solidFill>
                  <a:schemeClr val="bg1"/>
                </a:solidFill>
              </a:rPr>
              <a:t>Nuttall</a:t>
            </a:r>
            <a:endParaRPr lang="en-AU" sz="1600" dirty="0" smtClean="0">
              <a:solidFill>
                <a:schemeClr val="bg1"/>
              </a:solidFill>
            </a:endParaRP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bg1"/>
                </a:solidFill>
              </a:rPr>
              <a:t>Un-modelled</a:t>
            </a:r>
            <a:endParaRPr lang="en-AU" sz="1600" dirty="0">
              <a:solidFill>
                <a:schemeClr val="bg1"/>
              </a:solidFill>
            </a:endParaRP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AU" sz="1600" dirty="0">
                <a:solidFill>
                  <a:schemeClr val="bg1"/>
                </a:solidFill>
              </a:rPr>
              <a:t>Revised our business cases to ensure they are </a:t>
            </a:r>
            <a:r>
              <a:rPr lang="en-AU" sz="1600" dirty="0" smtClean="0">
                <a:solidFill>
                  <a:schemeClr val="bg1"/>
                </a:solidFill>
              </a:rPr>
              <a:t>robust</a:t>
            </a:r>
            <a:endParaRPr lang="en-AU" sz="1600" dirty="0">
              <a:solidFill>
                <a:schemeClr val="bg1"/>
              </a:solidFill>
            </a:endParaRP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AU" sz="1600" dirty="0">
                <a:solidFill>
                  <a:schemeClr val="bg1"/>
                </a:solidFill>
              </a:rPr>
              <a:t>Applied a top down assessment to verify the efficiency of our forecasts </a:t>
            </a:r>
          </a:p>
          <a:p>
            <a:pPr marL="354013" indent="-354013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VBRC</a:t>
            </a:r>
          </a:p>
          <a:p>
            <a:pPr marL="354013" indent="-354013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46668" y="6307878"/>
            <a:ext cx="1080120" cy="360040"/>
          </a:xfrm>
        </p:spPr>
        <p:txBody>
          <a:bodyPr/>
          <a:lstStyle/>
          <a:p>
            <a:fld id="{9EC96E7A-1026-4275-81A2-28FF6E2D820B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7009" y="633572"/>
            <a:ext cx="6984336" cy="527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err="1" smtClean="0"/>
              <a:t>Repex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821" y="4224303"/>
            <a:ext cx="6309907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548680"/>
            <a:ext cx="7773987" cy="822920"/>
          </a:xfrm>
        </p:spPr>
        <p:txBody>
          <a:bodyPr/>
          <a:lstStyle/>
          <a:p>
            <a:r>
              <a:rPr lang="en-AU" dirty="0" smtClean="0"/>
              <a:t>ICT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963" y="1341438"/>
            <a:ext cx="7858125" cy="5040312"/>
          </a:xfrm>
        </p:spPr>
        <p:txBody>
          <a:bodyPr/>
          <a:lstStyle/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Power of Choice Rules are largely finalized so the projects should now be assessed for prudency and efficiency</a:t>
            </a: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 smtClean="0"/>
              <a:t>Reduced our forecast consistent with the finalised rules – removed our forecast to comply with multiple trading arrangements</a:t>
            </a:r>
            <a:endParaRPr lang="en-AU" sz="1600" dirty="0"/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 smtClean="0"/>
              <a:t>Confident the AER is reviewing the projects based on the finalised rules</a:t>
            </a: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61C17-5AC5-4FF6-A56B-25A55F91FA58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2365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59" y="696856"/>
            <a:ext cx="6300000" cy="599184"/>
          </a:xfrm>
        </p:spPr>
        <p:txBody>
          <a:bodyPr/>
          <a:lstStyle/>
          <a:p>
            <a:r>
              <a:rPr lang="en-AU" dirty="0" smtClean="0"/>
              <a:t>Total </a:t>
            </a:r>
            <a:r>
              <a:rPr lang="en-AU" dirty="0" err="1" smtClean="0"/>
              <a:t>Opex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13" y="1296040"/>
            <a:ext cx="7953691" cy="488907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Our revised forecast is efficient and </a:t>
            </a:r>
            <a:r>
              <a:rPr lang="en-AU" sz="1800" dirty="0" smtClean="0">
                <a:solidFill>
                  <a:schemeClr val="bg1"/>
                </a:solidFill>
              </a:rPr>
              <a:t>promotes </a:t>
            </a:r>
            <a:r>
              <a:rPr lang="en-AU" sz="1800" dirty="0">
                <a:solidFill>
                  <a:schemeClr val="bg1"/>
                </a:solidFill>
              </a:rPr>
              <a:t>the optimal NEO position.</a:t>
            </a:r>
            <a:endParaRPr lang="en-US" dirty="0" smtClean="0">
              <a:solidFill>
                <a:schemeClr val="bg1"/>
              </a:solidFill>
            </a:endParaRPr>
          </a:p>
          <a:p>
            <a:pPr marL="363538" indent="-363538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35984" y="6294389"/>
            <a:ext cx="1080120" cy="360040"/>
          </a:xfrm>
        </p:spPr>
        <p:txBody>
          <a:bodyPr/>
          <a:lstStyle/>
          <a:p>
            <a:fld id="{9EC96E7A-1026-4275-81A2-28FF6E2D820B}" type="slidenum">
              <a:rPr lang="en-AU" smtClean="0"/>
              <a:pPr/>
              <a:t>12</a:t>
            </a:fld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825882"/>
              </p:ext>
            </p:extLst>
          </p:nvPr>
        </p:nvGraphicFramePr>
        <p:xfrm>
          <a:off x="547343" y="2045125"/>
          <a:ext cx="7769072" cy="349440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532276"/>
                <a:gridCol w="1106365"/>
                <a:gridCol w="1253881"/>
                <a:gridCol w="1180123"/>
                <a:gridCol w="1696427"/>
              </a:tblGrid>
              <a:tr h="3846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Total </a:t>
                      </a:r>
                      <a:r>
                        <a:rPr lang="en-AU" sz="1400" dirty="0" err="1" smtClean="0">
                          <a:effectLst/>
                        </a:rPr>
                        <a:t>opex</a:t>
                      </a:r>
                      <a:r>
                        <a:rPr lang="en-AU" sz="1400" dirty="0" smtClean="0">
                          <a:effectLst/>
                        </a:rPr>
                        <a:t> </a:t>
                      </a:r>
                      <a:r>
                        <a:rPr lang="en-AU" sz="1400" dirty="0">
                          <a:effectLst/>
                        </a:rPr>
                        <a:t>($M 2015)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RP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AER PD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RRP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6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Efficient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base year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615.7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625.1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629.7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Minor adj.</a:t>
                      </a:r>
                      <a:endParaRPr lang="en-A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6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0" dirty="0" smtClean="0">
                          <a:effectLst/>
                        </a:rPr>
                        <a:t>AMI transfer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94.4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61.9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not accept</a:t>
                      </a:r>
                      <a:endParaRPr lang="en-AU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6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0" dirty="0" smtClean="0">
                          <a:effectLst/>
                        </a:rPr>
                        <a:t>Rate of change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28.8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28.8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</a:t>
                      </a:r>
                      <a:endParaRPr lang="en-A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6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0" dirty="0" smtClean="0">
                          <a:effectLst/>
                        </a:rPr>
                        <a:t>Step changes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53.8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41.6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not accept</a:t>
                      </a:r>
                      <a:endParaRPr lang="en-AU" sz="18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693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dirty="0" smtClean="0">
                          <a:effectLst/>
                        </a:rPr>
                        <a:t>GSL’s</a:t>
                      </a:r>
                      <a:endParaRPr lang="en-AU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not accept</a:t>
                      </a:r>
                      <a:endParaRPr lang="en-AU" sz="18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6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0" dirty="0" smtClean="0">
                          <a:effectLst/>
                        </a:rPr>
                        <a:t>DMIS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180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accept</a:t>
                      </a:r>
                      <a:endParaRPr lang="en-AU" sz="180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6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0" dirty="0" smtClean="0">
                          <a:effectLst/>
                        </a:rPr>
                        <a:t>Debt raising costs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</a:t>
                      </a:r>
                      <a:endParaRPr lang="en-A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5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0" dirty="0">
                          <a:effectLst/>
                        </a:rPr>
                        <a:t>Total </a:t>
                      </a:r>
                      <a:r>
                        <a:rPr lang="en-AU" sz="1400" b="0" dirty="0" err="1" smtClean="0">
                          <a:effectLst/>
                        </a:rPr>
                        <a:t>Opex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800.4</a:t>
                      </a:r>
                      <a:endParaRPr lang="en-A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666.0</a:t>
                      </a:r>
                      <a:endParaRPr lang="en-A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781.4</a:t>
                      </a:r>
                      <a:endParaRPr lang="en-A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47343" y="1682357"/>
            <a:ext cx="7958202" cy="4120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None/>
              <a:defRPr sz="17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252000" indent="-252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-252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648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972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1296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6pPr>
            <a:lvl7pPr marL="1620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7pPr>
            <a:lvl8pPr marL="1944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8pPr>
            <a:lvl9pPr marL="2268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dirty="0">
                <a:solidFill>
                  <a:schemeClr val="bg1"/>
                </a:solidFill>
              </a:rPr>
              <a:t>We have </a:t>
            </a:r>
            <a:r>
              <a:rPr lang="en-AU" dirty="0" smtClean="0">
                <a:solidFill>
                  <a:schemeClr val="bg1"/>
                </a:solidFill>
              </a:rPr>
              <a:t>reduced </a:t>
            </a:r>
            <a:r>
              <a:rPr lang="en-AU" dirty="0" err="1" smtClean="0">
                <a:solidFill>
                  <a:schemeClr val="bg1"/>
                </a:solidFill>
              </a:rPr>
              <a:t>opex</a:t>
            </a:r>
            <a:r>
              <a:rPr lang="en-AU" dirty="0" smtClean="0">
                <a:solidFill>
                  <a:schemeClr val="bg1"/>
                </a:solidFill>
              </a:rPr>
              <a:t> </a:t>
            </a:r>
            <a:r>
              <a:rPr lang="en-AU" dirty="0">
                <a:solidFill>
                  <a:schemeClr val="bg1"/>
                </a:solidFill>
              </a:rPr>
              <a:t>from </a:t>
            </a:r>
            <a:r>
              <a:rPr lang="en-AU" dirty="0" smtClean="0">
                <a:solidFill>
                  <a:schemeClr val="bg1"/>
                </a:solidFill>
              </a:rPr>
              <a:t>$800m </a:t>
            </a:r>
            <a:r>
              <a:rPr lang="en-AU" dirty="0">
                <a:solidFill>
                  <a:schemeClr val="bg1"/>
                </a:solidFill>
              </a:rPr>
              <a:t>to </a:t>
            </a:r>
            <a:r>
              <a:rPr lang="en-AU" dirty="0" smtClean="0">
                <a:solidFill>
                  <a:schemeClr val="bg1"/>
                </a:solidFill>
              </a:rPr>
              <a:t>$780m</a:t>
            </a:r>
            <a:r>
              <a:rPr lang="en-AU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2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548680"/>
            <a:ext cx="7773987" cy="822920"/>
          </a:xfrm>
        </p:spPr>
        <p:txBody>
          <a:bodyPr/>
          <a:lstStyle/>
          <a:p>
            <a:r>
              <a:rPr lang="en-US" dirty="0" smtClean="0"/>
              <a:t>AMI transfer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963" y="1341438"/>
            <a:ext cx="7858125" cy="5040312"/>
          </a:xfrm>
        </p:spPr>
        <p:txBody>
          <a:bodyPr/>
          <a:lstStyle/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We largely accept the AER’s approach in establishing total costs for this activity</a:t>
            </a: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issue is whether the costs are recovered under SCS or ACS(AMI)</a:t>
            </a: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AER’s approach is to leave all costs under ACS</a:t>
            </a: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This approach distorts prices, markets and future competition</a:t>
            </a: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US" sz="1600" dirty="0" smtClean="0"/>
              <a:t>The AER’s approach to wait until competition starts will transfer the costs at that </a:t>
            </a:r>
            <a:r>
              <a:rPr lang="en-US" sz="1600" dirty="0"/>
              <a:t>point </a:t>
            </a:r>
            <a:r>
              <a:rPr lang="en-US" sz="1600" dirty="0" smtClean="0"/>
              <a:t>anyway</a:t>
            </a: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US" sz="1600" dirty="0" smtClean="0"/>
              <a:t>AMI </a:t>
            </a:r>
            <a:r>
              <a:rPr lang="en-US" sz="1600" dirty="0"/>
              <a:t>price is too </a:t>
            </a:r>
            <a:r>
              <a:rPr lang="en-US" sz="1600" dirty="0" smtClean="0"/>
              <a:t>high until then and will create a price that will be not reflect the medium term market</a:t>
            </a: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There is enough information available to establish the correct cost allocation now to fairly set up the market price and future competition</a:t>
            </a: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Needs to be consistency across the NEM and future benchmarking </a:t>
            </a:r>
            <a:endParaRPr lang="en-AU" sz="1600" dirty="0"/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61C17-5AC5-4FF6-A56B-25A55F91FA58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4346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548680"/>
            <a:ext cx="7773987" cy="576064"/>
          </a:xfrm>
        </p:spPr>
        <p:txBody>
          <a:bodyPr/>
          <a:lstStyle/>
          <a:p>
            <a:r>
              <a:rPr lang="en-US" dirty="0" smtClean="0"/>
              <a:t>Step changes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963" y="1700808"/>
            <a:ext cx="7858125" cy="3959770"/>
          </a:xfrm>
        </p:spPr>
        <p:txBody>
          <a:bodyPr/>
          <a:lstStyle/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Reduced our step change proposal to be consistent with the approach adopted by the AER in establishing the base year cost and rate of change calculations</a:t>
            </a: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Regulatory changes like Power of Choice and RIN reporting – with the AER for assessment</a:t>
            </a: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Change in cost profile</a:t>
            </a: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US" sz="1600" dirty="0" smtClean="0"/>
              <a:t>Meter testing – obligation that has existed since 1999 however has not been allocated to SCS due to AMI program (costs capitalized as part of AMI installation).  Requirement to test – remote testing the optimal solution</a:t>
            </a: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US" sz="1600" dirty="0" smtClean="0"/>
              <a:t>IT security – Exogenous to rate of change allowance. Not growth related, step change in IT requirement due to enhanced security  </a:t>
            </a: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Safety – ESV changes to the ELC in particular stakeholder engagement  </a:t>
            </a:r>
          </a:p>
          <a:p>
            <a:pPr lvl="0">
              <a:spcBef>
                <a:spcPts val="800"/>
              </a:spcBef>
              <a:spcAft>
                <a:spcPts val="800"/>
              </a:spcAft>
            </a:pPr>
            <a:endParaRPr lang="en-AU" sz="1600" dirty="0" smtClean="0"/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600" dirty="0"/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61C17-5AC5-4FF6-A56B-25A55F91FA58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1320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4328" y="6321541"/>
            <a:ext cx="1023265" cy="21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Arial" charset="0"/>
              </a:defRPr>
            </a:lvl9pPr>
          </a:lstStyle>
          <a:p>
            <a:fld id="{983177A5-2F05-4FA4-A521-364953E11E69}" type="slidenum">
              <a:rPr lang="en-AU" sz="900" b="0">
                <a:solidFill>
                  <a:schemeClr val="bg1"/>
                </a:solidFill>
              </a:rPr>
              <a:pPr/>
              <a:t>15</a:t>
            </a:fld>
            <a:endParaRPr lang="en-AU" sz="900" b="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4980" y="692696"/>
            <a:ext cx="6300000" cy="5271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Depreciation</a:t>
            </a:r>
            <a:endParaRPr lang="en-AU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2686" y="1556792"/>
            <a:ext cx="8064456" cy="475252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1800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1800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tabLst>
                <a:tab pos="360000" algn="l"/>
              </a:tabLst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marR="0" indent="-18000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800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800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-"/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20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lvl="1" indent="-352425">
              <a:spcBef>
                <a:spcPts val="8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AU" sz="16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4980" y="1364438"/>
            <a:ext cx="8163318" cy="42968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1800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1800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tabLst>
                <a:tab pos="360000" algn="l"/>
              </a:tabLst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marR="0" indent="-18000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800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800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-"/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20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buNone/>
              <a:tabLst>
                <a:tab pos="354013" algn="l"/>
              </a:tabLst>
            </a:pPr>
            <a:endParaRPr lang="en-US" sz="1700" dirty="0">
              <a:solidFill>
                <a:schemeClr val="bg1"/>
              </a:solidFill>
            </a:endParaRPr>
          </a:p>
          <a:p>
            <a:pPr marL="0" lvl="1" indent="0">
              <a:spcBef>
                <a:spcPts val="600"/>
              </a:spcBef>
              <a:buNone/>
              <a:tabLst>
                <a:tab pos="354013" algn="l"/>
              </a:tabLst>
            </a:pPr>
            <a:endParaRPr lang="en-US" sz="1700" dirty="0" smtClean="0">
              <a:solidFill>
                <a:schemeClr val="bg1"/>
              </a:solidFill>
            </a:endParaRPr>
          </a:p>
          <a:p>
            <a:pPr marL="354013" lvl="1" indent="-354013">
              <a:spcBef>
                <a:spcPts val="600"/>
              </a:spcBef>
              <a:tabLst>
                <a:tab pos="354013" algn="l"/>
              </a:tabLst>
            </a:pPr>
            <a:endParaRPr lang="en-US" sz="1700" dirty="0">
              <a:solidFill>
                <a:srgbClr val="464646"/>
              </a:solidFill>
            </a:endParaRPr>
          </a:p>
          <a:p>
            <a:pPr marL="354013" lvl="1" indent="-354013">
              <a:spcBef>
                <a:spcPts val="600"/>
              </a:spcBef>
              <a:tabLst>
                <a:tab pos="354013" algn="l"/>
              </a:tabLst>
            </a:pPr>
            <a:endParaRPr lang="en-US" sz="1700" dirty="0" smtClean="0">
              <a:solidFill>
                <a:srgbClr val="464646"/>
              </a:solidFill>
            </a:endParaRPr>
          </a:p>
          <a:p>
            <a:pPr marL="354013" lvl="1" indent="-354013">
              <a:spcBef>
                <a:spcPts val="600"/>
              </a:spcBef>
              <a:tabLst>
                <a:tab pos="354013" algn="l"/>
              </a:tabLst>
            </a:pPr>
            <a:endParaRPr lang="en-US" sz="1700" dirty="0">
              <a:solidFill>
                <a:srgbClr val="464646"/>
              </a:solidFill>
            </a:endParaRPr>
          </a:p>
          <a:p>
            <a:pPr marL="354013" lvl="1" indent="-354013">
              <a:spcBef>
                <a:spcPts val="600"/>
              </a:spcBef>
              <a:tabLst>
                <a:tab pos="354013" algn="l"/>
              </a:tabLst>
            </a:pPr>
            <a:endParaRPr lang="en-US" sz="1700" dirty="0" smtClean="0">
              <a:solidFill>
                <a:srgbClr val="464646"/>
              </a:solidFill>
            </a:endParaRPr>
          </a:p>
          <a:p>
            <a:pPr marL="0" lvl="1" indent="0">
              <a:spcBef>
                <a:spcPts val="600"/>
              </a:spcBef>
              <a:buNone/>
              <a:tabLst>
                <a:tab pos="354013" algn="l"/>
              </a:tabLst>
            </a:pPr>
            <a:r>
              <a:rPr lang="en-US" sz="1700" dirty="0">
                <a:solidFill>
                  <a:schemeClr val="bg1"/>
                </a:solidFill>
              </a:rPr>
              <a:t/>
            </a:r>
            <a:br>
              <a:rPr lang="en-US" sz="1700" dirty="0">
                <a:solidFill>
                  <a:schemeClr val="bg1"/>
                </a:solidFill>
              </a:rPr>
            </a:br>
            <a:endParaRPr lang="en-US" sz="1700" dirty="0" smtClean="0">
              <a:solidFill>
                <a:schemeClr val="bg1"/>
              </a:solidFill>
            </a:endParaRPr>
          </a:p>
          <a:p>
            <a:pPr marL="354013" lvl="1" indent="-354013">
              <a:spcBef>
                <a:spcPts val="800"/>
              </a:spcBef>
              <a:spcAft>
                <a:spcPts val="800"/>
              </a:spcAft>
              <a:tabLst>
                <a:tab pos="354013" algn="l"/>
              </a:tabLst>
            </a:pPr>
            <a:endParaRPr lang="en-US" sz="1700" dirty="0">
              <a:solidFill>
                <a:srgbClr val="464646"/>
              </a:solidFill>
            </a:endParaRPr>
          </a:p>
          <a:p>
            <a:pPr marL="720725" lvl="2" indent="-366713">
              <a:spcBef>
                <a:spcPts val="80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354013" algn="l"/>
              </a:tabLst>
            </a:pPr>
            <a:endParaRPr lang="en-US" sz="1700" dirty="0">
              <a:solidFill>
                <a:srgbClr val="464646"/>
              </a:solidFill>
            </a:endParaRPr>
          </a:p>
          <a:p>
            <a:pPr marL="720725" lvl="2" indent="-366713">
              <a:spcBef>
                <a:spcPts val="80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354013" algn="l"/>
              </a:tabLst>
            </a:pPr>
            <a:endParaRPr lang="en-US" sz="1700" dirty="0" smtClean="0">
              <a:solidFill>
                <a:srgbClr val="464646"/>
              </a:solidFill>
            </a:endParaRPr>
          </a:p>
          <a:p>
            <a:pPr marL="354013" lvl="1" indent="-354013">
              <a:spcBef>
                <a:spcPts val="800"/>
              </a:spcBef>
              <a:spcAft>
                <a:spcPts val="800"/>
              </a:spcAft>
              <a:tabLst>
                <a:tab pos="354013" algn="l"/>
              </a:tabLst>
            </a:pPr>
            <a:endParaRPr lang="en-US" sz="1700" dirty="0" smtClean="0">
              <a:solidFill>
                <a:srgbClr val="464646"/>
              </a:solidFill>
            </a:endParaRPr>
          </a:p>
          <a:p>
            <a:pPr marL="354013" lvl="1" indent="-354013">
              <a:spcBef>
                <a:spcPts val="800"/>
              </a:spcBef>
              <a:spcAft>
                <a:spcPts val="800"/>
              </a:spcAft>
              <a:tabLst>
                <a:tab pos="354013" algn="l"/>
              </a:tabLst>
            </a:pPr>
            <a:endParaRPr lang="en-US" sz="1700" dirty="0" smtClean="0">
              <a:solidFill>
                <a:srgbClr val="464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AU" sz="1700" b="1" dirty="0">
              <a:solidFill>
                <a:srgbClr val="464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12000" y="1844824"/>
            <a:ext cx="7920000" cy="432048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We </a:t>
            </a:r>
            <a:r>
              <a:rPr lang="en-AU" sz="1800" dirty="0"/>
              <a:t>have applied the “year-by-year tracking approach” </a:t>
            </a:r>
            <a:r>
              <a:rPr lang="en-AU" sz="1800" dirty="0" smtClean="0"/>
              <a:t>– per the AER’s SAPN Final Decision  - to </a:t>
            </a:r>
            <a:r>
              <a:rPr lang="en-AU" sz="1800" dirty="0"/>
              <a:t>determine remaining asset lives in each asset class</a:t>
            </a:r>
            <a:r>
              <a:rPr lang="en-AU" sz="18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Satisfied that the AER approach applied for SAPN is satisfactory for UE</a:t>
            </a:r>
            <a:endParaRPr lang="en-AU" sz="1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120295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548680"/>
            <a:ext cx="7773987" cy="576064"/>
          </a:xfrm>
        </p:spPr>
        <p:txBody>
          <a:bodyPr/>
          <a:lstStyle/>
          <a:p>
            <a:r>
              <a:rPr lang="en-AU" dirty="0" smtClean="0"/>
              <a:t>Cost of capital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963" y="1341438"/>
            <a:ext cx="7858125" cy="4463826"/>
          </a:xfrm>
        </p:spPr>
        <p:txBody>
          <a:bodyPr/>
          <a:lstStyle/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 smtClean="0"/>
              <a:t>Cost of Equity</a:t>
            </a: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US" sz="1600" dirty="0" smtClean="0"/>
              <a:t>Approach per original submission</a:t>
            </a: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US" sz="1600" dirty="0" smtClean="0"/>
              <a:t>Moving in line with interest rates is not a fair reflection of the cost of equity</a:t>
            </a: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US" sz="1600" dirty="0" smtClean="0"/>
              <a:t>Tribunal has ruled reasonably conclusively on this issue</a:t>
            </a:r>
            <a:endParaRPr lang="en-AU" sz="1600" dirty="0" smtClean="0"/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Gamma</a:t>
            </a: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US" sz="1600" dirty="0"/>
              <a:t>Approach per our original submission</a:t>
            </a: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US" sz="1600" dirty="0"/>
              <a:t>Tribunal has ruled reasonably conclusively on this issue</a:t>
            </a:r>
            <a:endParaRPr lang="en-AU" sz="1600" dirty="0"/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Cost of debt</a:t>
            </a: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US" sz="1600" dirty="0" smtClean="0"/>
              <a:t>Our approach has changed for the Revised Proposal</a:t>
            </a: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US" sz="1600" dirty="0" smtClean="0"/>
              <a:t>Path forward remains unclear</a:t>
            </a:r>
          </a:p>
          <a:p>
            <a:pPr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sz="1600" dirty="0" smtClean="0"/>
          </a:p>
          <a:p>
            <a:pPr lvl="0">
              <a:spcBef>
                <a:spcPts val="800"/>
              </a:spcBef>
              <a:spcAft>
                <a:spcPts val="800"/>
              </a:spcAft>
            </a:pPr>
            <a:endParaRPr lang="en-AU" sz="1600" dirty="0"/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61C17-5AC5-4FF6-A56B-25A55F91FA58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4379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548680"/>
            <a:ext cx="7773987" cy="576064"/>
          </a:xfrm>
        </p:spPr>
        <p:txBody>
          <a:bodyPr/>
          <a:lstStyle/>
          <a:p>
            <a:r>
              <a:rPr lang="en-US" dirty="0" smtClean="0"/>
              <a:t>Other issues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963" y="1700808"/>
            <a:ext cx="7858125" cy="3959770"/>
          </a:xfrm>
        </p:spPr>
        <p:txBody>
          <a:bodyPr/>
          <a:lstStyle/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EBSS</a:t>
            </a: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US" sz="1600" dirty="0" smtClean="0"/>
              <a:t>The AER needs to establish a consistent cost base in its approach – 2010 cost base used by the AER is incorrect</a:t>
            </a: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DMIS</a:t>
            </a: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US" sz="1600" dirty="0" smtClean="0"/>
              <a:t>Allowance is too low for meaningful innovation </a:t>
            </a: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US" sz="1600" dirty="0" smtClean="0"/>
              <a:t>AER should create a central pool for business to “bid”</a:t>
            </a: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Stakeholder engagement </a:t>
            </a:r>
          </a:p>
          <a:p>
            <a:pPr marL="537750" lvl="1" indent="-285750">
              <a:spcBef>
                <a:spcPts val="800"/>
              </a:spcBef>
              <a:spcAft>
                <a:spcPts val="800"/>
              </a:spcAft>
            </a:pPr>
            <a:r>
              <a:rPr lang="en-US" sz="1600" dirty="0" smtClean="0"/>
              <a:t>There was clear support for a council step change that should be reconsidered by the AER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61C17-5AC5-4FF6-A56B-25A55F91FA58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1905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61C17-5AC5-4FF6-A56B-25A55F91FA58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988840"/>
            <a:ext cx="8334190" cy="352839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1800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1800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tabLst>
                <a:tab pos="360000" algn="l"/>
              </a:tabLst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marR="0" indent="-18000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800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800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-"/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20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ts val="800"/>
              </a:spcBef>
              <a:spcAft>
                <a:spcPts val="800"/>
              </a:spcAft>
              <a:buNone/>
              <a:tabLst>
                <a:tab pos="354013" algn="l"/>
              </a:tabLst>
            </a:pPr>
            <a:endParaRPr lang="en-US" sz="6000" dirty="0" smtClean="0">
              <a:solidFill>
                <a:srgbClr val="464646"/>
              </a:solidFill>
            </a:endParaRPr>
          </a:p>
          <a:p>
            <a:pPr marL="0" lvl="2" indent="0" algn="ctr">
              <a:spcBef>
                <a:spcPts val="800"/>
              </a:spcBef>
              <a:spcAft>
                <a:spcPts val="800"/>
              </a:spcAft>
              <a:buNone/>
              <a:tabLst>
                <a:tab pos="354013" algn="l"/>
              </a:tabLst>
            </a:pPr>
            <a:r>
              <a:rPr lang="en-US" sz="4400" b="1" dirty="0" smtClean="0">
                <a:solidFill>
                  <a:schemeClr val="bg1"/>
                </a:solidFill>
              </a:rPr>
              <a:t>Thank you and questions</a:t>
            </a:r>
            <a:endParaRPr lang="en-US" sz="4400" b="1" dirty="0">
              <a:solidFill>
                <a:schemeClr val="bg1"/>
              </a:solidFill>
            </a:endParaRPr>
          </a:p>
          <a:p>
            <a:pPr marL="354013" lvl="1" indent="-354013" algn="ctr">
              <a:spcBef>
                <a:spcPts val="800"/>
              </a:spcBef>
              <a:spcAft>
                <a:spcPts val="800"/>
              </a:spcAft>
              <a:tabLst>
                <a:tab pos="354013" algn="l"/>
              </a:tabLst>
            </a:pPr>
            <a:endParaRPr lang="en-US" sz="6000" dirty="0" smtClean="0">
              <a:solidFill>
                <a:srgbClr val="464646"/>
              </a:solidFill>
            </a:endParaRPr>
          </a:p>
          <a:p>
            <a:pPr marL="354013" lvl="1" indent="-354013" algn="ctr">
              <a:spcBef>
                <a:spcPts val="800"/>
              </a:spcBef>
              <a:spcAft>
                <a:spcPts val="800"/>
              </a:spcAft>
              <a:tabLst>
                <a:tab pos="354013" algn="l"/>
              </a:tabLst>
            </a:pPr>
            <a:endParaRPr lang="en-US" sz="6000" dirty="0" smtClean="0">
              <a:solidFill>
                <a:srgbClr val="464646"/>
              </a:solidFill>
            </a:endParaRPr>
          </a:p>
          <a:p>
            <a:pPr marL="354013" lvl="1" indent="-354013" algn="ctr">
              <a:spcBef>
                <a:spcPts val="800"/>
              </a:spcBef>
              <a:spcAft>
                <a:spcPts val="800"/>
              </a:spcAft>
              <a:tabLst>
                <a:tab pos="354013" algn="l"/>
              </a:tabLst>
            </a:pPr>
            <a:endParaRPr lang="en-US" sz="6000" dirty="0">
              <a:solidFill>
                <a:srgbClr val="464646"/>
              </a:solidFill>
            </a:endParaRPr>
          </a:p>
          <a:p>
            <a:pPr marL="720725" lvl="2" indent="-366713" algn="ctr">
              <a:spcBef>
                <a:spcPts val="80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354013" algn="l"/>
              </a:tabLst>
            </a:pPr>
            <a:endParaRPr lang="en-US" sz="6000" dirty="0">
              <a:solidFill>
                <a:srgbClr val="464646"/>
              </a:solidFill>
            </a:endParaRPr>
          </a:p>
          <a:p>
            <a:pPr marL="354012" lvl="2" indent="0" algn="ctr">
              <a:spcBef>
                <a:spcPts val="800"/>
              </a:spcBef>
              <a:spcAft>
                <a:spcPts val="800"/>
              </a:spcAft>
              <a:buNone/>
              <a:tabLst>
                <a:tab pos="354013" algn="l"/>
              </a:tabLst>
            </a:pPr>
            <a:endParaRPr lang="en-US" sz="6000" dirty="0" smtClean="0">
              <a:solidFill>
                <a:srgbClr val="464646"/>
              </a:solidFill>
            </a:endParaRPr>
          </a:p>
          <a:p>
            <a:pPr marL="354013" lvl="1" indent="-354013" algn="ctr">
              <a:spcBef>
                <a:spcPts val="800"/>
              </a:spcBef>
              <a:spcAft>
                <a:spcPts val="800"/>
              </a:spcAft>
              <a:tabLst>
                <a:tab pos="354013" algn="l"/>
              </a:tabLst>
            </a:pPr>
            <a:endParaRPr lang="en-US" sz="6000" dirty="0" smtClean="0">
              <a:solidFill>
                <a:srgbClr val="464646"/>
              </a:solidFill>
            </a:endParaRPr>
          </a:p>
          <a:p>
            <a:pPr marL="354013" lvl="1" indent="-354013" algn="ctr">
              <a:spcBef>
                <a:spcPts val="800"/>
              </a:spcBef>
              <a:spcAft>
                <a:spcPts val="800"/>
              </a:spcAft>
              <a:tabLst>
                <a:tab pos="354013" algn="l"/>
              </a:tabLst>
            </a:pPr>
            <a:endParaRPr lang="en-US" sz="6000" dirty="0" smtClean="0">
              <a:solidFill>
                <a:srgbClr val="464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endParaRPr lang="en-AU" sz="6000" b="1" dirty="0">
              <a:solidFill>
                <a:srgbClr val="464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62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40265"/>
            <a:ext cx="6300000" cy="599184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2000" y="1916832"/>
            <a:ext cx="7992448" cy="4248472"/>
          </a:xfrm>
        </p:spPr>
        <p:txBody>
          <a:bodyPr/>
          <a:lstStyle/>
          <a:p>
            <a:pPr marL="363538" indent="-3635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rgbClr val="46464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51880" y="6293526"/>
            <a:ext cx="1080120" cy="360040"/>
          </a:xfrm>
        </p:spPr>
        <p:txBody>
          <a:bodyPr/>
          <a:lstStyle/>
          <a:p>
            <a:fld id="{9EC96E7A-1026-4275-81A2-28FF6E2D820B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612000" y="1585726"/>
            <a:ext cx="7992448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cs typeface="Arial" pitchFamily="34" charset="0"/>
              </a:rPr>
              <a:t>Our RRP:</a:t>
            </a:r>
          </a:p>
          <a:p>
            <a:pPr marL="815975" lvl="1" indent="-358775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AU" sz="1400" dirty="0" smtClean="0">
                <a:solidFill>
                  <a:schemeClr val="bg1"/>
                </a:solidFill>
                <a:cs typeface="Arial" pitchFamily="34" charset="0"/>
              </a:rPr>
              <a:t>Adopts many </a:t>
            </a:r>
            <a:r>
              <a:rPr lang="en-AU" sz="1400" dirty="0">
                <a:solidFill>
                  <a:schemeClr val="bg1"/>
                </a:solidFill>
                <a:cs typeface="Arial" pitchFamily="34" charset="0"/>
              </a:rPr>
              <a:t>of the </a:t>
            </a:r>
            <a:r>
              <a:rPr lang="en-AU" sz="1400" dirty="0" smtClean="0">
                <a:solidFill>
                  <a:schemeClr val="bg1"/>
                </a:solidFill>
                <a:cs typeface="Arial" pitchFamily="34" charset="0"/>
              </a:rPr>
              <a:t>AER’s Preliminary Decision (PD) positions</a:t>
            </a:r>
            <a:endParaRPr lang="en-AU" sz="1400" dirty="0">
              <a:solidFill>
                <a:schemeClr val="bg1"/>
              </a:solidFill>
              <a:cs typeface="Arial" pitchFamily="34" charset="0"/>
            </a:endParaRPr>
          </a:p>
          <a:p>
            <a:pPr marL="815975" lvl="1" indent="-358775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AU" sz="1400" dirty="0" smtClean="0">
                <a:solidFill>
                  <a:schemeClr val="bg1"/>
                </a:solidFill>
                <a:cs typeface="Arial" pitchFamily="34" charset="0"/>
              </a:rPr>
              <a:t>Provides </a:t>
            </a:r>
            <a:r>
              <a:rPr lang="en-AU" sz="1400" dirty="0">
                <a:solidFill>
                  <a:schemeClr val="bg1"/>
                </a:solidFill>
                <a:cs typeface="Arial" pitchFamily="34" charset="0"/>
              </a:rPr>
              <a:t>a prudent investment plan to maintain our network and meet our customers’ needs and expectations. </a:t>
            </a:r>
          </a:p>
          <a:p>
            <a:pPr marL="358775" lvl="0" indent="-358775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cs typeface="Arial" pitchFamily="34" charset="0"/>
              </a:rPr>
              <a:t>Our RRP will allow us to:</a:t>
            </a:r>
          </a:p>
          <a:p>
            <a:pPr marL="717550" lvl="1" indent="-358775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be lowest cost DNSP (AER 2015 Annual Benchmarking Report)</a:t>
            </a:r>
          </a:p>
          <a:p>
            <a:pPr marL="717550" lvl="1" indent="-358775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Continually improve our cost efficiency and share these with customers </a:t>
            </a:r>
          </a:p>
          <a:p>
            <a:pPr marL="717550" lvl="1" indent="-358775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Arrest our performance deterioration and meet our service level targets</a:t>
            </a:r>
          </a:p>
          <a:p>
            <a:pPr marL="717550" lvl="1" indent="-358775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 to changes in our operating environment including new regulatory obligations</a:t>
            </a:r>
          </a:p>
          <a:p>
            <a:pPr marL="342900" lvl="0" indent="-342900">
              <a:lnSpc>
                <a:spcPts val="1800"/>
              </a:lnSpc>
              <a:spcBef>
                <a:spcPts val="8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1600" dirty="0" smtClean="0">
                <a:solidFill>
                  <a:schemeClr val="bg1"/>
                </a:solidFill>
                <a:cs typeface="Arial" pitchFamily="34" charset="0"/>
              </a:rPr>
              <a:t>The AER’s PD rejected some components of our RP: </a:t>
            </a:r>
          </a:p>
          <a:p>
            <a:pPr marL="800100" lvl="1" indent="-3429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AU" sz="1400" dirty="0" smtClean="0">
                <a:solidFill>
                  <a:schemeClr val="bg1"/>
                </a:solidFill>
                <a:cs typeface="Arial" pitchFamily="34" charset="0"/>
              </a:rPr>
              <a:t>If AER maintains these decisions in its Final Decision we will experience a cost recovery shortfall – would fail to meet the NEO.</a:t>
            </a:r>
          </a:p>
          <a:p>
            <a:pPr marL="800100" lvl="1" indent="-3429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AU" sz="1400" dirty="0" smtClean="0">
                <a:solidFill>
                  <a:schemeClr val="bg1"/>
                </a:solidFill>
                <a:cs typeface="Arial" pitchFamily="34" charset="0"/>
              </a:rPr>
              <a:t>Our RRP sets out  alternative positions to ensure efficient very and effectively promote the optimal NEO position.</a:t>
            </a:r>
            <a:endParaRPr lang="en-AU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59" y="696856"/>
            <a:ext cx="6300000" cy="599184"/>
          </a:xfrm>
        </p:spPr>
        <p:txBody>
          <a:bodyPr/>
          <a:lstStyle/>
          <a:p>
            <a:r>
              <a:rPr lang="en-AU" dirty="0"/>
              <a:t>Total </a:t>
            </a:r>
            <a:r>
              <a:rPr lang="en-AU" dirty="0" err="1"/>
              <a:t>Capex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86" y="1010226"/>
            <a:ext cx="7953691" cy="509140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Our revised forecast is efficient and </a:t>
            </a:r>
            <a:r>
              <a:rPr lang="en-AU" sz="1800" dirty="0">
                <a:solidFill>
                  <a:schemeClr val="bg1"/>
                </a:solidFill>
              </a:rPr>
              <a:t>promote the optimal NEO position.</a:t>
            </a:r>
            <a:endParaRPr lang="en-US" dirty="0" smtClean="0">
              <a:solidFill>
                <a:schemeClr val="bg1"/>
              </a:solidFill>
            </a:endParaRPr>
          </a:p>
          <a:p>
            <a:pPr marL="363538" indent="-363538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35984" y="6294389"/>
            <a:ext cx="1080120" cy="360040"/>
          </a:xfrm>
        </p:spPr>
        <p:txBody>
          <a:bodyPr/>
          <a:lstStyle/>
          <a:p>
            <a:fld id="{9EC96E7A-1026-4275-81A2-28FF6E2D820B}" type="slidenum">
              <a:rPr lang="en-AU" smtClean="0"/>
              <a:pPr/>
              <a:t>3</a:t>
            </a:fld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606645"/>
              </p:ext>
            </p:extLst>
          </p:nvPr>
        </p:nvGraphicFramePr>
        <p:xfrm>
          <a:off x="547343" y="1789769"/>
          <a:ext cx="7769072" cy="432488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532276"/>
                <a:gridCol w="1106365"/>
                <a:gridCol w="1253881"/>
                <a:gridCol w="1180123"/>
                <a:gridCol w="1696427"/>
              </a:tblGrid>
              <a:tr h="370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Total </a:t>
                      </a:r>
                      <a:r>
                        <a:rPr lang="en-AU" sz="1400" dirty="0" err="1">
                          <a:effectLst/>
                        </a:rPr>
                        <a:t>capex</a:t>
                      </a:r>
                      <a:r>
                        <a:rPr lang="en-AU" sz="1400" dirty="0">
                          <a:effectLst/>
                        </a:rPr>
                        <a:t> ($M 2015)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RP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AER PD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RRP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0" dirty="0" err="1">
                          <a:effectLst/>
                        </a:rPr>
                        <a:t>Augex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166.5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127.0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124.3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</a:t>
                      </a:r>
                      <a:endParaRPr lang="en-A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0" dirty="0">
                          <a:effectLst/>
                        </a:rPr>
                        <a:t>Connections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249.1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249.1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316.8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</a:t>
                      </a:r>
                      <a:endParaRPr lang="en-AU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0" dirty="0" err="1">
                          <a:effectLst/>
                        </a:rPr>
                        <a:t>Repex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>
                          <a:effectLst/>
                        </a:rPr>
                        <a:t>585.1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413.9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563.6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not accept</a:t>
                      </a:r>
                      <a:endParaRPr lang="en-A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0" dirty="0">
                          <a:effectLst/>
                        </a:rPr>
                        <a:t>Non-network </a:t>
                      </a:r>
                      <a:r>
                        <a:rPr lang="en-AU" sz="1400" b="0" dirty="0" smtClean="0">
                          <a:effectLst/>
                        </a:rPr>
                        <a:t>– ICT (base)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 smtClean="0">
                          <a:effectLst/>
                        </a:rPr>
                        <a:t>102.1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103.6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 smtClean="0">
                          <a:effectLst/>
                        </a:rPr>
                        <a:t>103.6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</a:t>
                      </a:r>
                      <a:endParaRPr lang="en-A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24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dirty="0" smtClean="0">
                          <a:effectLst/>
                        </a:rPr>
                        <a:t>Non-network – ICT (POC/RIN)</a:t>
                      </a:r>
                      <a:endParaRPr lang="en-AU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61.6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49.8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not accept</a:t>
                      </a:r>
                      <a:endParaRPr lang="en-AU" sz="1800" kern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0" dirty="0">
                          <a:effectLst/>
                        </a:rPr>
                        <a:t>Non-network - Other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>
                          <a:effectLst/>
                        </a:rPr>
                        <a:t>30.9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30.9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30.9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</a:t>
                      </a:r>
                      <a:endParaRPr lang="en-A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56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0" dirty="0">
                          <a:effectLst/>
                        </a:rPr>
                        <a:t>Escalation adjustment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 smtClean="0">
                          <a:effectLst/>
                        </a:rPr>
                        <a:t>0.0</a:t>
                      </a: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>
                          <a:effectLst/>
                        </a:rPr>
                        <a:t>(18.4)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 smtClean="0">
                          <a:effectLst/>
                        </a:rPr>
                        <a:t>0.0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 (included above)</a:t>
                      </a:r>
                      <a:endParaRPr lang="en-AU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4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0" dirty="0">
                          <a:effectLst/>
                        </a:rPr>
                        <a:t>Total Gross </a:t>
                      </a:r>
                      <a:r>
                        <a:rPr lang="en-AU" sz="1400" b="0" dirty="0" err="1">
                          <a:effectLst/>
                        </a:rPr>
                        <a:t>Capex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dirty="0">
                          <a:effectLst/>
                        </a:rPr>
                        <a:t>1,195.3</a:t>
                      </a:r>
                      <a:endParaRPr lang="en-A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dirty="0">
                          <a:effectLst/>
                        </a:rPr>
                        <a:t>906.1</a:t>
                      </a:r>
                      <a:endParaRPr lang="en-A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dirty="0">
                          <a:effectLst/>
                        </a:rPr>
                        <a:t>1,189.1</a:t>
                      </a:r>
                      <a:endParaRPr lang="en-A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0" dirty="0" smtClean="0">
                          <a:effectLst/>
                        </a:rPr>
                        <a:t>Customer Contributions</a:t>
                      </a:r>
                      <a:r>
                        <a:rPr lang="en-AU" sz="1400" b="0" baseline="0" dirty="0" smtClean="0">
                          <a:effectLst/>
                        </a:rPr>
                        <a:t> 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 smtClean="0">
                          <a:effectLst/>
                        </a:rPr>
                        <a:t>(91.3)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 smtClean="0">
                          <a:effectLst/>
                        </a:rPr>
                        <a:t>(91.3)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dirty="0" smtClean="0">
                          <a:effectLst/>
                        </a:rPr>
                        <a:t>(136.1)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</a:t>
                      </a:r>
                      <a:endParaRPr lang="en-AU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6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0" dirty="0">
                          <a:effectLst/>
                        </a:rPr>
                        <a:t>Total Net </a:t>
                      </a:r>
                      <a:r>
                        <a:rPr lang="en-AU" sz="1400" b="0" dirty="0" err="1">
                          <a:effectLst/>
                        </a:rPr>
                        <a:t>Capex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dirty="0">
                          <a:effectLst/>
                        </a:rPr>
                        <a:t>1,104.0</a:t>
                      </a:r>
                      <a:endParaRPr lang="en-A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dirty="0">
                          <a:effectLst/>
                        </a:rPr>
                        <a:t>814.8</a:t>
                      </a:r>
                      <a:endParaRPr lang="en-A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400" b="1" dirty="0">
                          <a:effectLst/>
                        </a:rPr>
                        <a:t>1,052.9</a:t>
                      </a:r>
                      <a:endParaRPr lang="en-A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28327" y="1394673"/>
            <a:ext cx="7428049" cy="2964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None/>
              <a:defRPr sz="17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252000" indent="-252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-252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648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972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1296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6pPr>
            <a:lvl7pPr marL="1620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7pPr>
            <a:lvl8pPr marL="1944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8pPr>
            <a:lvl9pPr marL="2268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dirty="0">
                <a:solidFill>
                  <a:schemeClr val="bg1"/>
                </a:solidFill>
              </a:rPr>
              <a:t>We have </a:t>
            </a:r>
            <a:r>
              <a:rPr lang="en-AU" dirty="0" smtClean="0">
                <a:solidFill>
                  <a:schemeClr val="bg1"/>
                </a:solidFill>
              </a:rPr>
              <a:t>reduced </a:t>
            </a:r>
            <a:r>
              <a:rPr lang="en-AU" dirty="0" err="1" smtClean="0">
                <a:solidFill>
                  <a:schemeClr val="bg1"/>
                </a:solidFill>
              </a:rPr>
              <a:t>capex</a:t>
            </a:r>
            <a:r>
              <a:rPr lang="en-AU" dirty="0" smtClean="0">
                <a:solidFill>
                  <a:schemeClr val="bg1"/>
                </a:solidFill>
              </a:rPr>
              <a:t> </a:t>
            </a:r>
            <a:r>
              <a:rPr lang="en-AU" dirty="0">
                <a:solidFill>
                  <a:schemeClr val="bg1"/>
                </a:solidFill>
              </a:rPr>
              <a:t>from $</a:t>
            </a:r>
            <a:r>
              <a:rPr lang="en-AU" dirty="0" smtClean="0">
                <a:solidFill>
                  <a:schemeClr val="bg1"/>
                </a:solidFill>
              </a:rPr>
              <a:t>1,104.0m </a:t>
            </a:r>
            <a:r>
              <a:rPr lang="en-AU" dirty="0">
                <a:solidFill>
                  <a:schemeClr val="bg1"/>
                </a:solidFill>
              </a:rPr>
              <a:t>to $</a:t>
            </a:r>
            <a:r>
              <a:rPr lang="en-AU" dirty="0" smtClean="0">
                <a:solidFill>
                  <a:schemeClr val="bg1"/>
                </a:solidFill>
              </a:rPr>
              <a:t>1,052.9m</a:t>
            </a:r>
            <a:r>
              <a:rPr lang="en-AU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52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28" y="839043"/>
            <a:ext cx="7875587" cy="599184"/>
          </a:xfrm>
        </p:spPr>
        <p:txBody>
          <a:bodyPr/>
          <a:lstStyle/>
          <a:p>
            <a:r>
              <a:rPr lang="en-AU" dirty="0"/>
              <a:t>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06655" y="6273316"/>
            <a:ext cx="1080120" cy="360040"/>
          </a:xfrm>
        </p:spPr>
        <p:txBody>
          <a:bodyPr/>
          <a:lstStyle/>
          <a:p>
            <a:fld id="{9EC96E7A-1026-4275-81A2-28FF6E2D820B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6133" y="1786818"/>
            <a:ext cx="7875587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00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1800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tabLst>
                <a:tab pos="360000" algn="l"/>
              </a:tabLst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marR="0" indent="-18000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360000" algn="l"/>
              </a:tabLst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1800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1800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-"/>
              <a:defRPr sz="12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20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700" dirty="0" smtClean="0">
              <a:solidFill>
                <a:srgbClr val="464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AU" sz="1700" b="1" dirty="0">
              <a:solidFill>
                <a:srgbClr val="464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0428" y="1737103"/>
            <a:ext cx="8153400" cy="4824958"/>
          </a:xfrm>
        </p:spPr>
        <p:txBody>
          <a:bodyPr/>
          <a:lstStyle/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RRP forecast is $316.8m </a:t>
            </a:r>
            <a:r>
              <a:rPr lang="en-AU" dirty="0" smtClean="0">
                <a:solidFill>
                  <a:schemeClr val="bg1"/>
                </a:solidFill>
              </a:rPr>
              <a:t>- $67.7m (27.2%) increase from RP </a:t>
            </a:r>
            <a:r>
              <a:rPr lang="en-AU" dirty="0">
                <a:solidFill>
                  <a:schemeClr val="bg1"/>
                </a:solidFill>
              </a:rPr>
              <a:t>forecast </a:t>
            </a:r>
            <a:r>
              <a:rPr lang="en-AU" dirty="0" smtClean="0">
                <a:solidFill>
                  <a:schemeClr val="bg1"/>
                </a:solidFill>
              </a:rPr>
              <a:t>of $249.1m</a:t>
            </a: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Increase </a:t>
            </a:r>
            <a:r>
              <a:rPr lang="en-AU" dirty="0" smtClean="0">
                <a:solidFill>
                  <a:schemeClr val="bg1"/>
                </a:solidFill>
              </a:rPr>
              <a:t>calculated </a:t>
            </a:r>
            <a:r>
              <a:rPr lang="en-AU" dirty="0">
                <a:solidFill>
                  <a:schemeClr val="bg1"/>
                </a:solidFill>
              </a:rPr>
              <a:t>using (</a:t>
            </a:r>
            <a:r>
              <a:rPr lang="en-AU" dirty="0" err="1">
                <a:solidFill>
                  <a:schemeClr val="bg1"/>
                </a:solidFill>
              </a:rPr>
              <a:t>i</a:t>
            </a:r>
            <a:r>
              <a:rPr lang="en-AU" dirty="0">
                <a:solidFill>
                  <a:schemeClr val="bg1"/>
                </a:solidFill>
              </a:rPr>
              <a:t>) our original forecasting method and (ii) corrected volumes and project </a:t>
            </a:r>
            <a:r>
              <a:rPr lang="en-AU" dirty="0" smtClean="0">
                <a:solidFill>
                  <a:schemeClr val="bg1"/>
                </a:solidFill>
              </a:rPr>
              <a:t>costs - using more up to date information</a:t>
            </a: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Two </a:t>
            </a:r>
            <a:r>
              <a:rPr lang="en-AU" dirty="0">
                <a:solidFill>
                  <a:schemeClr val="bg1"/>
                </a:solidFill>
              </a:rPr>
              <a:t>thirds </a:t>
            </a:r>
            <a:r>
              <a:rPr lang="en-AU" dirty="0" smtClean="0">
                <a:solidFill>
                  <a:schemeClr val="bg1"/>
                </a:solidFill>
              </a:rPr>
              <a:t>of </a:t>
            </a:r>
            <a:r>
              <a:rPr lang="en-AU" dirty="0">
                <a:solidFill>
                  <a:schemeClr val="bg1"/>
                </a:solidFill>
              </a:rPr>
              <a:t>the increase will </a:t>
            </a:r>
            <a:r>
              <a:rPr lang="en-AU" dirty="0" smtClean="0">
                <a:solidFill>
                  <a:schemeClr val="bg1"/>
                </a:solidFill>
              </a:rPr>
              <a:t>be recovered </a:t>
            </a:r>
            <a:r>
              <a:rPr lang="en-AU" dirty="0">
                <a:solidFill>
                  <a:schemeClr val="bg1"/>
                </a:solidFill>
              </a:rPr>
              <a:t>through </a:t>
            </a:r>
            <a:r>
              <a:rPr lang="en-AU" dirty="0" smtClean="0">
                <a:solidFill>
                  <a:schemeClr val="bg1"/>
                </a:solidFill>
              </a:rPr>
              <a:t>up-front contributions </a:t>
            </a:r>
            <a:r>
              <a:rPr lang="en-AU" dirty="0">
                <a:solidFill>
                  <a:schemeClr val="bg1"/>
                </a:solidFill>
              </a:rPr>
              <a:t>from </a:t>
            </a:r>
            <a:r>
              <a:rPr lang="en-AU" dirty="0" smtClean="0">
                <a:solidFill>
                  <a:schemeClr val="bg1"/>
                </a:solidFill>
              </a:rPr>
              <a:t>developers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Our customer contribution forecast has </a:t>
            </a:r>
            <a:r>
              <a:rPr lang="en-AU" dirty="0">
                <a:solidFill>
                  <a:schemeClr val="bg1"/>
                </a:solidFill>
              </a:rPr>
              <a:t>increased by $</a:t>
            </a:r>
            <a:r>
              <a:rPr lang="en-AU" dirty="0" smtClean="0">
                <a:solidFill>
                  <a:schemeClr val="bg1"/>
                </a:solidFill>
              </a:rPr>
              <a:t>44.8m to </a:t>
            </a:r>
            <a:r>
              <a:rPr lang="en-AU" dirty="0">
                <a:solidFill>
                  <a:schemeClr val="bg1"/>
                </a:solidFill>
              </a:rPr>
              <a:t>$</a:t>
            </a:r>
            <a:r>
              <a:rPr lang="en-AU" dirty="0" smtClean="0">
                <a:solidFill>
                  <a:schemeClr val="bg1"/>
                </a:solidFill>
              </a:rPr>
              <a:t>136.1m.  </a:t>
            </a:r>
            <a:endParaRPr lang="en-AU" dirty="0">
              <a:solidFill>
                <a:schemeClr val="bg1"/>
              </a:solidFill>
            </a:endParaRP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bg1"/>
              </a:solidFill>
            </a:endParaRPr>
          </a:p>
          <a:p>
            <a:pPr marL="28575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bg1"/>
              </a:solidFill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AU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522646"/>
              </p:ext>
            </p:extLst>
          </p:nvPr>
        </p:nvGraphicFramePr>
        <p:xfrm>
          <a:off x="845726" y="2780928"/>
          <a:ext cx="7675994" cy="21296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90834"/>
                <a:gridCol w="915575"/>
                <a:gridCol w="5369585"/>
              </a:tblGrid>
              <a:tr h="26183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Driver</a:t>
                      </a:r>
                      <a:endParaRPr lang="en-AU" sz="1400" dirty="0">
                        <a:solidFill>
                          <a:srgbClr val="4F4C4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>
                          <a:effectLst/>
                        </a:rPr>
                        <a:t>Increase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>
                          <a:effectLst/>
                        </a:rPr>
                        <a:t>Reason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9573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Volumes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7%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Business supply &amp; multi-occupancy projects due to low interest rates &amp; high housing demand 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2169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Project costs</a:t>
                      </a:r>
                      <a:endParaRPr lang="en-AU" sz="1400" dirty="0">
                        <a:solidFill>
                          <a:srgbClr val="4F4C4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19.3%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More large projects - rail crossings, road works, and building developments in built-up areas.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8660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Existing Horizon Projects</a:t>
                      </a:r>
                      <a:endParaRPr lang="en-AU" sz="1400" dirty="0">
                        <a:solidFill>
                          <a:srgbClr val="4F4C4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>
                          <a:effectLst/>
                        </a:rPr>
                        <a:t>0.8%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200" dirty="0">
                          <a:effectLst/>
                        </a:rPr>
                        <a:t>New committed large Business Supply projects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9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66" y="954088"/>
            <a:ext cx="6984336" cy="527176"/>
          </a:xfrm>
        </p:spPr>
        <p:txBody>
          <a:bodyPr/>
          <a:lstStyle/>
          <a:p>
            <a:pPr lvl="0"/>
            <a:r>
              <a:rPr lang="en-US" dirty="0" err="1" smtClean="0"/>
              <a:t>Repex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93036"/>
              </p:ext>
            </p:extLst>
          </p:nvPr>
        </p:nvGraphicFramePr>
        <p:xfrm>
          <a:off x="650941" y="2564904"/>
          <a:ext cx="7918450" cy="31815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211"/>
                <a:gridCol w="1100169"/>
                <a:gridCol w="1583690"/>
                <a:gridCol w="1583690"/>
                <a:gridCol w="158369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Repex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forecast</a:t>
                      </a:r>
                      <a:endParaRPr lang="en-A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to 15 Allowance</a:t>
                      </a:r>
                      <a:endParaRPr lang="en-A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to 15</a:t>
                      </a:r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endParaRPr lang="en-A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 PD</a:t>
                      </a:r>
                      <a:endParaRPr lang="en-A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RRP</a:t>
                      </a:r>
                      <a:endParaRPr lang="en-A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1248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83895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1.	Modelled </a:t>
                      </a:r>
                      <a:r>
                        <a:rPr lang="en-AU" sz="1400" dirty="0" err="1">
                          <a:effectLst/>
                          <a:latin typeface="+mn-lt"/>
                        </a:rPr>
                        <a:t>Repex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234.8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>
                          <a:effectLst/>
                          <a:latin typeface="+mn-lt"/>
                        </a:rPr>
                        <a:t>220.3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>
                          <a:effectLst/>
                          <a:latin typeface="+mn-lt"/>
                        </a:rPr>
                        <a:t>266.8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83895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2.	Pole Top Structures and SCADA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132.3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3895" indent="-683895" algn="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83895" algn="l"/>
                        </a:tabLs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130.1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131.4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83895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3.	Other – </a:t>
                      </a:r>
                      <a:r>
                        <a:rPr lang="en-AU" sz="1400" dirty="0" smtClean="0">
                          <a:effectLst/>
                          <a:latin typeface="+mn-lt"/>
                        </a:rPr>
                        <a:t>Un-modelled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45.5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3895" indent="-683895" algn="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83895" algn="l"/>
                        </a:tabLs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28.0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112.2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83895" algn="l"/>
                          <a:tab pos="457200" algn="l"/>
                        </a:tabLs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4.	VBRC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24.4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3895" indent="-683895" algn="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83895" algn="l"/>
                        </a:tabLs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35.5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53.3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0927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AU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b="1" dirty="0">
                          <a:effectLst/>
                          <a:latin typeface="+mn-lt"/>
                        </a:rPr>
                        <a:t>368.1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b="1" dirty="0">
                          <a:effectLst/>
                          <a:latin typeface="+mn-lt"/>
                        </a:rPr>
                        <a:t>437.0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3895" indent="-683895" algn="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83895" algn="l"/>
                        </a:tabLst>
                      </a:pPr>
                      <a:r>
                        <a:rPr lang="en-AU" sz="1400" b="1" dirty="0">
                          <a:effectLst/>
                          <a:latin typeface="+mn-lt"/>
                        </a:rPr>
                        <a:t>413.9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b="1" dirty="0">
                          <a:effectLst/>
                          <a:latin typeface="+mn-lt"/>
                        </a:rPr>
                        <a:t>563.6</a:t>
                      </a:r>
                      <a:endParaRPr lang="en-A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51880" y="6273154"/>
            <a:ext cx="1080120" cy="360040"/>
          </a:xfrm>
        </p:spPr>
        <p:txBody>
          <a:bodyPr/>
          <a:lstStyle/>
          <a:p>
            <a:fld id="{9EC96E7A-1026-4275-81A2-28FF6E2D820B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12000" y="1689904"/>
            <a:ext cx="7920000" cy="4475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None/>
              <a:defRPr sz="17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252000" indent="-252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-252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648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972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1296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6pPr>
            <a:lvl7pPr marL="1620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7pPr>
            <a:lvl8pPr marL="1944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8pPr>
            <a:lvl9pPr marL="2268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Our RRP is structured around the assessment categories in the AER’s PD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81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66" y="954088"/>
            <a:ext cx="6984336" cy="527176"/>
          </a:xfrm>
        </p:spPr>
        <p:txBody>
          <a:bodyPr/>
          <a:lstStyle/>
          <a:p>
            <a:pPr lvl="0"/>
            <a:r>
              <a:rPr lang="en-US" dirty="0" err="1" smtClean="0"/>
              <a:t>Repex</a:t>
            </a:r>
            <a:r>
              <a:rPr lang="en-US" dirty="0" smtClean="0"/>
              <a:t> - Misunderstandings in AER PD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80312" y="6238429"/>
            <a:ext cx="1080120" cy="360040"/>
          </a:xfrm>
        </p:spPr>
        <p:txBody>
          <a:bodyPr/>
          <a:lstStyle/>
          <a:p>
            <a:fld id="{9EC96E7A-1026-4275-81A2-28FF6E2D820B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64533" y="1844825"/>
            <a:ext cx="7920000" cy="432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None/>
              <a:defRPr sz="17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252000" indent="-252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-252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648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972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1296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6pPr>
            <a:lvl7pPr marL="1620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7pPr>
            <a:lvl8pPr marL="1944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8pPr>
            <a:lvl9pPr marL="2268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12688"/>
              </p:ext>
            </p:extLst>
          </p:nvPr>
        </p:nvGraphicFramePr>
        <p:xfrm>
          <a:off x="539552" y="1845379"/>
          <a:ext cx="7796339" cy="16405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6244"/>
                <a:gridCol w="6220095"/>
              </a:tblGrid>
              <a:tr h="431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1. Reliability</a:t>
                      </a:r>
                      <a:endParaRPr lang="en-A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54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AER considers our performance has not deteriorated, whereas it has</a:t>
                      </a:r>
                      <a:endParaRPr lang="en-AU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545C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285750" lvl="0" indent="-28575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 Figure 6.15 – relies on incorrect data</a:t>
                      </a:r>
                    </a:p>
                    <a:p>
                      <a:pPr marL="285750" lvl="0" indent="-28575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incurred $40m in STPIS penalties between 2011-14 </a:t>
                      </a:r>
                    </a:p>
                    <a:p>
                      <a:pPr marL="285750" lvl="0" indent="-28575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CAIDI has deteriorated</a:t>
                      </a:r>
                    </a:p>
                    <a:p>
                      <a:pPr marL="285750" lvl="0" indent="-28575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exceeded our 2011-15 </a:t>
                      </a:r>
                      <a:r>
                        <a:rPr lang="en-A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Repex</a:t>
                      </a:r>
                      <a:r>
                        <a:rPr lang="en-A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allowance by around 20%</a:t>
                      </a:r>
                      <a:endParaRPr lang="en-A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lvl="0" indent="-28575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8" y="3987346"/>
            <a:ext cx="3992563" cy="21863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64533" y="3581452"/>
            <a:ext cx="804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Unplanned SAIDI                                        Unplanned CAIDI                                         </a:t>
            </a:r>
            <a:endParaRPr lang="en-AU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4"/>
          <a:stretch/>
        </p:blipFill>
        <p:spPr bwMode="auto">
          <a:xfrm>
            <a:off x="4699776" y="3987345"/>
            <a:ext cx="4009738" cy="2177959"/>
          </a:xfrm>
          <a:prstGeom prst="rect">
            <a:avLst/>
          </a:prstGeom>
          <a:noFill/>
          <a:ln w="3175">
            <a:solidFill>
              <a:srgbClr val="000000">
                <a:lumMod val="65000"/>
                <a:lumOff val="35000"/>
              </a:srgb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35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25" y="1366408"/>
            <a:ext cx="7993260" cy="4859510"/>
          </a:xfrm>
        </p:spPr>
        <p:txBody>
          <a:bodyPr/>
          <a:lstStyle/>
          <a:p>
            <a:pPr marL="354013" indent="-354013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46668" y="6307878"/>
            <a:ext cx="1080120" cy="360040"/>
          </a:xfrm>
        </p:spPr>
        <p:txBody>
          <a:bodyPr/>
          <a:lstStyle/>
          <a:p>
            <a:fld id="{9EC96E7A-1026-4275-81A2-28FF6E2D820B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4366" y="954088"/>
            <a:ext cx="6984336" cy="527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err="1" smtClean="0"/>
              <a:t>Repex</a:t>
            </a:r>
            <a:r>
              <a:rPr lang="en-US" dirty="0" smtClean="0"/>
              <a:t> - Misunderstandings in AER PD</a:t>
            </a:r>
            <a:endParaRPr lang="en-AU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27411"/>
              </p:ext>
            </p:extLst>
          </p:nvPr>
        </p:nvGraphicFramePr>
        <p:xfrm>
          <a:off x="634366" y="1628800"/>
          <a:ext cx="7682050" cy="1872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3534"/>
                <a:gridCol w="6598516"/>
              </a:tblGrid>
              <a:tr h="4891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2. Safety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 considers that this is being maintained, whereas in fact it is not</a:t>
                      </a:r>
                      <a:endParaRPr lang="en-AU" dirty="0"/>
                    </a:p>
                  </a:txBody>
                  <a:tcPr/>
                </a:tc>
              </a:tr>
              <a:tr h="1383098">
                <a:tc gridSpan="2">
                  <a:txBody>
                    <a:bodyPr/>
                    <a:lstStyle/>
                    <a:p>
                      <a:pPr marL="285750" lvl="0" indent="-28575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 Figure 6.15 – relies on incorrect data</a:t>
                      </a:r>
                    </a:p>
                    <a:p>
                      <a:pPr marL="285750" lvl="0" indent="-28575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AER’s Metrics focus exclusively only on asset failures – our safety performance for asset failures and fire starts is clearly deteriorating</a:t>
                      </a:r>
                    </a:p>
                    <a:p>
                      <a:pPr marL="285750" lvl="0" indent="-28575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ESV’s 2014 Safety Performance Report found  that we had an “increase in fire numbers and asset failures”</a:t>
                      </a:r>
                      <a:endParaRPr lang="en-A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lvl="0" indent="-28575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8428"/>
              </p:ext>
            </p:extLst>
          </p:nvPr>
        </p:nvGraphicFramePr>
        <p:xfrm>
          <a:off x="1043608" y="4581128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70" y="3873007"/>
            <a:ext cx="2808312" cy="2159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95" y="3871493"/>
            <a:ext cx="3301333" cy="2160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81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25" y="1366408"/>
            <a:ext cx="7993260" cy="4859510"/>
          </a:xfrm>
        </p:spPr>
        <p:txBody>
          <a:bodyPr/>
          <a:lstStyle/>
          <a:p>
            <a:pPr marL="354013" indent="-354013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46668" y="6307878"/>
            <a:ext cx="1080120" cy="360040"/>
          </a:xfrm>
        </p:spPr>
        <p:txBody>
          <a:bodyPr/>
          <a:lstStyle/>
          <a:p>
            <a:fld id="{9EC96E7A-1026-4275-81A2-28FF6E2D820B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8622" y="964735"/>
            <a:ext cx="6984336" cy="527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err="1" smtClean="0"/>
              <a:t>Repex</a:t>
            </a:r>
            <a:r>
              <a:rPr lang="en-US" dirty="0" smtClean="0"/>
              <a:t> - Misunderstandings in AER PD</a:t>
            </a:r>
            <a:endParaRPr lang="en-AU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681997"/>
              </p:ext>
            </p:extLst>
          </p:nvPr>
        </p:nvGraphicFramePr>
        <p:xfrm>
          <a:off x="634366" y="1628800"/>
          <a:ext cx="7682050" cy="1872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3378"/>
                <a:gridCol w="6048672"/>
              </a:tblGrid>
              <a:tr h="4891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3. Asset Failure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 considers that this is not increasing, whereas in fact it is</a:t>
                      </a:r>
                      <a:endParaRPr lang="en-AU" dirty="0"/>
                    </a:p>
                  </a:txBody>
                  <a:tcPr/>
                </a:tc>
              </a:tr>
              <a:tr h="1383098">
                <a:tc gridSpan="2">
                  <a:txBody>
                    <a:bodyPr/>
                    <a:lstStyle/>
                    <a:p>
                      <a:pPr marL="285750" lvl="0" indent="-285750">
                        <a:spcBef>
                          <a:spcPts val="8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AER’s Residual life metric is not a proxy for asset condition </a:t>
                      </a:r>
                    </a:p>
                    <a:p>
                      <a:pPr marL="285750" lvl="0" indent="-285750">
                        <a:spcBef>
                          <a:spcPts val="8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Assets that exceed 85% of the end of asset life are at high risk of failure</a:t>
                      </a:r>
                    </a:p>
                    <a:p>
                      <a:pPr marL="285750" lvl="0" indent="-285750">
                        <a:spcBef>
                          <a:spcPts val="8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In 2015, 19% of our assets are at end of life – this will increase to 28.1% or $800m if the AER does not approve our </a:t>
                      </a:r>
                      <a:r>
                        <a:rPr lang="en-AU" sz="1400" dirty="0" err="1" smtClean="0">
                          <a:solidFill>
                            <a:schemeClr val="tx1"/>
                          </a:solidFill>
                        </a:rPr>
                        <a:t>Repex</a:t>
                      </a:r>
                      <a:r>
                        <a:rPr lang="en-A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A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lvl="0" indent="-285750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43608" y="4581128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76071"/>
            <a:ext cx="4328795" cy="2549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44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66" y="954088"/>
            <a:ext cx="6984336" cy="527176"/>
          </a:xfrm>
        </p:spPr>
        <p:txBody>
          <a:bodyPr/>
          <a:lstStyle/>
          <a:p>
            <a:pPr lvl="0"/>
            <a:r>
              <a:rPr lang="en-US" dirty="0" err="1" smtClean="0"/>
              <a:t>Repex</a:t>
            </a:r>
            <a:r>
              <a:rPr lang="en-US" dirty="0" smtClean="0"/>
              <a:t> history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80312" y="6238429"/>
            <a:ext cx="1080120" cy="360040"/>
          </a:xfrm>
        </p:spPr>
        <p:txBody>
          <a:bodyPr/>
          <a:lstStyle/>
          <a:p>
            <a:fld id="{9EC96E7A-1026-4275-81A2-28FF6E2D820B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84187" y="2204864"/>
            <a:ext cx="7920000" cy="3528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None/>
              <a:defRPr sz="17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252000" indent="-252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-252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500"/>
              </a:spcAft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648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972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1296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6pPr>
            <a:lvl7pPr marL="1620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7pPr>
            <a:lvl8pPr marL="1944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8pPr>
            <a:lvl9pPr marL="2268000" indent="-324000" algn="l" defTabSz="914400" rtl="0" eaLnBrk="1" latinLnBrk="0" hangingPunct="1">
              <a:lnSpc>
                <a:spcPts val="1450"/>
              </a:lnSpc>
              <a:spcBef>
                <a:spcPts val="0"/>
              </a:spcBef>
              <a:spcAft>
                <a:spcPts val="900"/>
              </a:spcAft>
              <a:buSzPct val="150000"/>
              <a:buFont typeface="Wingdings" panose="05000000000000000000" pitchFamily="2" charset="2"/>
              <a:buChar char="ü"/>
              <a:defRPr sz="1200" kern="120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026" name="Picture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71" y="2574196"/>
            <a:ext cx="6334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187" y="1916832"/>
            <a:ext cx="259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$m real 2015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ed Energy">
  <a:themeElements>
    <a:clrScheme name="United Energy Colours">
      <a:dk1>
        <a:sysClr val="windowText" lastClr="000000"/>
      </a:dk1>
      <a:lt1>
        <a:sysClr val="window" lastClr="FFFFFF"/>
      </a:lt1>
      <a:dk2>
        <a:srgbClr val="000000"/>
      </a:dk2>
      <a:lt2>
        <a:srgbClr val="F58025"/>
      </a:lt2>
      <a:accent1>
        <a:srgbClr val="F58025"/>
      </a:accent1>
      <a:accent2>
        <a:srgbClr val="FDB714"/>
      </a:accent2>
      <a:accent3>
        <a:srgbClr val="F15D22"/>
      </a:accent3>
      <a:accent4>
        <a:srgbClr val="D92632"/>
      </a:accent4>
      <a:accent5>
        <a:srgbClr val="71BECD"/>
      </a:accent5>
      <a:accent6>
        <a:srgbClr val="4F545C"/>
      </a:accent6>
      <a:hlink>
        <a:srgbClr val="F58025"/>
      </a:hlink>
      <a:folHlink>
        <a:srgbClr val="4F545C"/>
      </a:folHlink>
    </a:clrScheme>
    <a:fontScheme name="United Energy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Hugh Preso" id="{778C48F1-0212-47A1-9D4A-24ED182A100C}" vid="{E42F7A1B-EB5B-480C-8A69-2FDAFCB09B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nited Energy Colours">
    <a:dk1>
      <a:sysClr val="windowText" lastClr="000000"/>
    </a:dk1>
    <a:lt1>
      <a:sysClr val="window" lastClr="FFFFFF"/>
    </a:lt1>
    <a:dk2>
      <a:srgbClr val="000000"/>
    </a:dk2>
    <a:lt2>
      <a:srgbClr val="F58025"/>
    </a:lt2>
    <a:accent1>
      <a:srgbClr val="F58025"/>
    </a:accent1>
    <a:accent2>
      <a:srgbClr val="FDB714"/>
    </a:accent2>
    <a:accent3>
      <a:srgbClr val="F15D22"/>
    </a:accent3>
    <a:accent4>
      <a:srgbClr val="D92632"/>
    </a:accent4>
    <a:accent5>
      <a:srgbClr val="71BECD"/>
    </a:accent5>
    <a:accent6>
      <a:srgbClr val="4F545C"/>
    </a:accent6>
    <a:hlink>
      <a:srgbClr val="F58025"/>
    </a:hlink>
    <a:folHlink>
      <a:srgbClr val="4F545C"/>
    </a:folHlink>
  </a:clrScheme>
</a:themeOverride>
</file>

<file path=customUI/customUI.xml><?xml version="1.0" encoding="utf-8"?>
<customUI xmlns="http://schemas.microsoft.com/office/2006/01/customui">
  <ribbon startFromScratch="false">
    <tabs>
      <tab id="CustomTab" label="United Energy" insertBeforeMso="TabHome" keytip="Q">
        <group idMso="GroupSlides"/>
        <group id="Group1" label="Change Bullet Styles">
          <button idMso="IndentDecrease" visible="true" label="Decrease List Level" size="large"/>
          <button idMso="IndentIncrease" visible="true" label="Increase List Level" size="large"/>
        </group>
        <group id="Group2" label=" ">
          <checkBox idMso="GuidesShowHide" label="Guides"/>
          <splitButton id="groupsplitbutton" size="normal">
            <button idMso="ObjectsGroup"/>
            <menu id="groupsplitmenu" itemSize="large">
              <button idMso="ObjectsUngroup" description="Un-group selected objects" screentip="Un-group selected objects"/>
              <button idMso="ObjectsRegroup" description="Combine and re-Group selected objects" screentip="Combine and re-Group selected objects"/>
            </menu>
          </splitButton>
          <splitButton id="Cropping" size="normal">
            <toggleButton idMso="PictureCrop" label="Crop Tools"/>
            <menu id="CropMenu" itemSize="large">
              <button idMso="PictureFitCrop" description="Resize picture to fit the placeholder proportionally"/>
              <menuSeparator id="croppingmenu2"/>
              <menu idMso="PictureCropAspectRatioMenu" description="Crop image to selected aspect ratio"/>
              <gallery idMso="PictureShapeGallery" description="Crop image to selected shape"/>
            </menu>
          </splitButton>
          <separator id="sep1"/>
          <button idMso="ZoomFitToWindow" size="large" label="Fit to Window"/>
          <separator id="sep2"/>
          <splitButton id="sendbacksplitbutton" size="large">
            <button idMso="ObjectSendToBack" label="Send to Back"/>
            <menu id="sendbacksplitmenu" itemSize="large">
              <button idMso="ObjectBringToFront" label="Bring to Front"/>
            </menu>
          </splitButton>
          <separator id="sep3"/>
          <toggleButton idMso="SelectionPane" label="Selection Pane" size="large"/>
        </group>
        <group id="group3" label=" ">
          <button idMso="HeaderFooterInsert" size="large"/>
          <button idMso="PasteTextOnly" size="large" imageMso="Paste" label="Paste Unformatted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21641</TotalTime>
  <Words>1273</Words>
  <Application>Microsoft Office PowerPoint</Application>
  <PresentationFormat>On-screen Show (4:3)</PresentationFormat>
  <Paragraphs>319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United Energy</vt:lpstr>
      <vt:lpstr>2016 to 2020 Revised Regulatory Proposal</vt:lpstr>
      <vt:lpstr>Overview</vt:lpstr>
      <vt:lpstr>Total Capex</vt:lpstr>
      <vt:lpstr>Connections</vt:lpstr>
      <vt:lpstr>Repex</vt:lpstr>
      <vt:lpstr>Repex - Misunderstandings in AER PD</vt:lpstr>
      <vt:lpstr>PowerPoint Presentation</vt:lpstr>
      <vt:lpstr>PowerPoint Presentation</vt:lpstr>
      <vt:lpstr>Repex history</vt:lpstr>
      <vt:lpstr>PowerPoint Presentation</vt:lpstr>
      <vt:lpstr>ICT</vt:lpstr>
      <vt:lpstr>Total Opex</vt:lpstr>
      <vt:lpstr>AMI transfer</vt:lpstr>
      <vt:lpstr>Step changes</vt:lpstr>
      <vt:lpstr>PowerPoint Presentation</vt:lpstr>
      <vt:lpstr>Cost of capital</vt:lpstr>
      <vt:lpstr>Other issues</vt:lpstr>
      <vt:lpstr>PowerPoint Presentation</vt:lpstr>
    </vt:vector>
  </TitlesOfParts>
  <Company>United Energy &amp;  Multinet 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Tariff Reform</dc:title>
  <dc:creator>Samantha Porter</dc:creator>
  <cp:lastModifiedBy>Musker, Sophie</cp:lastModifiedBy>
  <cp:revision>278</cp:revision>
  <cp:lastPrinted>2016-03-08T02:46:53Z</cp:lastPrinted>
  <dcterms:created xsi:type="dcterms:W3CDTF">2014-09-12T04:12:04Z</dcterms:created>
  <dcterms:modified xsi:type="dcterms:W3CDTF">2016-03-09T03:26:37Z</dcterms:modified>
  <cp:category>PowerPoint Template</cp:category>
</cp:coreProperties>
</file>