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0" r:id="rId2"/>
    <p:sldId id="298" r:id="rId3"/>
    <p:sldId id="273" r:id="rId4"/>
    <p:sldId id="274" r:id="rId5"/>
    <p:sldId id="299" r:id="rId6"/>
    <p:sldId id="278" r:id="rId7"/>
    <p:sldId id="300" r:id="rId8"/>
    <p:sldId id="297" r:id="rId9"/>
    <p:sldId id="279" r:id="rId10"/>
    <p:sldId id="301" r:id="rId11"/>
    <p:sldId id="302" r:id="rId12"/>
    <p:sldId id="282" r:id="rId13"/>
    <p:sldId id="304" r:id="rId14"/>
    <p:sldId id="280" r:id="rId15"/>
    <p:sldId id="303" r:id="rId16"/>
    <p:sldId id="281" r:id="rId17"/>
    <p:sldId id="305" r:id="rId18"/>
    <p:sldId id="306" r:id="rId19"/>
    <p:sldId id="308" r:id="rId20"/>
    <p:sldId id="307" r:id="rId21"/>
    <p:sldId id="284" r:id="rId22"/>
    <p:sldId id="2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F1B15E-D403-4356-87FF-54411FA3DD99}">
          <p14:sldIdLst>
            <p14:sldId id="270"/>
            <p14:sldId id="298"/>
            <p14:sldId id="273"/>
            <p14:sldId id="274"/>
            <p14:sldId id="299"/>
            <p14:sldId id="278"/>
            <p14:sldId id="300"/>
            <p14:sldId id="297"/>
            <p14:sldId id="279"/>
            <p14:sldId id="301"/>
            <p14:sldId id="302"/>
            <p14:sldId id="282"/>
            <p14:sldId id="304"/>
            <p14:sldId id="280"/>
            <p14:sldId id="303"/>
            <p14:sldId id="281"/>
            <p14:sldId id="305"/>
            <p14:sldId id="306"/>
            <p14:sldId id="308"/>
            <p14:sldId id="307"/>
            <p14:sldId id="284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6F1B74-4013-57AA-CA55-4EF79F6F79C8}" name="Dale, Daniel" initials="DD" userId="S::daniel.dale@accc.gov.au::75d958bf-229d-4804-a29a-0898981e828b" providerId="AD"/>
  <p188:author id="{8667058D-B4D2-E1F3-D051-08EABEE89183}" name="Harrigan, Paul" initials="HP" userId="S::paul.harrigan@aer.gov.au::5e05ae9a-1f75-4260-84e8-7c34ba6874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517" autoAdjust="0"/>
  </p:normalViewPr>
  <p:slideViewPr>
    <p:cSldViewPr snapToGrid="0" snapToObjects="1">
      <p:cViewPr varScale="1">
        <p:scale>
          <a:sx n="111" d="100"/>
          <a:sy n="111" d="100"/>
        </p:scale>
        <p:origin x="4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F756AC-B082-40F3-8D59-4C44A1522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FFD81-9F09-4DC5-88FD-E9DC6BEFF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9/21/2022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80078-1C5A-49D5-B95C-45FF0D37C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A566D-7534-465F-81C4-B2021B20DE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CBC2D-E8AF-48BE-9465-E919AD6125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36962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9/21/2022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924F-68C5-1440-823A-C3865CF2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65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924F-68C5-1440-823A-C3865CF2D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9/21/2022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924F-68C5-1440-823A-C3865CF2D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Title with triangle graphic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23389-5795-4532-9A87-285033864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87015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3761428"/>
            <a:ext cx="10363199" cy="1026233"/>
          </a:xfrm>
        </p:spPr>
        <p:txBody>
          <a:bodyPr/>
          <a:lstStyle>
            <a:lvl1pPr marL="0" indent="0" algn="ctr">
              <a:buNone/>
              <a:defRPr lang="en-AU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>
                <a:effectLst/>
                <a:latin typeface="Helvetica" pitchFamily="2" charset="0"/>
              </a:rPr>
              <a:t>Click to add subtitle or speaker name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21 September 2022</a:t>
            </a:fld>
            <a:endParaRPr lang="en-AU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D5FD8-DF6B-9349-89C7-A8D35E340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E37757-E641-494D-8BE4-0563E96C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A8349B68-2E83-D447-B7BE-1BC023E15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57339"/>
            <a:ext cx="5857344" cy="430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90F9B8-F381-374E-A856-4EC7365C0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43B650-8CF3-014B-A20C-8D91977D8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434" y="1557338"/>
            <a:ext cx="4437591" cy="4303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2395D03-C5E4-BA4E-B829-77EA818BF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90F9B8-F381-374E-A856-4EC7365C0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43B650-8CF3-014B-A20C-8D91977D8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434" y="1557338"/>
            <a:ext cx="4437591" cy="4303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2134B6-C31E-2B49-A81F-B9C8F9DF061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73183" y="1557338"/>
            <a:ext cx="5857344" cy="43513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object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26E3F1-6195-AD48-BD1C-58B9D81C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5">
            <a:extLst>
              <a:ext uri="{FF2B5EF4-FFF2-40B4-BE49-F238E27FC236}">
                <a16:creationId xmlns:a16="http://schemas.microsoft.com/office/drawing/2014/main" id="{FC3FF8E3-70BF-EE46-A879-138A3C658D72}"/>
              </a:ext>
            </a:extLst>
          </p:cNvPr>
          <p:cNvSpPr txBox="1">
            <a:spLocks/>
          </p:cNvSpPr>
          <p:nvPr userDrawn="1"/>
        </p:nvSpPr>
        <p:spPr>
          <a:xfrm>
            <a:off x="334433" y="158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Icons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13717-4594-8F49-B8EC-65E16DC06662}"/>
              </a:ext>
            </a:extLst>
          </p:cNvPr>
          <p:cNvSpPr txBox="1"/>
          <p:nvPr userDrawn="1"/>
        </p:nvSpPr>
        <p:spPr>
          <a:xfrm>
            <a:off x="2555021" y="821531"/>
            <a:ext cx="7838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infographics assist to ensure AER communications are accessible and engaging. </a:t>
            </a:r>
            <a:b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icons sparingly to help to explain complex ideas in a simple and friendly way.</a:t>
            </a:r>
          </a:p>
          <a:p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use, simply copy and paste to the desired slide, resize and place near relevant 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0144D-7EE0-4947-8964-CAEF45B78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35" y="1578274"/>
            <a:ext cx="556895" cy="514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F053B7-6E66-B548-BCE1-E0793561BF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6379" y="1578274"/>
            <a:ext cx="556895" cy="514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3BA794-32D6-6F48-86DA-2FB33E2E36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7351" y="1578274"/>
            <a:ext cx="556895" cy="514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17E8CB-B409-6747-98E5-01BE01C4E2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1239" y="1578274"/>
            <a:ext cx="556895" cy="51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D1F78F-1E73-F443-A961-BD4DD4F7CE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5407" y="1578274"/>
            <a:ext cx="556895" cy="514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0469D1-DEE7-1D41-8CD5-DD9A9AC036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2211" y="1578274"/>
            <a:ext cx="556895" cy="5142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CEA795-6FFD-BF49-A261-83A20E5158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40267" y="1578274"/>
            <a:ext cx="556895" cy="5142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EFBE86-6DF2-DC4E-8E8C-80B2CB9A75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38323" y="1578274"/>
            <a:ext cx="556895" cy="5142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989CE0-D45A-064C-A0C4-42A4EA73FE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43187" y="1578274"/>
            <a:ext cx="556895" cy="514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E38240-556B-984B-A1C8-C69117E8D8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39295" y="1578274"/>
            <a:ext cx="556895" cy="5142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59D576-5901-E349-B073-E3E29E2A15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46316" y="2243564"/>
            <a:ext cx="556895" cy="5142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126E64-3206-3F4B-BA90-979305D7533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64140" y="2243564"/>
            <a:ext cx="556895" cy="51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48FDB7-FBFA-7D40-96D6-34A78035B4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4435" y="2243564"/>
            <a:ext cx="556895" cy="5142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0D5199-5C85-C146-9A4F-CC9BA81AF6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0376" y="2243564"/>
            <a:ext cx="556895" cy="5142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8233C4-C8BD-DD43-B58F-B50533F6A69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52257" y="2243564"/>
            <a:ext cx="556895" cy="5142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FAD588-04AB-584C-9903-F2762F0AAA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170083" y="2243564"/>
            <a:ext cx="556895" cy="5142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0DF422-EDA6-7649-8686-E2D21468FAA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81964" y="2243564"/>
            <a:ext cx="556895" cy="5142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C0D357-8ADC-7C47-8162-8247B452F11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558200" y="2243564"/>
            <a:ext cx="556895" cy="5142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0339BA-CA9C-594E-9277-D9A5100616D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87903" y="2243564"/>
            <a:ext cx="556895" cy="5142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0B0482-96E0-904C-933C-83DD8A2851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976024" y="2243564"/>
            <a:ext cx="556895" cy="5142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E5EA7A5-6880-5C4A-9D6B-E0EA2E2A16E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587901" y="3020676"/>
            <a:ext cx="648054" cy="5984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00012D-A6C5-E144-AF15-27E4E8B32F6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04011" y="3020676"/>
            <a:ext cx="648054" cy="5984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85182A-C004-5B4D-8681-D60ECDA41EB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159939" y="3020676"/>
            <a:ext cx="648054" cy="59841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94E4100-EF7A-D844-A96F-FFF9F4CD2D3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778581" y="3020676"/>
            <a:ext cx="648054" cy="5984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9FF325-3A00-1044-986B-244D7EBA4EA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922653" y="3020676"/>
            <a:ext cx="648054" cy="5984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D6456D3-57E3-3B49-9AE9-FC2BB65D38D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13332" y="3020676"/>
            <a:ext cx="648054" cy="59841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911FA65-31BD-2948-B6B2-942ADC0CC79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541296" y="3020676"/>
            <a:ext cx="648054" cy="59841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EA609B-BDF7-D141-ACD2-A5D9F22484A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50617" y="3020676"/>
            <a:ext cx="648054" cy="59841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F4FAD2C-A77D-C141-A1BF-5E1F1DF8F1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969260" y="3020676"/>
            <a:ext cx="648054" cy="5984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203D9D5-7DBF-3A4C-8278-AE8B07D1A1A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2731975" y="3020676"/>
            <a:ext cx="648054" cy="59841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DA1A50A-AE51-7040-A759-C805F16D1F22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393892" y="3020676"/>
            <a:ext cx="648054" cy="59841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E3D9ADE-B7D8-0E4F-A6E7-2B2AEE1C014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559912" y="3881964"/>
            <a:ext cx="648054" cy="59841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CB35C11-E14D-7749-82DB-21355BF29048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948715" y="3881964"/>
            <a:ext cx="648054" cy="59841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56B25E-0F12-B84E-8AB2-2C48870E4483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337517" y="3881964"/>
            <a:ext cx="648054" cy="59841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98313E8-B255-9242-B42C-7DC32F281AB6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87901" y="3881964"/>
            <a:ext cx="648054" cy="59841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C01BE79-492D-494F-889B-E056B346A071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782307" y="3881964"/>
            <a:ext cx="648054" cy="59841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B0634075-047E-D845-B398-9FE508EB7A45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5976708" y="3881964"/>
            <a:ext cx="648054" cy="59841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04D2DA6-A347-184A-83AF-5CDE3201B1C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249203" y="3881964"/>
            <a:ext cx="648054" cy="59841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323B6D9-56CF-8A4D-A49F-E8080F083DFD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143116" y="3881964"/>
            <a:ext cx="648054" cy="59841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783E4B0-EEE1-254C-BAD2-B45B1012947A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754313" y="3881964"/>
            <a:ext cx="648054" cy="59841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97FD925D-DA2E-6340-BC40-BB6E19BF8297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183187" y="4743255"/>
            <a:ext cx="589140" cy="5440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6032F1B-FDF8-0744-8BDC-A4C312160687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2801984" y="4743255"/>
            <a:ext cx="589140" cy="54401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B82EF17-4BD1-C04E-9593-B2C9ABB761B4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5230181" y="4743255"/>
            <a:ext cx="589140" cy="5440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775AC3F-7015-A144-873F-DF50557725E5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992586" y="4743255"/>
            <a:ext cx="589140" cy="54401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E173062-6972-F148-8761-A18E2DDED82F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848978" y="4743255"/>
            <a:ext cx="589140" cy="54401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968664F-1DA7-8046-AD8D-10D4F504C878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7658371" y="4743255"/>
            <a:ext cx="589140" cy="54401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C6F0732-2C42-BF41-A965-930B1F134B1A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6039579" y="4743255"/>
            <a:ext cx="589140" cy="54401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AA351E4-88BC-4B40-9C1C-0922451197FA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373789" y="4743255"/>
            <a:ext cx="589140" cy="54401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6C3B3B6-12C2-8D47-982D-F241A7BD873A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34433" y="5531868"/>
            <a:ext cx="648054" cy="59841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0310D10-6A33-8E4C-9456-0BC84BCF0EAB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11383" y="4743255"/>
            <a:ext cx="589140" cy="54401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C13F855-3281-3F4C-B9EE-AB7FE145A310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4420782" y="4743255"/>
            <a:ext cx="589140" cy="5440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ACD296D0-4DD1-C749-AB12-71D87D7CDEA5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8467761" y="4716051"/>
            <a:ext cx="648054" cy="59841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164874C-347A-4C43-82CA-AE4644439876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8381051" y="2241338"/>
            <a:ext cx="648054" cy="59841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4C1F4FE9-BFBA-D646-B650-368B65295D8A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770553" y="5531868"/>
            <a:ext cx="648054" cy="59841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D33832D5-DA16-2F49-A878-4314EA4B5603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5159939" y="3809292"/>
            <a:ext cx="648054" cy="59841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F37F96-D581-0D45-BE66-6368DDED3398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4394633" y="5531868"/>
            <a:ext cx="648054" cy="59841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B663770-81F3-3E4B-914A-15A5FB0FADD3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>
            <a:off x="6018713" y="5531868"/>
            <a:ext cx="648054" cy="59841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356FC3-4C13-D64B-9FE4-200921CA38CD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1958513" y="5531868"/>
            <a:ext cx="648054" cy="59841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E7485ED-0D58-6C4B-8556-E211BC720B8D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1146473" y="5531868"/>
            <a:ext cx="648054" cy="59841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2CD47082-66FA-E44A-94D1-8042BE492091}"/>
              </a:ext>
            </a:extLst>
          </p:cNvPr>
          <p:cNvPicPr>
            <a:picLocks noChangeAspect="1"/>
          </p:cNvPicPr>
          <p:nvPr userDrawn="1"/>
        </p:nvPicPr>
        <p:blipFill>
          <a:blip r:embed="rId61"/>
          <a:stretch>
            <a:fillRect/>
          </a:stretch>
        </p:blipFill>
        <p:spPr>
          <a:xfrm>
            <a:off x="6830753" y="5531868"/>
            <a:ext cx="648054" cy="59841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D42A642-6AEE-F148-8225-B955D5AEE424}"/>
              </a:ext>
            </a:extLst>
          </p:cNvPr>
          <p:cNvPicPr>
            <a:picLocks noChangeAspect="1"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7658368" y="5531868"/>
            <a:ext cx="648054" cy="59841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646D72A5-0CCF-324B-81FB-8D70F9351522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3582593" y="5531868"/>
            <a:ext cx="648054" cy="59841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61805087-5CBA-6645-B252-448EA3EED9CA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8456256" y="3880966"/>
            <a:ext cx="648054" cy="59841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770207E-CD1B-D748-B454-A21BE082B0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5206673" y="5531868"/>
            <a:ext cx="648054" cy="59841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BEDF730-650B-BE4C-BC2D-99F67F2ACB6F}"/>
              </a:ext>
            </a:extLst>
          </p:cNvPr>
          <p:cNvPicPr>
            <a:picLocks noChangeAspect="1"/>
          </p:cNvPicPr>
          <p:nvPr userDrawn="1"/>
        </p:nvPicPr>
        <p:blipFill>
          <a:blip r:embed="rId66"/>
          <a:stretch>
            <a:fillRect/>
          </a:stretch>
        </p:blipFill>
        <p:spPr>
          <a:xfrm>
            <a:off x="8381052" y="1563617"/>
            <a:ext cx="648055" cy="598417"/>
          </a:xfrm>
          <a:prstGeom prst="rect">
            <a:avLst/>
          </a:prstGeom>
        </p:spPr>
      </p:pic>
      <p:sp>
        <p:nvSpPr>
          <p:cNvPr id="158" name="Slide Number Placeholder 5">
            <a:extLst>
              <a:ext uri="{FF2B5EF4-FFF2-40B4-BE49-F238E27FC236}">
                <a16:creationId xmlns:a16="http://schemas.microsoft.com/office/drawing/2014/main" id="{B399FA1A-5822-9740-A6DF-6ECB1682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heade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8E634A-E798-6940-A857-4047100A73AF}"/>
              </a:ext>
            </a:extLst>
          </p:cNvPr>
          <p:cNvSpPr/>
          <p:nvPr userDrawn="1"/>
        </p:nvSpPr>
        <p:spPr>
          <a:xfrm>
            <a:off x="-115691" y="5733358"/>
            <a:ext cx="12387784" cy="1441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757F8-E5D7-3F40-A509-38971A784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949" y="89635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950" y="2291528"/>
            <a:ext cx="10684585" cy="43513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2D2106-F89C-2048-9268-373B4B9E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28021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7">
            <a:extLst>
              <a:ext uri="{FF2B5EF4-FFF2-40B4-BE49-F238E27FC236}">
                <a16:creationId xmlns:a16="http://schemas.microsoft.com/office/drawing/2014/main" id="{564FE6A2-FF46-E440-82CB-00CD94B22287}"/>
              </a:ext>
            </a:extLst>
          </p:cNvPr>
          <p:cNvSpPr txBox="1">
            <a:spLocks/>
          </p:cNvSpPr>
          <p:nvPr userDrawn="1"/>
        </p:nvSpPr>
        <p:spPr>
          <a:xfrm>
            <a:off x="355951" y="241077"/>
            <a:ext cx="111769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accent2"/>
                </a:solidFill>
              </a:rPr>
              <a:t>aer.gov.au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17E932-347F-5E44-937A-C0E85C82BF0E}"/>
              </a:ext>
            </a:extLst>
          </p:cNvPr>
          <p:cNvSpPr/>
          <p:nvPr userDrawn="1"/>
        </p:nvSpPr>
        <p:spPr>
          <a:xfrm>
            <a:off x="0" y="0"/>
            <a:ext cx="12192000" cy="63769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86954-50A5-4FE4-B519-08EDF5E1C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8E15-C3DC-4EC0-A419-83DD1D72F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8401" y="6128358"/>
            <a:ext cx="3416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triangle graphic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1" y="152400"/>
            <a:ext cx="2672665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21 September 2022</a:t>
            </a:fld>
            <a:endParaRPr lang="en-AU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620B-B06A-4847-BD2B-90FC04098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phot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2" y="152400"/>
            <a:ext cx="2137426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21 September 2022</a:t>
            </a:fld>
            <a:endParaRPr lang="en-AU" sz="1200" dirty="0">
              <a:latin typeface="Helvetica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42E87C4-A2F6-4142-99C3-15CAEA941A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87015"/>
            <a:ext cx="10363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0DA1272-78DC-844C-9AED-DFBB7336D8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761428"/>
            <a:ext cx="10363199" cy="1026233"/>
          </a:xfrm>
        </p:spPr>
        <p:txBody>
          <a:bodyPr/>
          <a:lstStyle>
            <a:lvl1pPr marL="0" indent="0" algn="l">
              <a:buNone/>
              <a:defRPr lang="en-AU" smtClean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>
                <a:effectLst/>
                <a:latin typeface="Helvetica" pitchFamily="2" charset="0"/>
              </a:rPr>
              <a:t>Click to add subtitle or 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9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phot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2" y="152400"/>
            <a:ext cx="2149952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AU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8CD3-71D5-C74E-BD37-A4F70184B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Agenda/Contents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60121-957C-6545-9D4D-74CDF80A0ABA}"/>
              </a:ext>
            </a:extLst>
          </p:cNvPr>
          <p:cNvSpPr/>
          <p:nvPr userDrawn="1"/>
        </p:nvSpPr>
        <p:spPr>
          <a:xfrm>
            <a:off x="533436" y="1899245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09DD3F78-8EE4-5846-A56A-69F3371F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7238EE3-6BD7-7648-87D3-CAC84A868E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3237" y="1890701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A242A5EF-2BDA-1949-AA0A-4504F4061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198" y="1979459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FE98AA-E406-5A4D-8F78-9A7EEA098EF6}"/>
              </a:ext>
            </a:extLst>
          </p:cNvPr>
          <p:cNvSpPr/>
          <p:nvPr userDrawn="1"/>
        </p:nvSpPr>
        <p:spPr>
          <a:xfrm>
            <a:off x="533436" y="2687749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A682D902-CE54-8542-9C8A-D7DBAA515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3237" y="2679205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C6ABD56D-CEA2-F345-9DC0-9A63237D3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198" y="2767963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6331A59-B6A2-CE49-B6FF-BA302D2F7D53}"/>
              </a:ext>
            </a:extLst>
          </p:cNvPr>
          <p:cNvSpPr/>
          <p:nvPr userDrawn="1"/>
        </p:nvSpPr>
        <p:spPr>
          <a:xfrm>
            <a:off x="533436" y="3484797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CB893A8-7F5E-B342-8DA8-0C13C27BA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3237" y="3476253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DD7BC28F-A7AD-C34F-9FA7-4F2F74155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198" y="3565011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25FF57-144C-704B-8447-EED770AD2070}"/>
              </a:ext>
            </a:extLst>
          </p:cNvPr>
          <p:cNvSpPr/>
          <p:nvPr userDrawn="1"/>
        </p:nvSpPr>
        <p:spPr>
          <a:xfrm>
            <a:off x="533436" y="4281845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34065258-1A76-B247-BEE7-4008273F38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3237" y="4273301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F6F39B6A-166E-6F48-9AC8-041BFC1C9F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198" y="4362059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6437597-C18C-3A4F-BAF6-7114B19DF314}"/>
              </a:ext>
            </a:extLst>
          </p:cNvPr>
          <p:cNvSpPr/>
          <p:nvPr userDrawn="1"/>
        </p:nvSpPr>
        <p:spPr>
          <a:xfrm>
            <a:off x="533436" y="5087437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753A56F5-9951-0F49-A36F-7EBBCD51F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3237" y="5078893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9AC73D2D-03A5-B040-AEC2-646AB1CCC6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198" y="5167651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1B239E-9514-B340-9F7F-5FC940EA1C0D}"/>
              </a:ext>
            </a:extLst>
          </p:cNvPr>
          <p:cNvSpPr/>
          <p:nvPr userDrawn="1"/>
        </p:nvSpPr>
        <p:spPr>
          <a:xfrm>
            <a:off x="6199220" y="1884372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8" name="Text Placeholder 62">
            <a:extLst>
              <a:ext uri="{FF2B5EF4-FFF2-40B4-BE49-F238E27FC236}">
                <a16:creationId xmlns:a16="http://schemas.microsoft.com/office/drawing/2014/main" id="{28284901-F31F-8B4A-954E-54238503C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9020" y="1875828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9" name="Text Placeholder 62">
            <a:extLst>
              <a:ext uri="{FF2B5EF4-FFF2-40B4-BE49-F238E27FC236}">
                <a16:creationId xmlns:a16="http://schemas.microsoft.com/office/drawing/2014/main" id="{7E97BD02-1E8D-2749-AB26-825B1B2CCD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7979" y="1964586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6DE2EAC-0B80-AF49-A9EF-53CF4227723B}"/>
              </a:ext>
            </a:extLst>
          </p:cNvPr>
          <p:cNvSpPr/>
          <p:nvPr userDrawn="1"/>
        </p:nvSpPr>
        <p:spPr>
          <a:xfrm>
            <a:off x="6199220" y="2672876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1" name="Text Placeholder 62">
            <a:extLst>
              <a:ext uri="{FF2B5EF4-FFF2-40B4-BE49-F238E27FC236}">
                <a16:creationId xmlns:a16="http://schemas.microsoft.com/office/drawing/2014/main" id="{0A7A6E00-1EAE-8248-A8B7-955BCDDAC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49020" y="2664332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2" name="Text Placeholder 62">
            <a:extLst>
              <a:ext uri="{FF2B5EF4-FFF2-40B4-BE49-F238E27FC236}">
                <a16:creationId xmlns:a16="http://schemas.microsoft.com/office/drawing/2014/main" id="{9196FA16-7363-A64E-B9A7-E0242AAF21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7979" y="2753090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16A085-EC5E-4B40-B601-B4EA6CC92008}"/>
              </a:ext>
            </a:extLst>
          </p:cNvPr>
          <p:cNvSpPr/>
          <p:nvPr userDrawn="1"/>
        </p:nvSpPr>
        <p:spPr>
          <a:xfrm>
            <a:off x="6199220" y="3469924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4" name="Text Placeholder 62">
            <a:extLst>
              <a:ext uri="{FF2B5EF4-FFF2-40B4-BE49-F238E27FC236}">
                <a16:creationId xmlns:a16="http://schemas.microsoft.com/office/drawing/2014/main" id="{931FFA7B-5596-FC46-80F6-2F3D5C7135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9020" y="3461380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5" name="Text Placeholder 62">
            <a:extLst>
              <a:ext uri="{FF2B5EF4-FFF2-40B4-BE49-F238E27FC236}">
                <a16:creationId xmlns:a16="http://schemas.microsoft.com/office/drawing/2014/main" id="{79345B6E-CCA6-EB47-81D8-32BA359FD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7979" y="3550135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4A24734-7F75-1E4C-A3BB-0310AA3D649B}"/>
              </a:ext>
            </a:extLst>
          </p:cNvPr>
          <p:cNvSpPr/>
          <p:nvPr userDrawn="1"/>
        </p:nvSpPr>
        <p:spPr>
          <a:xfrm>
            <a:off x="6199220" y="4266972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0FD95773-541A-6C40-856A-CED5EBE4F8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9020" y="4258428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FC7B4984-E8EC-B34A-9780-C80855C7BD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7979" y="4347186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FC9BC3-43EE-B545-A91D-A0115683FFA3}"/>
              </a:ext>
            </a:extLst>
          </p:cNvPr>
          <p:cNvSpPr/>
          <p:nvPr userDrawn="1"/>
        </p:nvSpPr>
        <p:spPr>
          <a:xfrm>
            <a:off x="6199220" y="5072564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E2ABC3D5-10E9-8544-828C-952F5735C1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49020" y="5064020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93D9139B-769B-3E44-99FB-2FF0044EB9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7979" y="5152778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361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09DD3F78-8EE4-5846-A56A-69F3371F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950" y="1557338"/>
            <a:ext cx="10684585" cy="43513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2D2106-F89C-2048-9268-373B4B9E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948" y="157006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927" y="157006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B688A-22F2-9A41-A462-FF124FBF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E8C73-683E-C747-97F7-25D770EC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433" y="15573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4433" y="2397567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57346" y="1557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57343" y="2381250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7E100D-08D2-0146-9D61-1F299A728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B45E6-1B22-A043-91AA-23D4B8403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9B33EB-E320-A345-B1D9-51B649760EC7}"/>
              </a:ext>
            </a:extLst>
          </p:cNvPr>
          <p:cNvSpPr/>
          <p:nvPr userDrawn="1"/>
        </p:nvSpPr>
        <p:spPr>
          <a:xfrm>
            <a:off x="0" y="6356354"/>
            <a:ext cx="12192000" cy="6169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4" y="1436988"/>
            <a:ext cx="10684585" cy="447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A1EE96B8-6E5C-864F-972C-AAB87CD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150816"/>
            <a:ext cx="10515600" cy="1111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F4F2B60D-EF94-1241-ADEE-BF5B88CEA6EF}"/>
              </a:ext>
            </a:extLst>
          </p:cNvPr>
          <p:cNvSpPr txBox="1">
            <a:spLocks/>
          </p:cNvSpPr>
          <p:nvPr userDrawn="1"/>
        </p:nvSpPr>
        <p:spPr>
          <a:xfrm>
            <a:off x="355951" y="6530820"/>
            <a:ext cx="111769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accent2"/>
                </a:solidFill>
              </a:rPr>
              <a:t>aer.gov.au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61" r:id="rId3"/>
    <p:sldLayoutId id="2147483678" r:id="rId4"/>
    <p:sldLayoutId id="2147483671" r:id="rId5"/>
    <p:sldLayoutId id="2147483679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74" r:id="rId13"/>
    <p:sldLayoutId id="2147483673" r:id="rId14"/>
    <p:sldLayoutId id="2147483675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90538" indent="-230188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2711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93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" userDrawn="1">
          <p15:clr>
            <a:srgbClr val="F26B43"/>
          </p15:clr>
        </p15:guide>
        <p15:guide id="2" pos="7620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pos="60" userDrawn="1">
          <p15:clr>
            <a:srgbClr val="F26B43"/>
          </p15:clr>
        </p15:guide>
        <p15:guide id="5" orient="horz" pos="96" userDrawn="1">
          <p15:clr>
            <a:srgbClr val="F26B43"/>
          </p15:clr>
        </p15:guide>
        <p15:guide id="6" pos="6955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935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ERPricing@aer.gov.au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B9B1-CE89-4304-A763-0A7C74BBAF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7376" y="1287015"/>
            <a:ext cx="7772400" cy="2387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Pricing Process Review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13426-E419-4C5F-9A90-8DC580F05E9B}"/>
              </a:ext>
            </a:extLst>
          </p:cNvPr>
          <p:cNvSpPr txBox="1">
            <a:spLocks/>
          </p:cNvSpPr>
          <p:nvPr/>
        </p:nvSpPr>
        <p:spPr>
          <a:xfrm>
            <a:off x="1917378" y="3761428"/>
            <a:ext cx="7772399" cy="1026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AU" sz="18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2" charset="0"/>
              </a:rPr>
              <a:t>Stakeholder workshop 1</a:t>
            </a:r>
          </a:p>
          <a:p>
            <a:r>
              <a:rPr lang="en-US" dirty="0">
                <a:latin typeface="Helvetica" pitchFamily="2" charset="0"/>
              </a:rPr>
              <a:t>Wednesday 21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7631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7" y="1570066"/>
            <a:ext cx="97219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Stakeholder feedback</a:t>
            </a:r>
          </a:p>
          <a:p>
            <a:r>
              <a:rPr lang="en-US" dirty="0"/>
              <a:t>General support for streamlining pricing proposal documents</a:t>
            </a:r>
          </a:p>
          <a:p>
            <a:pPr lvl="1"/>
            <a:r>
              <a:rPr lang="en-US" dirty="0"/>
              <a:t>Some support for focusing on compliance exercise</a:t>
            </a:r>
          </a:p>
          <a:p>
            <a:pPr lvl="1"/>
            <a:r>
              <a:rPr lang="en-US" dirty="0"/>
              <a:t>Some support for AER reviewing/publishing non-compliance documents</a:t>
            </a:r>
          </a:p>
          <a:p>
            <a:pPr lvl="1"/>
            <a:r>
              <a:rPr lang="en-US" dirty="0"/>
              <a:t>Some support for AER excluding customer-facing documents from submissions</a:t>
            </a:r>
          </a:p>
          <a:p>
            <a:r>
              <a:rPr lang="en-US" dirty="0"/>
              <a:t>Detail changes in tariff structures (Simply)</a:t>
            </a:r>
          </a:p>
          <a:p>
            <a:r>
              <a:rPr lang="en-US" dirty="0"/>
              <a:t>Set default denomination ($ or c) for output tariff tables (Simply)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Pricing proposal content and presentation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59457" y="1570066"/>
            <a:ext cx="971334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Workshop discussion</a:t>
            </a:r>
          </a:p>
          <a:p>
            <a:r>
              <a:rPr lang="en-US" dirty="0"/>
              <a:t>What do stakeholders use in pricing proposal documents that aren’t in compliance models?</a:t>
            </a:r>
          </a:p>
          <a:p>
            <a:r>
              <a:rPr lang="en-US" dirty="0"/>
              <a:t>Do DNSPs produce other material for retailers and/or consumers?</a:t>
            </a:r>
          </a:p>
          <a:p>
            <a:r>
              <a:rPr lang="en-US" dirty="0"/>
              <a:t>In pricing proposals, which documents should be:</a:t>
            </a:r>
          </a:p>
          <a:p>
            <a:pPr lvl="1"/>
            <a:r>
              <a:rPr lang="en-US" dirty="0"/>
              <a:t>Submitted to the AER?</a:t>
            </a:r>
          </a:p>
          <a:p>
            <a:pPr lvl="1"/>
            <a:r>
              <a:rPr lang="en-US" dirty="0"/>
              <a:t>Reviewed by the AER?</a:t>
            </a:r>
          </a:p>
          <a:p>
            <a:pPr lvl="1"/>
            <a:r>
              <a:rPr lang="en-US" dirty="0"/>
              <a:t>Published by the AER?</a:t>
            </a:r>
          </a:p>
          <a:p>
            <a:pPr lvl="1"/>
            <a:endParaRPr lang="en-US" dirty="0"/>
          </a:p>
          <a:p>
            <a:r>
              <a:rPr lang="en-US" dirty="0"/>
              <a:t>Following slide categorises current documentation received in pricing proposals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Pricing proposal content and presentation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2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42204" y="1570066"/>
            <a:ext cx="973059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Components of pricing proposal:</a:t>
            </a:r>
          </a:p>
          <a:p>
            <a:pPr lvl="1"/>
            <a:r>
              <a:rPr lang="en-US" dirty="0"/>
              <a:t>Compliance</a:t>
            </a:r>
          </a:p>
          <a:p>
            <a:pPr lvl="2"/>
            <a:r>
              <a:rPr lang="en-US" dirty="0"/>
              <a:t>Pricing model</a:t>
            </a:r>
          </a:p>
          <a:p>
            <a:pPr lvl="2"/>
            <a:r>
              <a:rPr lang="en-US" dirty="0"/>
              <a:t>ACS pricing model</a:t>
            </a:r>
          </a:p>
          <a:p>
            <a:pPr lvl="2"/>
            <a:r>
              <a:rPr lang="en-US" dirty="0"/>
              <a:t>Proposed: Statement of TSS Compliance</a:t>
            </a:r>
          </a:p>
          <a:p>
            <a:pPr lvl="1"/>
            <a:r>
              <a:rPr lang="en-US" dirty="0"/>
              <a:t>Supporting documentation</a:t>
            </a:r>
          </a:p>
          <a:p>
            <a:pPr lvl="2"/>
            <a:r>
              <a:rPr lang="en-US" dirty="0"/>
              <a:t>Forecasting methodology and other relevant information</a:t>
            </a:r>
          </a:p>
          <a:p>
            <a:pPr lvl="2"/>
            <a:r>
              <a:rPr lang="en-US" dirty="0"/>
              <a:t>Supporting documentation for DPPC and JSA pass-throughs</a:t>
            </a:r>
          </a:p>
          <a:p>
            <a:pPr lvl="2"/>
            <a:r>
              <a:rPr lang="en-US" dirty="0"/>
              <a:t>Trial tariff information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dirty="0"/>
              <a:t>Cover letters</a:t>
            </a:r>
          </a:p>
          <a:p>
            <a:pPr lvl="2"/>
            <a:r>
              <a:rPr lang="en-US" dirty="0"/>
              <a:t>Tariff schedules (noting contained within pricing model)</a:t>
            </a:r>
          </a:p>
          <a:p>
            <a:pPr lvl="2"/>
            <a:r>
              <a:rPr lang="en-US" dirty="0"/>
              <a:t>Pricing proposal documents (submitted to and published by AER)</a:t>
            </a:r>
          </a:p>
          <a:p>
            <a:pPr lvl="2"/>
            <a:r>
              <a:rPr lang="en-US" dirty="0"/>
              <a:t>Customer-facing documents (published by DNSP, not considered by AER)</a:t>
            </a:r>
          </a:p>
          <a:p>
            <a:pPr lvl="2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Pricing proposal content and 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AADF31A-F9AF-41D1-8505-0FDA2BE14C44}"/>
              </a:ext>
            </a:extLst>
          </p:cNvPr>
          <p:cNvSpPr/>
          <p:nvPr/>
        </p:nvSpPr>
        <p:spPr>
          <a:xfrm>
            <a:off x="5975684" y="1973179"/>
            <a:ext cx="433137" cy="1081199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CD5E8B-54F6-4E71-BB13-C634A95D7686}"/>
              </a:ext>
            </a:extLst>
          </p:cNvPr>
          <p:cNvSpPr txBox="1"/>
          <p:nvPr/>
        </p:nvSpPr>
        <p:spPr>
          <a:xfrm>
            <a:off x="7550143" y="3397041"/>
            <a:ext cx="385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Should this be published (noting confidentiality of some content)?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5C5AA58-D4CD-494C-9714-E0E9D9774D44}"/>
              </a:ext>
            </a:extLst>
          </p:cNvPr>
          <p:cNvSpPr/>
          <p:nvPr/>
        </p:nvSpPr>
        <p:spPr>
          <a:xfrm>
            <a:off x="7117006" y="3206778"/>
            <a:ext cx="433137" cy="1081199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50718-3A27-4B7A-8A7D-23142EB7E6CF}"/>
              </a:ext>
            </a:extLst>
          </p:cNvPr>
          <p:cNvSpPr txBox="1"/>
          <p:nvPr/>
        </p:nvSpPr>
        <p:spPr>
          <a:xfrm>
            <a:off x="6408821" y="2329112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Publish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AE459-50DE-4845-9BA1-AF0667C7330B}"/>
              </a:ext>
            </a:extLst>
          </p:cNvPr>
          <p:cNvSpPr txBox="1"/>
          <p:nvPr/>
        </p:nvSpPr>
        <p:spPr>
          <a:xfrm>
            <a:off x="8320707" y="4547176"/>
            <a:ext cx="3158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Do these need to be submitted to the AER? If yes, can they be published without review?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0D1CEC34-4900-4A07-AEB9-6C89BE118803}"/>
              </a:ext>
            </a:extLst>
          </p:cNvPr>
          <p:cNvSpPr/>
          <p:nvPr/>
        </p:nvSpPr>
        <p:spPr>
          <a:xfrm>
            <a:off x="7887570" y="4492397"/>
            <a:ext cx="433137" cy="1309886"/>
          </a:xfrm>
          <a:prstGeom prst="righ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25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24951" y="1570066"/>
            <a:ext cx="97392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Purpose</a:t>
            </a:r>
          </a:p>
          <a:p>
            <a:r>
              <a:rPr lang="en-US" b="1" dirty="0"/>
              <a:t>Revise models to correct for errors and further develop functionality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sought feedback on:</a:t>
            </a:r>
          </a:p>
          <a:p>
            <a:r>
              <a:rPr lang="en-US" dirty="0"/>
              <a:t>Are suggested revisions/developments appropriate?</a:t>
            </a:r>
          </a:p>
          <a:p>
            <a:pPr lvl="1"/>
            <a:r>
              <a:rPr lang="en-US" dirty="0"/>
              <a:t>Further develop cost movement analysis</a:t>
            </a:r>
          </a:p>
          <a:p>
            <a:pPr lvl="1"/>
            <a:r>
              <a:rPr lang="en-US" dirty="0"/>
              <a:t>‘Control’ worksheet</a:t>
            </a:r>
          </a:p>
          <a:p>
            <a:pPr lvl="1"/>
            <a:r>
              <a:rPr lang="en-US" dirty="0"/>
              <a:t>Extra worksheet for consolidated data for database integration</a:t>
            </a:r>
          </a:p>
          <a:p>
            <a:pPr lvl="1"/>
            <a:r>
              <a:rPr lang="en-US" dirty="0"/>
              <a:t>Functionality for multiple jurisdictional schemes (prices and/or mechanisms)</a:t>
            </a:r>
          </a:p>
          <a:p>
            <a:pPr lvl="1"/>
            <a:r>
              <a:rPr lang="en-US" dirty="0"/>
              <a:t>Analysis on consumption forecasts and movements</a:t>
            </a:r>
          </a:p>
          <a:p>
            <a:pPr lvl="1"/>
            <a:r>
              <a:rPr lang="en-US" dirty="0"/>
              <a:t>Further develop compliance reports and automated checks</a:t>
            </a:r>
          </a:p>
          <a:p>
            <a:r>
              <a:rPr lang="en-US" dirty="0"/>
              <a:t>What revisions/developments should be prioritised?</a:t>
            </a:r>
          </a:p>
          <a:p>
            <a:r>
              <a:rPr lang="en-US" dirty="0"/>
              <a:t>Any other suggested revisions/developments?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revisions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95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24952" y="1578634"/>
            <a:ext cx="9739222" cy="4342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Stakeholder feedback</a:t>
            </a:r>
          </a:p>
          <a:p>
            <a:r>
              <a:rPr lang="en-US" dirty="0"/>
              <a:t>General support for model revisions</a:t>
            </a:r>
          </a:p>
          <a:p>
            <a:r>
              <a:rPr lang="en-US" dirty="0"/>
              <a:t>Multiple DNSPs (NSW/ACT) raised a desire for multiple jurisdictional schemes to be accounted for in the model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General feedback from DNSPs that revisions should not introduce added burden </a:t>
            </a:r>
          </a:p>
          <a:p>
            <a:r>
              <a:rPr lang="en-US" dirty="0"/>
              <a:t>General feedback that a ‘control’ sheet not be included as no benefit</a:t>
            </a:r>
          </a:p>
          <a:p>
            <a:r>
              <a:rPr lang="en-US" dirty="0"/>
              <a:t>Unclear on inclusion of DLFs (Essential)</a:t>
            </a:r>
          </a:p>
          <a:p>
            <a:r>
              <a:rPr lang="en-US" dirty="0"/>
              <a:t>Need further information on proposed analysis of quantity forecasts (Evoenergy)</a:t>
            </a:r>
          </a:p>
          <a:p>
            <a:r>
              <a:rPr lang="en-US" dirty="0"/>
              <a:t>Clearer summary of unders/overs (Endeavour)</a:t>
            </a:r>
          </a:p>
          <a:p>
            <a:r>
              <a:rPr lang="en-US" dirty="0"/>
              <a:t>Clearer identification of trial tariff revenues (Endeavour)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revisions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50829" y="1613140"/>
            <a:ext cx="9696092" cy="4384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Workshop discussion</a:t>
            </a:r>
          </a:p>
          <a:p>
            <a:r>
              <a:rPr lang="en-US" dirty="0"/>
              <a:t>What functionality should be considered in relation to multiple jurisdictional schemes (noting desire for consistency and anticipating potential new jurisdictional schemes, and compliance considered at aggregate level)?</a:t>
            </a:r>
          </a:p>
          <a:p>
            <a:pPr lvl="1"/>
            <a:r>
              <a:rPr lang="en-US" dirty="0"/>
              <a:t>Should we consider prices for each individual jurisdictional scheme?</a:t>
            </a:r>
          </a:p>
          <a:p>
            <a:pPr lvl="1"/>
            <a:r>
              <a:rPr lang="en-US" dirty="0"/>
              <a:t>Should jurisdictional scheme revenues and expenditures be provided for in separate unders/overs accounts? Or itemised in a single account?</a:t>
            </a:r>
          </a:p>
          <a:p>
            <a:r>
              <a:rPr lang="en-US" dirty="0"/>
              <a:t>Should a ‘control’ sheet be implemented?</a:t>
            </a:r>
          </a:p>
          <a:p>
            <a:pPr lvl="1"/>
            <a:r>
              <a:rPr lang="en-US" dirty="0"/>
              <a:t>Proposed by a DNSP, limited support from other DNSPs</a:t>
            </a:r>
          </a:p>
          <a:p>
            <a:pPr lvl="1"/>
            <a:r>
              <a:rPr lang="en-US" dirty="0"/>
              <a:t>Would this allow any DNSPs to use the pricing model independently?</a:t>
            </a:r>
          </a:p>
          <a:p>
            <a:pPr lvl="1"/>
            <a:r>
              <a:rPr lang="en-US" dirty="0"/>
              <a:t>Is crucial for AER in the scenario of needing to correct a deficient proposal</a:t>
            </a:r>
          </a:p>
          <a:p>
            <a:r>
              <a:rPr lang="en-US" dirty="0"/>
              <a:t>What else should be prioritised?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revisions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62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6" y="1570066"/>
            <a:ext cx="97305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Purpose</a:t>
            </a:r>
          </a:p>
          <a:p>
            <a:r>
              <a:rPr lang="en-US" b="1" dirty="0"/>
              <a:t>Introduce pre-</a:t>
            </a:r>
            <a:r>
              <a:rPr lang="en-US" b="1" dirty="0" err="1"/>
              <a:t>lodgement</a:t>
            </a:r>
            <a:r>
              <a:rPr lang="en-US" b="1" dirty="0"/>
              <a:t> engagement process to develop a better process to assess initial pricing proposals for first year of regulatory control period</a:t>
            </a:r>
          </a:p>
          <a:p>
            <a:pPr marL="0" indent="0" algn="ctr">
              <a:buNone/>
            </a:pPr>
            <a:r>
              <a:rPr lang="en-US" b="1" i="1" dirty="0"/>
              <a:t>(Improve the timing and communication of first year pricing)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sought feedback on</a:t>
            </a:r>
          </a:p>
          <a:p>
            <a:r>
              <a:rPr lang="en-US" dirty="0"/>
              <a:t>Any issues present in applying the established pre-</a:t>
            </a:r>
            <a:r>
              <a:rPr lang="en-US" dirty="0" err="1"/>
              <a:t>lodgement</a:t>
            </a:r>
            <a:r>
              <a:rPr lang="en-US" dirty="0"/>
              <a:t> engagement process?</a:t>
            </a:r>
          </a:p>
          <a:p>
            <a:r>
              <a:rPr lang="en-US" dirty="0"/>
              <a:t>Are proposed timelines for submission and approval appropriate?</a:t>
            </a:r>
          </a:p>
          <a:p>
            <a:r>
              <a:rPr lang="en-US" dirty="0"/>
              <a:t>Are there any issues with data availability within the proposed timeline?</a:t>
            </a:r>
          </a:p>
          <a:p>
            <a:r>
              <a:rPr lang="en-US" dirty="0"/>
              <a:t>Any unreasonable burden or resourcing constraints related to proposed process?</a:t>
            </a:r>
          </a:p>
          <a:p>
            <a:r>
              <a:rPr lang="en-US" dirty="0"/>
              <a:t>Any other suggestions?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 1 pricing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4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0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6" y="1570066"/>
            <a:ext cx="97392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Stakeholder feedback</a:t>
            </a:r>
          </a:p>
          <a:p>
            <a:r>
              <a:rPr lang="en-US" dirty="0"/>
              <a:t>General support for considering improvements year 1 pricing, subject to further detail</a:t>
            </a:r>
          </a:p>
          <a:p>
            <a:r>
              <a:rPr lang="en-US" dirty="0"/>
              <a:t>Pre-</a:t>
            </a:r>
            <a:r>
              <a:rPr lang="en-US" dirty="0" err="1"/>
              <a:t>lodgement</a:t>
            </a:r>
            <a:r>
              <a:rPr lang="en-US" dirty="0"/>
              <a:t> engagement process for years 2-5 is not practical in year 1</a:t>
            </a:r>
          </a:p>
          <a:p>
            <a:endParaRPr lang="en-US" dirty="0"/>
          </a:p>
          <a:p>
            <a:r>
              <a:rPr lang="en-US" dirty="0"/>
              <a:t>Some stakeholders raised potential for rule changes</a:t>
            </a:r>
          </a:p>
          <a:p>
            <a:pPr marL="0" indent="0">
              <a:buNone/>
            </a:pPr>
            <a:r>
              <a:rPr lang="en-US" sz="1600" dirty="0"/>
              <a:t>Response:</a:t>
            </a:r>
          </a:p>
          <a:p>
            <a:pPr lvl="1"/>
            <a:r>
              <a:rPr lang="en-US" sz="1400" dirty="0"/>
              <a:t>Other timelines will need to be considered </a:t>
            </a:r>
          </a:p>
          <a:p>
            <a:pPr lvl="2"/>
            <a:r>
              <a:rPr lang="en-US" sz="1200" dirty="0"/>
              <a:t>Transmission pricing 15 March</a:t>
            </a:r>
          </a:p>
          <a:p>
            <a:pPr lvl="2"/>
            <a:r>
              <a:rPr lang="en-US" sz="1200" dirty="0"/>
              <a:t>Rule change would not be made in time for 2022 Rate of Return instrument</a:t>
            </a:r>
          </a:p>
          <a:p>
            <a:pPr lvl="1"/>
            <a:r>
              <a:rPr lang="en-US" sz="1400" dirty="0"/>
              <a:t>Untested – no experience to reflect on</a:t>
            </a:r>
          </a:p>
          <a:p>
            <a:pPr lvl="1"/>
            <a:r>
              <a:rPr lang="en-US" sz="1400" dirty="0"/>
              <a:t>Rule changes may be considered in time</a:t>
            </a:r>
          </a:p>
          <a:p>
            <a:pPr lvl="1"/>
            <a:r>
              <a:rPr lang="en-US" sz="1400" dirty="0"/>
              <a:t>Rule change timeline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 1 pricing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55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7" y="1570066"/>
            <a:ext cx="97305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Workshop discussion</a:t>
            </a:r>
          </a:p>
          <a:p>
            <a:r>
              <a:rPr lang="en-US" dirty="0"/>
              <a:t>What tasks can be done prior to the Final Determination being made?</a:t>
            </a:r>
          </a:p>
          <a:p>
            <a:r>
              <a:rPr lang="en-US" dirty="0"/>
              <a:t>What timelines are realistic for submitting after the Final Determination if data has been embargoed?</a:t>
            </a:r>
          </a:p>
          <a:p>
            <a:r>
              <a:rPr lang="en-US" dirty="0"/>
              <a:t>Are proposed prices able to be relied upon for VDO/DMO considering they will be more likely to be capable of approval through pre-engagement and use of standardised models?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 1 pricing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71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24951" y="1570066"/>
            <a:ext cx="97564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September (t-1)</a:t>
            </a:r>
          </a:p>
          <a:p>
            <a:pPr lvl="1"/>
            <a:r>
              <a:rPr lang="en-US" sz="1400" dirty="0"/>
              <a:t>AER provides draft versions of pricing models, pre-filled with all tariffs and historical data</a:t>
            </a:r>
          </a:p>
          <a:p>
            <a:r>
              <a:rPr lang="en-US" sz="1600" dirty="0"/>
              <a:t>December (t-1)</a:t>
            </a:r>
          </a:p>
          <a:p>
            <a:pPr lvl="1"/>
            <a:r>
              <a:rPr lang="en-US" sz="1400" dirty="0"/>
              <a:t>DNSPs flag any issues with pre-filled inputs and/or model revisions</a:t>
            </a:r>
          </a:p>
          <a:p>
            <a:pPr lvl="1"/>
            <a:r>
              <a:rPr lang="en-US" sz="1400" dirty="0"/>
              <a:t>DNSPs make changes to SCS and ACS tariffs to reflect revised regulatory proposals</a:t>
            </a:r>
          </a:p>
          <a:p>
            <a:pPr lvl="1"/>
            <a:r>
              <a:rPr lang="en-US" sz="1400" dirty="0"/>
              <a:t>DNSPs input quantity forecasts</a:t>
            </a:r>
          </a:p>
          <a:p>
            <a:r>
              <a:rPr lang="en-US" sz="1600" dirty="0"/>
              <a:t>January-March</a:t>
            </a:r>
          </a:p>
          <a:p>
            <a:pPr lvl="1"/>
            <a:r>
              <a:rPr lang="en-US" sz="1400" dirty="0"/>
              <a:t>AER and DNSPs engage on quantity forecasts</a:t>
            </a:r>
          </a:p>
          <a:p>
            <a:r>
              <a:rPr lang="en-US" sz="1600" dirty="0"/>
              <a:t>March-April (as soon as practicable)</a:t>
            </a:r>
          </a:p>
          <a:p>
            <a:pPr lvl="1"/>
            <a:r>
              <a:rPr lang="en-US" sz="1400" dirty="0"/>
              <a:t>AER provides pre-filled pricing models to DNSPs with embargoed data</a:t>
            </a:r>
          </a:p>
          <a:p>
            <a:r>
              <a:rPr lang="en-US" sz="1600" dirty="0"/>
              <a:t>April</a:t>
            </a:r>
          </a:p>
          <a:p>
            <a:pPr lvl="1"/>
            <a:r>
              <a:rPr lang="en-US" sz="1400" dirty="0"/>
              <a:t>Publish pre-filled pricing models with regulatory determination</a:t>
            </a:r>
          </a:p>
          <a:p>
            <a:r>
              <a:rPr lang="en-US" sz="1600" dirty="0"/>
              <a:t>May (as soon as practicable)</a:t>
            </a:r>
          </a:p>
          <a:p>
            <a:pPr lvl="1"/>
            <a:r>
              <a:rPr lang="en-US" sz="1400" dirty="0"/>
              <a:t>DNSPs submit formal pricing proposals</a:t>
            </a:r>
          </a:p>
          <a:p>
            <a:pPr lvl="1"/>
            <a:r>
              <a:rPr lang="en-US" sz="1400" dirty="0"/>
              <a:t>AER approves pricing proposal (where possible)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 1 pricing – Example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76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37EE7AA-8F9E-4840-85E7-4702517A6E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29552" y="2244437"/>
            <a:ext cx="7886700" cy="11117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 of Country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9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7" y="1570066"/>
            <a:ext cx="973059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Feedback</a:t>
            </a:r>
          </a:p>
          <a:p>
            <a:r>
              <a:rPr lang="en-US" dirty="0"/>
              <a:t>Year 2-5 timelines moved earlier</a:t>
            </a:r>
          </a:p>
          <a:p>
            <a:pPr marL="0" indent="0">
              <a:buNone/>
            </a:pPr>
            <a:r>
              <a:rPr lang="en-US" dirty="0"/>
              <a:t>Response</a:t>
            </a:r>
          </a:p>
          <a:p>
            <a:r>
              <a:rPr lang="en-US" dirty="0"/>
              <a:t>Outcomes from stage 1 designed to improve timeliness</a:t>
            </a:r>
          </a:p>
          <a:p>
            <a:pPr lvl="1"/>
            <a:r>
              <a:rPr lang="en-US" dirty="0"/>
              <a:t>More compliant pricing proposals initially submitted</a:t>
            </a:r>
          </a:p>
          <a:p>
            <a:pPr lvl="1"/>
            <a:r>
              <a:rPr lang="en-US" dirty="0"/>
              <a:t>More timely approvals expected in the 23–24 process</a:t>
            </a:r>
          </a:p>
          <a:p>
            <a:endParaRPr lang="en-US" dirty="0"/>
          </a:p>
          <a:p>
            <a:r>
              <a:rPr lang="en-US" dirty="0"/>
              <a:t>Would require rule changes</a:t>
            </a:r>
          </a:p>
          <a:p>
            <a:r>
              <a:rPr lang="en-US" dirty="0"/>
              <a:t>Other timelines impact timeliness of submissions </a:t>
            </a:r>
          </a:p>
          <a:p>
            <a:pPr lvl="1"/>
            <a:r>
              <a:rPr lang="en-US" dirty="0"/>
              <a:t>e.g., transmission prices 15 March</a:t>
            </a:r>
          </a:p>
          <a:p>
            <a:r>
              <a:rPr lang="en-US" dirty="0"/>
              <a:t>DMO has been moved back to late May and can now incorporate network prices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feedback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3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42204" y="1570066"/>
            <a:ext cx="973059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Feedback</a:t>
            </a:r>
          </a:p>
          <a:p>
            <a:r>
              <a:rPr lang="en-US" dirty="0"/>
              <a:t>Standardised tariffs, tariff structures, and/or TOU windows</a:t>
            </a:r>
          </a:p>
          <a:p>
            <a:pPr marL="0" indent="0">
              <a:buNone/>
            </a:pPr>
            <a:r>
              <a:rPr lang="en-US" dirty="0"/>
              <a:t>Response</a:t>
            </a:r>
          </a:p>
          <a:p>
            <a:r>
              <a:rPr lang="en-US" dirty="0"/>
              <a:t>Beyond the scope of this review</a:t>
            </a:r>
          </a:p>
          <a:p>
            <a:r>
              <a:rPr lang="en-US" dirty="0"/>
              <a:t>Considered as part of the AER’s ongoing TSS work program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Feedback</a:t>
            </a:r>
          </a:p>
          <a:p>
            <a:r>
              <a:rPr lang="en-US" dirty="0"/>
              <a:t>Need guidance on using models</a:t>
            </a:r>
          </a:p>
          <a:p>
            <a:pPr marL="0" indent="0">
              <a:buNone/>
            </a:pPr>
            <a:r>
              <a:rPr lang="en-US" dirty="0"/>
              <a:t>Response</a:t>
            </a:r>
          </a:p>
          <a:p>
            <a:r>
              <a:rPr lang="en-US" dirty="0"/>
              <a:t>We will seek to update pricing model handbook to provide greater guidance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feedback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01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43A5-5795-4342-8B2B-C5C2B4C9DC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BC27-C498-4D66-AE82-03205891E042}"/>
              </a:ext>
            </a:extLst>
          </p:cNvPr>
          <p:cNvSpPr txBox="1">
            <a:spLocks/>
          </p:cNvSpPr>
          <p:nvPr/>
        </p:nvSpPr>
        <p:spPr>
          <a:xfrm>
            <a:off x="1224951" y="1557338"/>
            <a:ext cx="97219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second workshop will be held Tuesday 27</a:t>
            </a:r>
            <a:r>
              <a:rPr lang="en-GB" baseline="30000" dirty="0"/>
              <a:t>th</a:t>
            </a:r>
            <a:r>
              <a:rPr lang="en-GB" dirty="0"/>
              <a:t> September, focussed on the side constraint mechanism</a:t>
            </a:r>
          </a:p>
          <a:p>
            <a:r>
              <a:rPr lang="en-GB" dirty="0"/>
              <a:t>Please contact us directly to discuss any issue – </a:t>
            </a:r>
            <a:r>
              <a:rPr lang="en-GB" dirty="0">
                <a:hlinkClick r:id="rId2"/>
              </a:rPr>
              <a:t>AERPricing@aer.gov.au</a:t>
            </a:r>
            <a:r>
              <a:rPr lang="en-GB" dirty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8895810-47E5-474B-AD63-6E95D0FFA8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25" y="150816"/>
            <a:ext cx="7886700" cy="11117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Agenda/Contents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657528-8958-4412-8B57-5FB028A5FF77}"/>
              </a:ext>
            </a:extLst>
          </p:cNvPr>
          <p:cNvSpPr/>
          <p:nvPr/>
        </p:nvSpPr>
        <p:spPr>
          <a:xfrm>
            <a:off x="1865907" y="1899245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 Placeholder 62">
            <a:extLst>
              <a:ext uri="{FF2B5EF4-FFF2-40B4-BE49-F238E27FC236}">
                <a16:creationId xmlns:a16="http://schemas.microsoft.com/office/drawing/2014/main" id="{9C37AA6E-B924-4168-96E0-562F1654E435}"/>
              </a:ext>
            </a:extLst>
          </p:cNvPr>
          <p:cNvSpPr txBox="1">
            <a:spLocks/>
          </p:cNvSpPr>
          <p:nvPr/>
        </p:nvSpPr>
        <p:spPr>
          <a:xfrm>
            <a:off x="2486428" y="1890701"/>
            <a:ext cx="5412246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Annual pricing process review - overview</a:t>
            </a:r>
          </a:p>
        </p:txBody>
      </p:sp>
      <p:sp>
        <p:nvSpPr>
          <p:cNvPr id="6" name="Text Placeholder 62">
            <a:extLst>
              <a:ext uri="{FF2B5EF4-FFF2-40B4-BE49-F238E27FC236}">
                <a16:creationId xmlns:a16="http://schemas.microsoft.com/office/drawing/2014/main" id="{31CCBFBB-DC53-46A1-9E2F-85F9FF109FAC}"/>
              </a:ext>
            </a:extLst>
          </p:cNvPr>
          <p:cNvSpPr txBox="1">
            <a:spLocks/>
          </p:cNvSpPr>
          <p:nvPr/>
        </p:nvSpPr>
        <p:spPr>
          <a:xfrm>
            <a:off x="1953149" y="1979459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64B88D-DBF5-4C59-A0E3-A0C4E22331A7}"/>
              </a:ext>
            </a:extLst>
          </p:cNvPr>
          <p:cNvSpPr/>
          <p:nvPr/>
        </p:nvSpPr>
        <p:spPr>
          <a:xfrm>
            <a:off x="1865812" y="2624732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 Placeholder 62">
            <a:extLst>
              <a:ext uri="{FF2B5EF4-FFF2-40B4-BE49-F238E27FC236}">
                <a16:creationId xmlns:a16="http://schemas.microsoft.com/office/drawing/2014/main" id="{619FC612-341D-47BD-B6C9-22B36C431BD9}"/>
              </a:ext>
            </a:extLst>
          </p:cNvPr>
          <p:cNvSpPr txBox="1">
            <a:spLocks/>
          </p:cNvSpPr>
          <p:nvPr/>
        </p:nvSpPr>
        <p:spPr>
          <a:xfrm>
            <a:off x="2486428" y="2614654"/>
            <a:ext cx="2925763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Stakeholder use of outputs</a:t>
            </a:r>
          </a:p>
        </p:txBody>
      </p:sp>
      <p:sp>
        <p:nvSpPr>
          <p:cNvPr id="9" name="Text Placeholder 62">
            <a:extLst>
              <a:ext uri="{FF2B5EF4-FFF2-40B4-BE49-F238E27FC236}">
                <a16:creationId xmlns:a16="http://schemas.microsoft.com/office/drawing/2014/main" id="{A7163059-8140-4EC2-96C3-8CC14D3BD2E0}"/>
              </a:ext>
            </a:extLst>
          </p:cNvPr>
          <p:cNvSpPr txBox="1">
            <a:spLocks/>
          </p:cNvSpPr>
          <p:nvPr/>
        </p:nvSpPr>
        <p:spPr>
          <a:xfrm>
            <a:off x="1953054" y="2704946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7C8DFB-9886-4601-8AD6-4A20EA3C7AD7}"/>
              </a:ext>
            </a:extLst>
          </p:cNvPr>
          <p:cNvSpPr/>
          <p:nvPr/>
        </p:nvSpPr>
        <p:spPr>
          <a:xfrm>
            <a:off x="1865907" y="3344521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 Placeholder 62">
            <a:extLst>
              <a:ext uri="{FF2B5EF4-FFF2-40B4-BE49-F238E27FC236}">
                <a16:creationId xmlns:a16="http://schemas.microsoft.com/office/drawing/2014/main" id="{57338574-759C-4459-91BC-06E9774BBB66}"/>
              </a:ext>
            </a:extLst>
          </p:cNvPr>
          <p:cNvSpPr txBox="1">
            <a:spLocks/>
          </p:cNvSpPr>
          <p:nvPr/>
        </p:nvSpPr>
        <p:spPr>
          <a:xfrm>
            <a:off x="2486428" y="3335977"/>
            <a:ext cx="2925763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Pricing proposal content</a:t>
            </a:r>
          </a:p>
        </p:txBody>
      </p:sp>
      <p:sp>
        <p:nvSpPr>
          <p:cNvPr id="12" name="Text Placeholder 62">
            <a:extLst>
              <a:ext uri="{FF2B5EF4-FFF2-40B4-BE49-F238E27FC236}">
                <a16:creationId xmlns:a16="http://schemas.microsoft.com/office/drawing/2014/main" id="{0192A305-7E1B-4A88-BB68-A9CD7706EA0D}"/>
              </a:ext>
            </a:extLst>
          </p:cNvPr>
          <p:cNvSpPr txBox="1">
            <a:spLocks/>
          </p:cNvSpPr>
          <p:nvPr/>
        </p:nvSpPr>
        <p:spPr>
          <a:xfrm>
            <a:off x="1953149" y="3424735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B8B4E8-AAFE-4AEC-923C-1F243014648E}"/>
              </a:ext>
            </a:extLst>
          </p:cNvPr>
          <p:cNvSpPr/>
          <p:nvPr/>
        </p:nvSpPr>
        <p:spPr>
          <a:xfrm>
            <a:off x="1865812" y="4064310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Text Placeholder 62">
            <a:extLst>
              <a:ext uri="{FF2B5EF4-FFF2-40B4-BE49-F238E27FC236}">
                <a16:creationId xmlns:a16="http://schemas.microsoft.com/office/drawing/2014/main" id="{D110BCE5-1A3F-44BF-9EB7-BE70A652406F}"/>
              </a:ext>
            </a:extLst>
          </p:cNvPr>
          <p:cNvSpPr txBox="1">
            <a:spLocks/>
          </p:cNvSpPr>
          <p:nvPr/>
        </p:nvSpPr>
        <p:spPr>
          <a:xfrm>
            <a:off x="2486428" y="4055766"/>
            <a:ext cx="2925763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revisions</a:t>
            </a:r>
          </a:p>
        </p:txBody>
      </p:sp>
      <p:sp>
        <p:nvSpPr>
          <p:cNvPr id="15" name="Text Placeholder 62">
            <a:extLst>
              <a:ext uri="{FF2B5EF4-FFF2-40B4-BE49-F238E27FC236}">
                <a16:creationId xmlns:a16="http://schemas.microsoft.com/office/drawing/2014/main" id="{9981EEA8-C025-4A99-B974-65428EB2C357}"/>
              </a:ext>
            </a:extLst>
          </p:cNvPr>
          <p:cNvSpPr txBox="1">
            <a:spLocks/>
          </p:cNvSpPr>
          <p:nvPr/>
        </p:nvSpPr>
        <p:spPr>
          <a:xfrm>
            <a:off x="1953054" y="4144524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36F5D0-18B0-4F87-A3F0-5F20C66DAE57}"/>
              </a:ext>
            </a:extLst>
          </p:cNvPr>
          <p:cNvSpPr/>
          <p:nvPr/>
        </p:nvSpPr>
        <p:spPr>
          <a:xfrm>
            <a:off x="1865907" y="4784099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7" name="Text Placeholder 62">
            <a:extLst>
              <a:ext uri="{FF2B5EF4-FFF2-40B4-BE49-F238E27FC236}">
                <a16:creationId xmlns:a16="http://schemas.microsoft.com/office/drawing/2014/main" id="{D648418A-5032-422A-8BDD-7F21653D50DF}"/>
              </a:ext>
            </a:extLst>
          </p:cNvPr>
          <p:cNvSpPr txBox="1">
            <a:spLocks/>
          </p:cNvSpPr>
          <p:nvPr/>
        </p:nvSpPr>
        <p:spPr>
          <a:xfrm>
            <a:off x="2486428" y="4775557"/>
            <a:ext cx="2925763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Year 1 pricing</a:t>
            </a:r>
          </a:p>
        </p:txBody>
      </p:sp>
      <p:sp>
        <p:nvSpPr>
          <p:cNvPr id="18" name="Text Placeholder 62">
            <a:extLst>
              <a:ext uri="{FF2B5EF4-FFF2-40B4-BE49-F238E27FC236}">
                <a16:creationId xmlns:a16="http://schemas.microsoft.com/office/drawing/2014/main" id="{0CDABF8D-8E58-4AB7-84AA-03B9B230E3C7}"/>
              </a:ext>
            </a:extLst>
          </p:cNvPr>
          <p:cNvSpPr txBox="1">
            <a:spLocks/>
          </p:cNvSpPr>
          <p:nvPr/>
        </p:nvSpPr>
        <p:spPr>
          <a:xfrm>
            <a:off x="1953149" y="4864313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211EC4-3163-4A30-8829-F4505E9B641C}"/>
              </a:ext>
            </a:extLst>
          </p:cNvPr>
          <p:cNvSpPr/>
          <p:nvPr/>
        </p:nvSpPr>
        <p:spPr>
          <a:xfrm>
            <a:off x="1865907" y="5503888"/>
            <a:ext cx="525904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" name="Text Placeholder 62">
            <a:extLst>
              <a:ext uri="{FF2B5EF4-FFF2-40B4-BE49-F238E27FC236}">
                <a16:creationId xmlns:a16="http://schemas.microsoft.com/office/drawing/2014/main" id="{CDBB302D-F209-4FDC-827C-3DFA879F0777}"/>
              </a:ext>
            </a:extLst>
          </p:cNvPr>
          <p:cNvSpPr txBox="1">
            <a:spLocks/>
          </p:cNvSpPr>
          <p:nvPr/>
        </p:nvSpPr>
        <p:spPr>
          <a:xfrm>
            <a:off x="1953149" y="5584102"/>
            <a:ext cx="351231" cy="35693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21" name="Text Placeholder 62">
            <a:extLst>
              <a:ext uri="{FF2B5EF4-FFF2-40B4-BE49-F238E27FC236}">
                <a16:creationId xmlns:a16="http://schemas.microsoft.com/office/drawing/2014/main" id="{7FB7A3D5-A473-4D12-965A-B627EF83A9CC}"/>
              </a:ext>
            </a:extLst>
          </p:cNvPr>
          <p:cNvSpPr txBox="1">
            <a:spLocks/>
          </p:cNvSpPr>
          <p:nvPr/>
        </p:nvSpPr>
        <p:spPr>
          <a:xfrm>
            <a:off x="2486428" y="5495344"/>
            <a:ext cx="2925763" cy="534448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feedback</a:t>
            </a:r>
          </a:p>
        </p:txBody>
      </p:sp>
    </p:spTree>
    <p:extLst>
      <p:ext uri="{BB962C8B-B14F-4D97-AF65-F5344CB8AC3E}">
        <p14:creationId xmlns:p14="http://schemas.microsoft.com/office/powerpoint/2010/main" val="24038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8BF-4AA0-4CE8-A3B5-11A4B8C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BA2129-74D6-45DD-8EB3-93A77D58E9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4294" y="162168"/>
            <a:ext cx="8002602" cy="1278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pricing process review – overview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2B2B6-0612-42C3-8F56-8E101D482F70}"/>
              </a:ext>
            </a:extLst>
          </p:cNvPr>
          <p:cNvSpPr txBox="1">
            <a:spLocks/>
          </p:cNvSpPr>
          <p:nvPr/>
        </p:nvSpPr>
        <p:spPr>
          <a:xfrm>
            <a:off x="1250829" y="1578634"/>
            <a:ext cx="9696092" cy="43300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/>
              <a:t>Purpose</a:t>
            </a:r>
          </a:p>
          <a:p>
            <a:r>
              <a:rPr lang="en-GB" b="1" dirty="0"/>
              <a:t>Develop a process to facilitate more timely and accurate annual pricing approvals and improve the presentation of pricing outcomes for stakeholders</a:t>
            </a:r>
          </a:p>
          <a:p>
            <a:pPr lvl="1"/>
            <a:endParaRPr lang="en-GB" b="1" dirty="0"/>
          </a:p>
          <a:p>
            <a:r>
              <a:rPr lang="en-US" dirty="0"/>
              <a:t>First stage (2021) – improve compliance of proposals and timeliness of approvals</a:t>
            </a:r>
          </a:p>
          <a:p>
            <a:pPr lvl="1"/>
            <a:r>
              <a:rPr lang="en-US" dirty="0"/>
              <a:t>Developed - Standardised pricing models </a:t>
            </a:r>
          </a:p>
          <a:p>
            <a:pPr lvl="1"/>
            <a:r>
              <a:rPr lang="en-US" dirty="0"/>
              <a:t>Implemented - Pre-</a:t>
            </a:r>
            <a:r>
              <a:rPr lang="en-US" dirty="0" err="1"/>
              <a:t>lodgement</a:t>
            </a:r>
            <a:r>
              <a:rPr lang="en-US" dirty="0"/>
              <a:t> engagement process</a:t>
            </a:r>
          </a:p>
          <a:p>
            <a:pPr lvl="2"/>
            <a:endParaRPr lang="en-US" dirty="0"/>
          </a:p>
          <a:p>
            <a:r>
              <a:rPr lang="en-US" dirty="0"/>
              <a:t>Second stage (2022) – improve presentation of outcomes and further improve pricing process</a:t>
            </a:r>
          </a:p>
          <a:p>
            <a:pPr lvl="1"/>
            <a:r>
              <a:rPr lang="en-US" dirty="0"/>
              <a:t>Refine and improve presentation of outputs/models</a:t>
            </a:r>
          </a:p>
          <a:p>
            <a:pPr lvl="1"/>
            <a:r>
              <a:rPr lang="en-US" dirty="0"/>
              <a:t>Consider standardisation/streamlining of pricing proposal documents</a:t>
            </a:r>
          </a:p>
          <a:p>
            <a:pPr lvl="1"/>
            <a:r>
              <a:rPr lang="en-US" dirty="0"/>
              <a:t>Improve pricing timelines for year 1 approvals</a:t>
            </a:r>
          </a:p>
          <a:p>
            <a:pPr lvl="1"/>
            <a:r>
              <a:rPr lang="en-US" dirty="0"/>
              <a:t>Refine side constraint mechanism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5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8BF-4AA0-4CE8-A3B5-11A4B8C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BA2129-74D6-45DD-8EB3-93A77D58E9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388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Annual pricing process review - overview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2B2B6-0612-42C3-8F56-8E101D482F70}"/>
              </a:ext>
            </a:extLst>
          </p:cNvPr>
          <p:cNvSpPr txBox="1">
            <a:spLocks/>
          </p:cNvSpPr>
          <p:nvPr/>
        </p:nvSpPr>
        <p:spPr>
          <a:xfrm>
            <a:off x="1250830" y="1526875"/>
            <a:ext cx="9704717" cy="4381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Consultation</a:t>
            </a:r>
          </a:p>
          <a:p>
            <a:r>
              <a:rPr lang="en-US" dirty="0"/>
              <a:t>First stage involved AER + DNSP consultation to establish models and new processes</a:t>
            </a:r>
          </a:p>
          <a:p>
            <a:r>
              <a:rPr lang="en-US" dirty="0"/>
              <a:t>Second stage seeks broader stakeholder feedback on use of pricing proposal documents and models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Workshops</a:t>
            </a:r>
          </a:p>
          <a:p>
            <a:r>
              <a:rPr lang="en-US" dirty="0"/>
              <a:t>Today we are seeking:</a:t>
            </a:r>
          </a:p>
          <a:p>
            <a:pPr lvl="1"/>
            <a:r>
              <a:rPr lang="en-US" dirty="0"/>
              <a:t>Further understanding of the feedback provided in submissions</a:t>
            </a:r>
          </a:p>
          <a:p>
            <a:pPr lvl="1"/>
            <a:r>
              <a:rPr lang="en-US" dirty="0"/>
              <a:t>Further understanding of stakeholder uses of pricing proposal documents and models</a:t>
            </a:r>
          </a:p>
          <a:p>
            <a:pPr lvl="1"/>
            <a:r>
              <a:rPr lang="en-US" dirty="0"/>
              <a:t>Further feedback stakeholders wish to provide</a:t>
            </a:r>
          </a:p>
          <a:p>
            <a:r>
              <a:rPr lang="en-US" dirty="0"/>
              <a:t>Next week:</a:t>
            </a:r>
          </a:p>
          <a:p>
            <a:pPr lvl="1"/>
            <a:r>
              <a:rPr lang="en-US" dirty="0"/>
              <a:t>Discussion of the side constraint mechanism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5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60909" y="1549667"/>
            <a:ext cx="9702266" cy="4371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Purpose</a:t>
            </a:r>
          </a:p>
          <a:p>
            <a:r>
              <a:rPr lang="en-US" b="1" dirty="0"/>
              <a:t>Improve presentation of data/outputs regularly used by stakeholders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sought feedback on:</a:t>
            </a:r>
          </a:p>
          <a:p>
            <a:r>
              <a:rPr lang="en-US" dirty="0"/>
              <a:t>What data/outputs do you use from pricing proposals/models?</a:t>
            </a:r>
          </a:p>
          <a:p>
            <a:r>
              <a:rPr lang="en-US" dirty="0"/>
              <a:t>What data/outputs should be obtainable from pricing proposals/models that aren’t currently available (noting data should be related to compliance exercise)?</a:t>
            </a:r>
          </a:p>
          <a:p>
            <a:r>
              <a:rPr lang="en-US" dirty="0"/>
              <a:t>What changes should be made to presentation of data/outputs?</a:t>
            </a:r>
          </a:p>
          <a:p>
            <a:r>
              <a:rPr lang="en-US" dirty="0"/>
              <a:t>What functionality could be added to models for your own analysis?</a:t>
            </a:r>
          </a:p>
          <a:p>
            <a:r>
              <a:rPr lang="en-US" dirty="0"/>
              <a:t>What data should be presented in cost movement charts used for AER communications?</a:t>
            </a:r>
          </a:p>
          <a:p>
            <a:r>
              <a:rPr lang="en-US" dirty="0"/>
              <a:t>What other output charts should be available?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2816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use of outputs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28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50830" y="1570066"/>
            <a:ext cx="97219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Stakeholder feedback</a:t>
            </a:r>
          </a:p>
          <a:p>
            <a:r>
              <a:rPr lang="en-US" dirty="0"/>
              <a:t>General support for maintaining a compliance focus</a:t>
            </a:r>
          </a:p>
          <a:p>
            <a:r>
              <a:rPr lang="en-US" dirty="0"/>
              <a:t>General feedback that any further changes should not introduce added complexity in the models</a:t>
            </a:r>
          </a:p>
          <a:p>
            <a:r>
              <a:rPr lang="en-US" dirty="0"/>
              <a:t>DNSPs request that any revisions not increase administrative burden and not exceed the primary function of compliance</a:t>
            </a:r>
          </a:p>
          <a:p>
            <a:r>
              <a:rPr lang="en-US" dirty="0"/>
              <a:t>Manual controls for cost movements – consumption profiles (Origin)</a:t>
            </a:r>
          </a:p>
          <a:p>
            <a:r>
              <a:rPr lang="en-US" dirty="0"/>
              <a:t>Ability to filter tariffs by type (e.g., TOU, customer type) (Origin)</a:t>
            </a:r>
          </a:p>
          <a:p>
            <a:r>
              <a:rPr lang="en-US" dirty="0"/>
              <a:t>Clearer understanding of relativity between cost inputs and network tariffs (EA)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53543"/>
            <a:ext cx="8005934" cy="12956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use of outputs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54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61FFB7-177E-41E0-B6ED-E244202D58EA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42204" y="1570066"/>
            <a:ext cx="972197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Workshop discussion</a:t>
            </a:r>
          </a:p>
          <a:p>
            <a:r>
              <a:rPr lang="en-US" dirty="0"/>
              <a:t>Through this process better understand what data (or potential data) stakeholders access across proposal documents and models</a:t>
            </a:r>
          </a:p>
          <a:p>
            <a:r>
              <a:rPr lang="en-US" dirty="0"/>
              <a:t>Seek further clarity on what specific data stakeholders use from pricing proposals</a:t>
            </a:r>
          </a:p>
          <a:p>
            <a:pPr lvl="1"/>
            <a:r>
              <a:rPr lang="en-US" dirty="0"/>
              <a:t>Not clear in submissions</a:t>
            </a:r>
          </a:p>
          <a:p>
            <a:r>
              <a:rPr lang="en-US" dirty="0"/>
              <a:t>Where stakeholders obtain data from</a:t>
            </a:r>
          </a:p>
          <a:p>
            <a:pPr lvl="1"/>
            <a:r>
              <a:rPr lang="en-US" dirty="0"/>
              <a:t>Model vs documents</a:t>
            </a:r>
          </a:p>
          <a:p>
            <a:endParaRPr lang="en-US" dirty="0"/>
          </a:p>
          <a:p>
            <a:r>
              <a:rPr lang="en-US" dirty="0"/>
              <a:t>Limited opportunities over the short to medium term (due to regulatory resets)</a:t>
            </a:r>
          </a:p>
          <a:p>
            <a:r>
              <a:rPr lang="en-US" dirty="0"/>
              <a:t>Seek further opportunities through:</a:t>
            </a:r>
          </a:p>
          <a:p>
            <a:pPr lvl="1"/>
            <a:r>
              <a:rPr lang="en-US" dirty="0"/>
              <a:t>Any future updates to models for publication alongside regulatory determinations</a:t>
            </a:r>
          </a:p>
          <a:p>
            <a:pPr lvl="1"/>
            <a:r>
              <a:rPr lang="en-US" dirty="0"/>
              <a:t>Consider opportunities to revise internal analysis and communications where appropriate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Stakeholder use of outputs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89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886C1-E696-4C81-9776-2FDDF75AD6E2}"/>
              </a:ext>
            </a:extLst>
          </p:cNvPr>
          <p:cNvSpPr/>
          <p:nvPr/>
        </p:nvSpPr>
        <p:spPr>
          <a:xfrm>
            <a:off x="0" y="3"/>
            <a:ext cx="12192000" cy="6368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8A5F1-098D-465B-9FAE-36047DABB50D}"/>
              </a:ext>
            </a:extLst>
          </p:cNvPr>
          <p:cNvSpPr txBox="1">
            <a:spLocks/>
          </p:cNvSpPr>
          <p:nvPr/>
        </p:nvSpPr>
        <p:spPr>
          <a:xfrm>
            <a:off x="1233576" y="1570066"/>
            <a:ext cx="973922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Purpose</a:t>
            </a:r>
          </a:p>
          <a:p>
            <a:r>
              <a:rPr lang="en-US" b="1" dirty="0"/>
              <a:t>Consider development of standardised templates for pricing proposal documents to streamline compliance reviews and improve presentation for stakeholders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sought feedback on:</a:t>
            </a:r>
          </a:p>
          <a:p>
            <a:r>
              <a:rPr lang="en-US" dirty="0"/>
              <a:t>What data/outputs do you use from pricing proposal documents that isn’t present in the models?</a:t>
            </a:r>
          </a:p>
          <a:p>
            <a:r>
              <a:rPr lang="en-US" dirty="0"/>
              <a:t>Should tariffs in the models be sufficient for compliance review, with customer-facing tariff tables be published without AER review?</a:t>
            </a:r>
          </a:p>
          <a:p>
            <a:r>
              <a:rPr lang="en-US" dirty="0"/>
              <a:t>Should the AER review customer-facing pricing proposal documents?</a:t>
            </a:r>
          </a:p>
          <a:p>
            <a:r>
              <a:rPr lang="en-US" dirty="0"/>
              <a:t>Should the AER publish customer-facing pricing proposal documents?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2CE86E-1756-4662-B395-D854541410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90962" y="162168"/>
            <a:ext cx="8005934" cy="13221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Pricing proposal content and presentation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03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ER primary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3F51"/>
      </a:accent1>
      <a:accent2>
        <a:srgbClr val="E0601F"/>
      </a:accent2>
      <a:accent3>
        <a:srgbClr val="554741"/>
      </a:accent3>
      <a:accent4>
        <a:srgbClr val="89B3CE"/>
      </a:accent4>
      <a:accent5>
        <a:srgbClr val="5F9E88"/>
      </a:accent5>
      <a:accent6>
        <a:srgbClr val="919191"/>
      </a:accent6>
      <a:hlink>
        <a:srgbClr val="5D95CA"/>
      </a:hlink>
      <a:folHlink>
        <a:srgbClr val="386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_AER PowerPoint_Image Rich16x9.pptx" id="{6BAD7476-A6BE-4002-A3FB-1BA57101A9CE}" vid="{D41C77B3-497B-46F6-BD23-381D7699C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AER PowerPoint Image Rich16x9</Template>
  <TotalTime>5335</TotalTime>
  <Words>1601</Words>
  <Application>Microsoft Office PowerPoint</Application>
  <PresentationFormat>Widescreen</PresentationFormat>
  <Paragraphs>230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Helvetica</vt:lpstr>
      <vt:lpstr>Office Theme</vt:lpstr>
      <vt:lpstr>Annual Pricing Process Review</vt:lpstr>
      <vt:lpstr>Acknowledgement of Country</vt:lpstr>
      <vt:lpstr>Agenda/Contents</vt:lpstr>
      <vt:lpstr>Annual pricing process review – overview</vt:lpstr>
      <vt:lpstr>Annual pricing process review - overview</vt:lpstr>
      <vt:lpstr>Stakeholder use of outputs</vt:lpstr>
      <vt:lpstr>Stakeholder use of outputs</vt:lpstr>
      <vt:lpstr>Stakeholder use of outputs</vt:lpstr>
      <vt:lpstr>Pricing proposal content and presentation</vt:lpstr>
      <vt:lpstr>Pricing proposal content and presentation</vt:lpstr>
      <vt:lpstr>Pricing proposal content and presentation</vt:lpstr>
      <vt:lpstr>Pricing proposal content and presentation</vt:lpstr>
      <vt:lpstr>Model revisions</vt:lpstr>
      <vt:lpstr>Model revisions</vt:lpstr>
      <vt:lpstr>Model revisions</vt:lpstr>
      <vt:lpstr>Year 1 pricing</vt:lpstr>
      <vt:lpstr>Year 1 pricing</vt:lpstr>
      <vt:lpstr>Year 1 pricing</vt:lpstr>
      <vt:lpstr>Year 1 pricing – Example</vt:lpstr>
      <vt:lpstr>General feedback</vt:lpstr>
      <vt:lpstr>General 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workshop - 21 September 2022</dc:title>
  <dc:creator>Dale, Daniel</dc:creator>
  <cp:lastModifiedBy>Dale, Daniel</cp:lastModifiedBy>
  <cp:revision>19</cp:revision>
  <dcterms:created xsi:type="dcterms:W3CDTF">2022-09-16T04:54:15Z</dcterms:created>
  <dcterms:modified xsi:type="dcterms:W3CDTF">2022-09-21T02:57:33Z</dcterms:modified>
</cp:coreProperties>
</file>