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09" r:id="rId2"/>
  </p:sldMasterIdLst>
  <p:notesMasterIdLst>
    <p:notesMasterId r:id="rId11"/>
  </p:notesMasterIdLst>
  <p:handoutMasterIdLst>
    <p:handoutMasterId r:id="rId12"/>
  </p:handoutMasterIdLst>
  <p:sldIdLst>
    <p:sldId id="645" r:id="rId3"/>
    <p:sldId id="643" r:id="rId4"/>
    <p:sldId id="646" r:id="rId5"/>
    <p:sldId id="647" r:id="rId6"/>
    <p:sldId id="649" r:id="rId7"/>
    <p:sldId id="648" r:id="rId8"/>
    <p:sldId id="651" r:id="rId9"/>
    <p:sldId id="650" r:id="rId10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66"/>
    <a:srgbClr val="FF9900"/>
    <a:srgbClr val="CC66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1" autoAdjust="0"/>
    <p:restoredTop sz="95543" autoAdjust="0"/>
  </p:normalViewPr>
  <p:slideViewPr>
    <p:cSldViewPr>
      <p:cViewPr>
        <p:scale>
          <a:sx n="100" d="100"/>
          <a:sy n="100" d="100"/>
        </p:scale>
        <p:origin x="-217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93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4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8" tIns="45535" rIns="91068" bIns="45535" numCol="1" anchor="t" anchorCtr="0" compatLnSpc="1">
            <a:prstTxWarp prst="textNoShape">
              <a:avLst/>
            </a:prstTxWarp>
          </a:bodyPr>
          <a:lstStyle>
            <a:lvl1pPr defTabSz="91004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41" y="0"/>
            <a:ext cx="2944548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8" tIns="45535" rIns="91068" bIns="45535" numCol="1" anchor="t" anchorCtr="0" compatLnSpc="1">
            <a:prstTxWarp prst="textNoShape">
              <a:avLst/>
            </a:prstTxWarp>
          </a:bodyPr>
          <a:lstStyle>
            <a:lvl1pPr algn="r" defTabSz="91004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800"/>
            <a:ext cx="2944549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8" tIns="45535" rIns="91068" bIns="45535" numCol="1" anchor="b" anchorCtr="0" compatLnSpc="1">
            <a:prstTxWarp prst="textNoShape">
              <a:avLst/>
            </a:prstTxWarp>
          </a:bodyPr>
          <a:lstStyle>
            <a:lvl1pPr defTabSz="91004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7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41" y="9428800"/>
            <a:ext cx="29445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8" tIns="45535" rIns="91068" bIns="45535" numCol="1" anchor="b" anchorCtr="0" compatLnSpc="1">
            <a:prstTxWarp prst="textNoShape">
              <a:avLst/>
            </a:prstTxWarp>
          </a:bodyPr>
          <a:lstStyle>
            <a:lvl1pPr algn="r" defTabSz="91004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7D2D59BE-A020-409A-9613-25203332A7F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3105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4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0" tIns="45531" rIns="91060" bIns="45531" numCol="1" anchor="t" anchorCtr="0" compatLnSpc="1">
            <a:prstTxWarp prst="textNoShape">
              <a:avLst/>
            </a:prstTxWarp>
          </a:bodyPr>
          <a:lstStyle>
            <a:lvl1pPr defTabSz="91004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1" y="0"/>
            <a:ext cx="2944548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0" tIns="45531" rIns="91060" bIns="45531" numCol="1" anchor="t" anchorCtr="0" compatLnSpc="1">
            <a:prstTxWarp prst="textNoShape">
              <a:avLst/>
            </a:prstTxWarp>
          </a:bodyPr>
          <a:lstStyle>
            <a:lvl1pPr algn="r" defTabSz="91004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658" y="4713608"/>
            <a:ext cx="5440360" cy="446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0" tIns="45531" rIns="91060" bIns="455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800"/>
            <a:ext cx="2944549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0" tIns="45531" rIns="91060" bIns="45531" numCol="1" anchor="b" anchorCtr="0" compatLnSpc="1">
            <a:prstTxWarp prst="textNoShape">
              <a:avLst/>
            </a:prstTxWarp>
          </a:bodyPr>
          <a:lstStyle>
            <a:lvl1pPr defTabSz="91004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1" y="9428800"/>
            <a:ext cx="29445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0" tIns="45531" rIns="91060" bIns="45531" numCol="1" anchor="b" anchorCtr="0" compatLnSpc="1">
            <a:prstTxWarp prst="textNoShape">
              <a:avLst/>
            </a:prstTxWarp>
          </a:bodyPr>
          <a:lstStyle>
            <a:lvl1pPr algn="r" defTabSz="91004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91374EF-A4CD-4CE1-AB24-B7A7EEF3233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815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541" y="9428800"/>
            <a:ext cx="29445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0" tIns="45531" rIns="91060" bIns="45531" anchor="b"/>
          <a:lstStyle/>
          <a:p>
            <a:pPr algn="r" defTabSz="910040"/>
            <a:fld id="{2FA7A733-7A3D-4480-89E4-EB858C30649C}" type="slidenum">
              <a:rPr lang="en-AU" sz="1200"/>
              <a:pPr algn="r" defTabSz="910040"/>
              <a:t>1</a:t>
            </a:fld>
            <a:endParaRPr lang="en-AU" sz="120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21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74EF-A4CD-4CE1-AB24-B7A7EEF32333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29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74EF-A4CD-4CE1-AB24-B7A7EEF32333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79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21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74EF-A4CD-4CE1-AB24-B7A7EEF32333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096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74EF-A4CD-4CE1-AB24-B7A7EEF32333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59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74EF-A4CD-4CE1-AB24-B7A7EEF32333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231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74EF-A4CD-4CE1-AB24-B7A7EEF32333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23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374EF-A4CD-4CE1-AB24-B7A7EEF32333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2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0B87F-454D-4500-97FB-779E69AF7F56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0963-EA46-435B-902B-56090ED3B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8138B-A298-441B-963B-31428F5356A7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98D5-92BA-49F8-9DD8-D40685BA6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348D-4628-45A2-9D98-4DDD188570D5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E964-392C-483E-8355-01B75474C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0C32-D0B4-4982-A16B-26644F215D53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A6F4-94D5-4745-B11C-2FE53C4BD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3A67B-4244-4A79-B329-2A8DBF6777BB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1EB2-DD3F-493E-965C-00BB9122E0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B303-074E-4F26-A988-B98314D539F7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5DBC5-2171-46CF-ABF9-D647F6780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9AB1-820F-42F2-83B6-1D460DEA605E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E5081-46F7-4603-8664-01FAA99C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B2E9-035B-4CBB-B5AD-6891F43BF9DE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DDA7-49A8-4FEA-BA6F-91F63EEC6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9C42-6640-44F9-9995-A5DBF8F45864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CFDA5-DA0F-44E1-8D34-EBEA99853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51B0-3AB6-4F51-AAB3-6D92CCF8AB73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2DCF-C7BF-4517-B584-59C5C16FB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F652-3A57-4193-B995-30247F8B3CD8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3C75E-0676-42F9-AF96-F2B40E9D1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260350"/>
            <a:ext cx="9144000" cy="1008063"/>
          </a:xfrm>
          <a:prstGeom prst="rect">
            <a:avLst/>
          </a:prstGeom>
          <a:solidFill>
            <a:srgbClr val="FFCC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pic>
        <p:nvPicPr>
          <p:cNvPr id="1029" name="Picture 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443663" y="6332538"/>
            <a:ext cx="27003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6910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26035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7E8476C-208E-40F2-B856-C496D557E5A7}" type="datetimeFigureOut">
              <a:rPr lang="en-AU"/>
              <a:pPr>
                <a:defRPr/>
              </a:pPr>
              <a:t>9/03/2017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8039E8F-2CAF-4C35-B98E-F277B18A5D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260350"/>
            <a:ext cx="9144000" cy="1008063"/>
          </a:xfrm>
          <a:prstGeom prst="rect">
            <a:avLst/>
          </a:prstGeom>
          <a:solidFill>
            <a:srgbClr val="FFCC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443663" y="6332538"/>
            <a:ext cx="27003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0" y="676910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0" y="26035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536" y="-171400"/>
            <a:ext cx="9702801" cy="725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2268538" y="981075"/>
            <a:ext cx="5018087" cy="1236663"/>
            <a:chOff x="899" y="1661"/>
            <a:chExt cx="3977" cy="980"/>
          </a:xfrm>
        </p:grpSpPr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9" y="1684"/>
              <a:ext cx="396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" y="1661"/>
              <a:ext cx="396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94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200" b="0" dirty="0" smtClean="0"/>
              <a:t/>
            </a:r>
            <a:br>
              <a:rPr lang="en-AU" sz="3200" b="0" dirty="0" smtClean="0"/>
            </a:br>
            <a:r>
              <a:rPr lang="en-AU" sz="4000" dirty="0" smtClean="0"/>
              <a:t/>
            </a:r>
            <a:br>
              <a:rPr lang="en-AU" sz="4000" dirty="0" smtClean="0"/>
            </a:br>
            <a:r>
              <a:rPr lang="en-AU" sz="4000" dirty="0" smtClean="0"/>
              <a:t/>
            </a:r>
            <a:br>
              <a:rPr lang="en-AU" sz="4000" dirty="0" smtClean="0"/>
            </a:br>
            <a:endParaRPr lang="en-AU" dirty="0" smtClean="0"/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547813" y="3141663"/>
            <a:ext cx="6696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AU" sz="3200" dirty="0"/>
          </a:p>
        </p:txBody>
      </p:sp>
      <p:sp>
        <p:nvSpPr>
          <p:cNvPr id="8" name="Rectangle 7"/>
          <p:cNvSpPr/>
          <p:nvPr/>
        </p:nvSpPr>
        <p:spPr>
          <a:xfrm>
            <a:off x="602423" y="3244334"/>
            <a:ext cx="7939161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600" dirty="0" smtClean="0"/>
              <a:t>Stakeholder Engagement Framework</a:t>
            </a:r>
            <a:endParaRPr lang="en-AU" sz="3600" dirty="0"/>
          </a:p>
          <a:p>
            <a:pPr algn="ctr"/>
            <a:r>
              <a:rPr lang="en-AU" sz="2400" dirty="0" smtClean="0"/>
              <a:t>Workshop 23 February 2017</a:t>
            </a:r>
          </a:p>
          <a:p>
            <a:pPr algn="ctr"/>
            <a:endParaRPr lang="en-AU" sz="2400" dirty="0"/>
          </a:p>
          <a:p>
            <a:pPr algn="ctr"/>
            <a:r>
              <a:rPr lang="en-AU" sz="2400" dirty="0" smtClean="0"/>
              <a:t>Session 2 – The Framework</a:t>
            </a:r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94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we need it?</a:t>
            </a:r>
          </a:p>
          <a:p>
            <a:r>
              <a:rPr lang="en-US" dirty="0" smtClean="0"/>
              <a:t>Is it fit for purpose?</a:t>
            </a:r>
          </a:p>
          <a:p>
            <a:r>
              <a:rPr lang="en-US" dirty="0" smtClean="0"/>
              <a:t>How relevant is it?</a:t>
            </a:r>
          </a:p>
          <a:p>
            <a:r>
              <a:rPr lang="en-US" dirty="0" smtClean="0"/>
              <a:t>What needs to be in it?</a:t>
            </a:r>
          </a:p>
          <a:p>
            <a:r>
              <a:rPr lang="en-US" dirty="0" smtClean="0"/>
              <a:t>What can be dealt with in other ways?</a:t>
            </a:r>
          </a:p>
        </p:txBody>
      </p:sp>
    </p:spTree>
    <p:extLst>
      <p:ext uri="{BB962C8B-B14F-4D97-AF65-F5344CB8AC3E}">
        <p14:creationId xmlns:p14="http://schemas.microsoft.com/office/powerpoint/2010/main" val="1046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3235325" cy="4525963"/>
          </a:xfrm>
        </p:spPr>
      </p:pic>
    </p:spTree>
    <p:extLst>
      <p:ext uri="{BB962C8B-B14F-4D97-AF65-F5344CB8AC3E}">
        <p14:creationId xmlns:p14="http://schemas.microsoft.com/office/powerpoint/2010/main" val="6127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effectively is it being implemented?</a:t>
            </a:r>
          </a:p>
          <a:p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Is the Framework being applied consistently?</a:t>
            </a:r>
          </a:p>
          <a:p>
            <a:pPr lvl="1"/>
            <a:r>
              <a:rPr lang="en-US" dirty="0" smtClean="0"/>
              <a:t>Is there an argument for different approaches to accommodate the range of AER work (proportionate engagement)?</a:t>
            </a:r>
          </a:p>
          <a:p>
            <a:r>
              <a:rPr lang="en-US" dirty="0" smtClean="0"/>
              <a:t>Duplication (within and outside the AER)</a:t>
            </a:r>
          </a:p>
          <a:p>
            <a:pPr lvl="1"/>
            <a:r>
              <a:rPr lang="en-US" dirty="0" err="1" smtClean="0"/>
              <a:t>Minimising</a:t>
            </a:r>
            <a:r>
              <a:rPr lang="en-US" dirty="0" smtClean="0"/>
              <a:t> drain on stakeholder resources</a:t>
            </a:r>
          </a:p>
          <a:p>
            <a:r>
              <a:rPr lang="en-US" dirty="0"/>
              <a:t>Are the outcomes being sought clear?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29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alternative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dirty="0" smtClean="0"/>
              <a:t>Example: UK </a:t>
            </a:r>
            <a:r>
              <a:rPr lang="en-US" sz="2800" b="1" dirty="0"/>
              <a:t>Sustainability </a:t>
            </a:r>
            <a:r>
              <a:rPr lang="en-US" sz="2800" b="1" dirty="0" smtClean="0"/>
              <a:t>First uses overarching objectives</a:t>
            </a:r>
            <a:endParaRPr lang="en-US" sz="2800" b="1" dirty="0" smtClean="0">
              <a:ea typeface="MS PGothic" pitchFamily="34" charset="-128"/>
              <a:cs typeface="MS PGothic"/>
            </a:endParaRPr>
          </a:p>
          <a:p>
            <a:pPr lvl="0"/>
            <a:r>
              <a:rPr lang="en-US" sz="2400" dirty="0" smtClean="0">
                <a:ea typeface="MS PGothic" pitchFamily="34" charset="-128"/>
                <a:cs typeface="MS PGothic"/>
              </a:rPr>
              <a:t>Legitimacy</a:t>
            </a:r>
            <a:endParaRPr lang="en-US" sz="2400" dirty="0">
              <a:ea typeface="MS PGothic" pitchFamily="34" charset="-128"/>
              <a:cs typeface="MS PGothic"/>
            </a:endParaRPr>
          </a:p>
          <a:p>
            <a:pPr lvl="1"/>
            <a:r>
              <a:rPr lang="en-US" sz="2200" dirty="0">
                <a:ea typeface="MS PGothic" pitchFamily="34" charset="-128"/>
                <a:cs typeface="MS PGothic"/>
              </a:rPr>
              <a:t>to give stakeholders a voice in decision-making </a:t>
            </a:r>
          </a:p>
          <a:p>
            <a:pPr lvl="0"/>
            <a:r>
              <a:rPr lang="en-US" sz="2400" dirty="0" smtClean="0">
                <a:ea typeface="MS PGothic" pitchFamily="34" charset="-128"/>
                <a:cs typeface="MS PGothic"/>
              </a:rPr>
              <a:t>Consumer outcomes</a:t>
            </a:r>
          </a:p>
          <a:p>
            <a:pPr lvl="1"/>
            <a:r>
              <a:rPr lang="en-US" sz="2200" dirty="0" smtClean="0">
                <a:ea typeface="MS PGothic" pitchFamily="34" charset="-128"/>
                <a:cs typeface="MS PGothic"/>
              </a:rPr>
              <a:t>to </a:t>
            </a:r>
            <a:r>
              <a:rPr lang="en-US" sz="2200" dirty="0">
                <a:ea typeface="MS PGothic" pitchFamily="34" charset="-128"/>
                <a:cs typeface="MS PGothic"/>
              </a:rPr>
              <a:t>address market failures </a:t>
            </a:r>
            <a:r>
              <a:rPr lang="en-US" sz="2200" dirty="0" smtClean="0">
                <a:ea typeface="MS PGothic" pitchFamily="34" charset="-128"/>
                <a:cs typeface="MS PGothic"/>
              </a:rPr>
              <a:t>&amp; inform </a:t>
            </a:r>
            <a:r>
              <a:rPr lang="en-US" sz="2200" dirty="0">
                <a:ea typeface="MS PGothic" pitchFamily="34" charset="-128"/>
                <a:cs typeface="MS PGothic"/>
              </a:rPr>
              <a:t>thinking on how to deliver more efficient, innovative &amp;</a:t>
            </a:r>
            <a:r>
              <a:rPr lang="en-US" sz="2200" dirty="0" smtClean="0">
                <a:ea typeface="MS PGothic" pitchFamily="34" charset="-128"/>
                <a:cs typeface="MS PGothic"/>
              </a:rPr>
              <a:t> </a:t>
            </a:r>
            <a:r>
              <a:rPr lang="en-US" sz="2200" dirty="0">
                <a:ea typeface="MS PGothic" pitchFamily="34" charset="-128"/>
                <a:cs typeface="MS PGothic"/>
              </a:rPr>
              <a:t>value for money </a:t>
            </a:r>
            <a:r>
              <a:rPr lang="en-US" sz="2200" dirty="0" smtClean="0">
                <a:ea typeface="MS PGothic" pitchFamily="34" charset="-128"/>
                <a:cs typeface="MS PGothic"/>
              </a:rPr>
              <a:t>services</a:t>
            </a:r>
            <a:endParaRPr lang="en-US" sz="2200" dirty="0">
              <a:ea typeface="MS PGothic" pitchFamily="34" charset="-128"/>
              <a:cs typeface="MS PGothic"/>
            </a:endParaRPr>
          </a:p>
          <a:p>
            <a:r>
              <a:rPr lang="en-US" sz="2400" dirty="0" smtClean="0">
                <a:ea typeface="MS PGothic" pitchFamily="34" charset="-128"/>
                <a:cs typeface="MS PGothic"/>
              </a:rPr>
              <a:t>Cultural</a:t>
            </a:r>
          </a:p>
          <a:p>
            <a:pPr lvl="1"/>
            <a:r>
              <a:rPr lang="en-US" sz="2200" dirty="0" smtClean="0">
                <a:ea typeface="MS PGothic" pitchFamily="34" charset="-128"/>
                <a:cs typeface="MS PGothic"/>
              </a:rPr>
              <a:t>Influence </a:t>
            </a:r>
            <a:r>
              <a:rPr lang="en-US" sz="2200" dirty="0" err="1" smtClean="0">
                <a:ea typeface="MS PGothic" pitchFamily="34" charset="-128"/>
                <a:cs typeface="MS PGothic"/>
              </a:rPr>
              <a:t>behaviour</a:t>
            </a:r>
            <a:r>
              <a:rPr lang="en-US" sz="2200" dirty="0" smtClean="0">
                <a:ea typeface="MS PGothic" pitchFamily="34" charset="-128"/>
                <a:cs typeface="MS PGothic"/>
              </a:rPr>
              <a:t> and culture change in the energy sector, i.e. helping customers and companies actively engage</a:t>
            </a:r>
          </a:p>
          <a:p>
            <a:pPr marL="57150" indent="0">
              <a:buNone/>
            </a:pPr>
            <a:r>
              <a:rPr lang="en-US" sz="2800" dirty="0" smtClean="0"/>
              <a:t>Is this an approach we should consider? </a:t>
            </a:r>
            <a:endParaRPr lang="en-US" sz="2800" dirty="0">
              <a:ea typeface="MS PGothic" pitchFamily="34" charset="-128"/>
              <a:cs typeface="MS PGothic"/>
            </a:endParaRPr>
          </a:p>
          <a:p>
            <a:pPr marL="457200" lvl="1" indent="0">
              <a:buNone/>
            </a:pPr>
            <a:endParaRPr lang="en-US" sz="2200" dirty="0">
              <a:ea typeface="MS PGothic" pitchFamily="34" charset="-128"/>
              <a:cs typeface="MS PGothic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54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should we monitor and report on our engagement activities?</a:t>
            </a:r>
          </a:p>
          <a:p>
            <a:pPr lvl="1"/>
            <a:r>
              <a:rPr lang="en-US" dirty="0" smtClean="0"/>
              <a:t>Measure against expectations (matrix)</a:t>
            </a:r>
          </a:p>
          <a:p>
            <a:pPr lvl="1"/>
            <a:r>
              <a:rPr lang="en-US" dirty="0" smtClean="0"/>
              <a:t>Submissions template to </a:t>
            </a:r>
            <a:r>
              <a:rPr lang="en-US" dirty="0" err="1" smtClean="0"/>
              <a:t>formalise</a:t>
            </a:r>
            <a:r>
              <a:rPr lang="en-US" dirty="0" smtClean="0"/>
              <a:t> input – consideration – decision chain</a:t>
            </a:r>
          </a:p>
          <a:p>
            <a:pPr lvl="1"/>
            <a:r>
              <a:rPr lang="en-US" dirty="0" smtClean="0"/>
              <a:t>Biennial surveys</a:t>
            </a:r>
          </a:p>
          <a:p>
            <a:pPr lvl="1"/>
            <a:r>
              <a:rPr lang="en-US" dirty="0"/>
              <a:t>Exit surveys</a:t>
            </a:r>
          </a:p>
          <a:p>
            <a:r>
              <a:rPr lang="en-US" dirty="0" smtClean="0"/>
              <a:t>Who does it well?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break out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en-US" sz="2400" dirty="0" smtClean="0"/>
              <a:t>The Framework: Do we need it? It is relevant? What should be included in it?</a:t>
            </a:r>
          </a:p>
          <a:p>
            <a:r>
              <a:rPr lang="en-US" sz="2400" dirty="0" smtClean="0"/>
              <a:t>Would a shorter document be more useful?</a:t>
            </a:r>
          </a:p>
          <a:p>
            <a:r>
              <a:rPr lang="en-US" sz="2400" dirty="0" smtClean="0"/>
              <a:t>How effectively have we implemented the existing Framework? </a:t>
            </a:r>
          </a:p>
          <a:p>
            <a:r>
              <a:rPr lang="en-US" sz="2400" dirty="0" smtClean="0"/>
              <a:t>Should we consider alternative approaches, like including overarching objectives? What would this add?</a:t>
            </a:r>
          </a:p>
          <a:p>
            <a:r>
              <a:rPr lang="en-US" sz="2400" dirty="0" smtClean="0"/>
              <a:t>How </a:t>
            </a:r>
            <a:r>
              <a:rPr lang="en-US" sz="2400" dirty="0"/>
              <a:t>should we monitor and report on our engagement </a:t>
            </a:r>
            <a:r>
              <a:rPr lang="en-US" sz="2400" dirty="0" smtClean="0"/>
              <a:t>activities? Who does it well?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57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9388"/>
            <a:ext cx="8229600" cy="3807586"/>
          </a:xfrm>
        </p:spPr>
      </p:pic>
    </p:spTree>
    <p:extLst>
      <p:ext uri="{BB962C8B-B14F-4D97-AF65-F5344CB8AC3E}">
        <p14:creationId xmlns:p14="http://schemas.microsoft.com/office/powerpoint/2010/main" val="3877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On-screen Show (4:3)</PresentationFormat>
  <Paragraphs>53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Design</vt:lpstr>
      <vt:lpstr>Office Theme</vt:lpstr>
      <vt:lpstr>   </vt:lpstr>
      <vt:lpstr>The Framework</vt:lpstr>
      <vt:lpstr>PowerPoint Presentation</vt:lpstr>
      <vt:lpstr>Implementation</vt:lpstr>
      <vt:lpstr>An alternative approach</vt:lpstr>
      <vt:lpstr>Measurement</vt:lpstr>
      <vt:lpstr>Recap: break out questions</vt:lpstr>
      <vt:lpstr>Finally….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2017-03-09T03:00:26Z</dcterms:created>
  <dcterms:modified xsi:type="dcterms:W3CDTF">2017-03-09T03:00:48Z</dcterms:modified>
</cp:coreProperties>
</file>