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15.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51" r:id="rId1"/>
  </p:sldMasterIdLst>
  <p:notesMasterIdLst>
    <p:notesMasterId r:id="rId22"/>
  </p:notesMasterIdLst>
  <p:sldIdLst>
    <p:sldId id="258" r:id="rId2"/>
    <p:sldId id="321" r:id="rId3"/>
    <p:sldId id="3239" r:id="rId4"/>
    <p:sldId id="340" r:id="rId5"/>
    <p:sldId id="3241" r:id="rId6"/>
    <p:sldId id="3235" r:id="rId7"/>
    <p:sldId id="327" r:id="rId8"/>
    <p:sldId id="328" r:id="rId9"/>
    <p:sldId id="3240" r:id="rId10"/>
    <p:sldId id="309" r:id="rId11"/>
    <p:sldId id="285" r:id="rId12"/>
    <p:sldId id="308" r:id="rId13"/>
    <p:sldId id="322" r:id="rId14"/>
    <p:sldId id="286" r:id="rId15"/>
    <p:sldId id="3236" r:id="rId16"/>
    <p:sldId id="331" r:id="rId17"/>
    <p:sldId id="332" r:id="rId18"/>
    <p:sldId id="333" r:id="rId19"/>
    <p:sldId id="3238" r:id="rId20"/>
    <p:sldId id="284" r:id="rId21"/>
  </p:sldIdLst>
  <p:sldSz cx="9144000" cy="5145088"/>
  <p:notesSz cx="7104063" cy="10234613"/>
  <p:defaultTextStyle>
    <a:defPPr>
      <a:defRPr lang="en-AU"/>
    </a:defPPr>
    <a:lvl1pPr algn="l" rtl="0" fontAlgn="base">
      <a:lnSpc>
        <a:spcPct val="80000"/>
      </a:lnSpc>
      <a:spcBef>
        <a:spcPct val="20000"/>
      </a:spcBef>
      <a:spcAft>
        <a:spcPct val="0"/>
      </a:spcAft>
      <a:buChar char="•"/>
      <a:defRPr sz="1400" kern="1200">
        <a:solidFill>
          <a:srgbClr val="2F3791"/>
        </a:solidFill>
        <a:latin typeface="Arial" pitchFamily="34" charset="0"/>
        <a:ea typeface="+mn-ea"/>
        <a:cs typeface="Arial" pitchFamily="34" charset="0"/>
      </a:defRPr>
    </a:lvl1pPr>
    <a:lvl2pPr marL="457200" algn="l" rtl="0" fontAlgn="base">
      <a:lnSpc>
        <a:spcPct val="80000"/>
      </a:lnSpc>
      <a:spcBef>
        <a:spcPct val="20000"/>
      </a:spcBef>
      <a:spcAft>
        <a:spcPct val="0"/>
      </a:spcAft>
      <a:buChar char="•"/>
      <a:defRPr sz="1400" kern="1200">
        <a:solidFill>
          <a:srgbClr val="2F3791"/>
        </a:solidFill>
        <a:latin typeface="Arial" pitchFamily="34" charset="0"/>
        <a:ea typeface="+mn-ea"/>
        <a:cs typeface="Arial" pitchFamily="34" charset="0"/>
      </a:defRPr>
    </a:lvl2pPr>
    <a:lvl3pPr marL="914400" algn="l" rtl="0" fontAlgn="base">
      <a:lnSpc>
        <a:spcPct val="80000"/>
      </a:lnSpc>
      <a:spcBef>
        <a:spcPct val="20000"/>
      </a:spcBef>
      <a:spcAft>
        <a:spcPct val="0"/>
      </a:spcAft>
      <a:buChar char="•"/>
      <a:defRPr sz="1400" kern="1200">
        <a:solidFill>
          <a:srgbClr val="2F3791"/>
        </a:solidFill>
        <a:latin typeface="Arial" pitchFamily="34" charset="0"/>
        <a:ea typeface="+mn-ea"/>
        <a:cs typeface="Arial" pitchFamily="34" charset="0"/>
      </a:defRPr>
    </a:lvl3pPr>
    <a:lvl4pPr marL="1371600" algn="l" rtl="0" fontAlgn="base">
      <a:lnSpc>
        <a:spcPct val="80000"/>
      </a:lnSpc>
      <a:spcBef>
        <a:spcPct val="20000"/>
      </a:spcBef>
      <a:spcAft>
        <a:spcPct val="0"/>
      </a:spcAft>
      <a:buChar char="•"/>
      <a:defRPr sz="1400" kern="1200">
        <a:solidFill>
          <a:srgbClr val="2F3791"/>
        </a:solidFill>
        <a:latin typeface="Arial" pitchFamily="34" charset="0"/>
        <a:ea typeface="+mn-ea"/>
        <a:cs typeface="Arial" pitchFamily="34" charset="0"/>
      </a:defRPr>
    </a:lvl4pPr>
    <a:lvl5pPr marL="1828800" algn="l" rtl="0" fontAlgn="base">
      <a:lnSpc>
        <a:spcPct val="80000"/>
      </a:lnSpc>
      <a:spcBef>
        <a:spcPct val="20000"/>
      </a:spcBef>
      <a:spcAft>
        <a:spcPct val="0"/>
      </a:spcAft>
      <a:buChar char="•"/>
      <a:defRPr sz="1400" kern="1200">
        <a:solidFill>
          <a:srgbClr val="2F3791"/>
        </a:solidFill>
        <a:latin typeface="Arial" pitchFamily="34" charset="0"/>
        <a:ea typeface="+mn-ea"/>
        <a:cs typeface="Arial" pitchFamily="34" charset="0"/>
      </a:defRPr>
    </a:lvl5pPr>
    <a:lvl6pPr marL="2286000" algn="l" defTabSz="914400" rtl="0" eaLnBrk="1" latinLnBrk="0" hangingPunct="1">
      <a:defRPr sz="1400" kern="1200">
        <a:solidFill>
          <a:srgbClr val="2F3791"/>
        </a:solidFill>
        <a:latin typeface="Arial" pitchFamily="34" charset="0"/>
        <a:ea typeface="+mn-ea"/>
        <a:cs typeface="Arial" pitchFamily="34" charset="0"/>
      </a:defRPr>
    </a:lvl6pPr>
    <a:lvl7pPr marL="2743200" algn="l" defTabSz="914400" rtl="0" eaLnBrk="1" latinLnBrk="0" hangingPunct="1">
      <a:defRPr sz="1400" kern="1200">
        <a:solidFill>
          <a:srgbClr val="2F3791"/>
        </a:solidFill>
        <a:latin typeface="Arial" pitchFamily="34" charset="0"/>
        <a:ea typeface="+mn-ea"/>
        <a:cs typeface="Arial" pitchFamily="34" charset="0"/>
      </a:defRPr>
    </a:lvl7pPr>
    <a:lvl8pPr marL="3200400" algn="l" defTabSz="914400" rtl="0" eaLnBrk="1" latinLnBrk="0" hangingPunct="1">
      <a:defRPr sz="1400" kern="1200">
        <a:solidFill>
          <a:srgbClr val="2F3791"/>
        </a:solidFill>
        <a:latin typeface="Arial" pitchFamily="34" charset="0"/>
        <a:ea typeface="+mn-ea"/>
        <a:cs typeface="Arial" pitchFamily="34" charset="0"/>
      </a:defRPr>
    </a:lvl8pPr>
    <a:lvl9pPr marL="3657600" algn="l" defTabSz="914400" rtl="0" eaLnBrk="1" latinLnBrk="0" hangingPunct="1">
      <a:defRPr sz="1400" kern="1200">
        <a:solidFill>
          <a:srgbClr val="2F379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621">
          <p15:clr>
            <a:srgbClr val="A4A3A4"/>
          </p15:clr>
        </p15:guide>
        <p15:guide id="2" orient="horz" pos="497">
          <p15:clr>
            <a:srgbClr val="A4A3A4"/>
          </p15:clr>
        </p15:guide>
        <p15:guide id="3" orient="horz" pos="872">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6CB6"/>
    <a:srgbClr val="7DCCE0"/>
    <a:srgbClr val="3B3C3E"/>
    <a:srgbClr val="F58220"/>
    <a:srgbClr val="173583"/>
    <a:srgbClr val="26BCD7"/>
    <a:srgbClr val="F8A15A"/>
    <a:srgbClr val="E2E2D9"/>
    <a:srgbClr val="505150"/>
    <a:srgbClr val="E5FF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334380-31D2-40C9-8B5A-2E7808BB91BC}" v="1" dt="2020-03-23T00:54:13.1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61" autoAdjust="0"/>
    <p:restoredTop sz="81784" autoAdjust="0"/>
  </p:normalViewPr>
  <p:slideViewPr>
    <p:cSldViewPr>
      <p:cViewPr varScale="1">
        <p:scale>
          <a:sx n="88" d="100"/>
          <a:sy n="88" d="100"/>
        </p:scale>
        <p:origin x="1008" y="72"/>
      </p:cViewPr>
      <p:guideLst>
        <p:guide orient="horz" pos="1621"/>
        <p:guide orient="horz" pos="497"/>
        <p:guide orient="horz" pos="87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serpell\Downloads\T\Internal%20-%20Proposal%20Tables%20and%20Charts%20-%202020.01.20.xlsm"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xlsx"/></Relationships>
</file>

<file path=ppt/charts/_rels/chart11.xml.rels><?xml version="1.0" encoding="UTF-8" standalone="yes"?>
<Relationships xmlns="http://schemas.openxmlformats.org/package/2006/relationships"><Relationship Id="rId3" Type="http://schemas.openxmlformats.org/officeDocument/2006/relationships/oleObject" Target="file:///C:\Users\mserpell\Downloads\T\JEN%20Future%20Grid%20cost-benefit%20analysis%20-%20Enabling%20DER%20(percentage%20PV%20constrained).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serpell\AppData\Roaming\OpenText\OTEdit\EC_JemenaECMS\c309172342\JEN%20-%20BB%20Revenue%20Waterfall%20IP%20to%202016-20%20Revenue_v2.xlsb"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onlineeportal-my.sharepoint.com/personal/james_harding_jemena_com_au/Documents/Regulation/6_Price%20reviews%20-%20Regulation%20stream%20&amp;%20general/External%20engagement%20&amp;%20forums/AER%20public%20forum%20presentation%20-%20Apr%202020/Overview%20-%20"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onlineeportal-my.sharepoint.com/personal/james_harding_jemena_com_au/Documents/Regulation/6_Price%20reviews%20-%20Regulation%20stream%20&amp;%20general/External%20engagement%20&amp;%20forums/AER%20public%20forum%20presentation%20-%20Apr%202020/Overview%20-%20"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onlineeportal-my.sharepoint.com/personal/james_harding_jemena_com_au/Documents/Regulation/6_Price%20reviews%20-%20Regulation%20stream%20&amp;%20general/External%20engagement%20&amp;%20forums/AER%20public%20forum%20presentation%20-%20Apr%202020/Overview%20-%20"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onlineeportal-my.sharepoint.com/personal/james_harding_jemena_com_au/Documents/Regulation/6_Price%20reviews%20-%20Regulation%20stream%20&amp;%20general/External%20engagement%20&amp;%20forums/AER%20public%20forum%20presentation%20-%20Apr%202020/Overview%20-%20"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89971484649854"/>
          <c:y val="2.6571560327952045E-2"/>
          <c:w val="0.76530218864570609"/>
          <c:h val="0.82292271508616444"/>
        </c:manualLayout>
      </c:layout>
      <c:barChart>
        <c:barDir val="col"/>
        <c:grouping val="stacked"/>
        <c:varyColors val="0"/>
        <c:ser>
          <c:idx val="0"/>
          <c:order val="0"/>
          <c:tx>
            <c:strRef>
              <c:f>'Charts|Elton'!$L$12</c:f>
              <c:strCache>
                <c:ptCount val="1"/>
                <c:pt idx="0">
                  <c:v>Network</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'Charts|Elton'!$M$11:$AA$11</c:f>
              <c:strCache>
                <c:ptCount val="15"/>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strCache>
            </c:strRef>
          </c:cat>
          <c:val>
            <c:numRef>
              <c:f>'Charts|Elton'!$M$12:$AA$12</c:f>
              <c:numCache>
                <c:formatCode>_(#,##0_);\(#,##0\);_("-"_)</c:formatCode>
                <c:ptCount val="15"/>
                <c:pt idx="0">
                  <c:v>214.88201395358254</c:v>
                </c:pt>
                <c:pt idx="1">
                  <c:v>222.37274077909103</c:v>
                </c:pt>
                <c:pt idx="2">
                  <c:v>237.8803443498185</c:v>
                </c:pt>
                <c:pt idx="3">
                  <c:v>255.98156968742219</c:v>
                </c:pt>
                <c:pt idx="4">
                  <c:v>266.86478698128769</c:v>
                </c:pt>
                <c:pt idx="5">
                  <c:v>256.4635746890541</c:v>
                </c:pt>
                <c:pt idx="6">
                  <c:v>264.7307970068324</c:v>
                </c:pt>
                <c:pt idx="7">
                  <c:v>263.93650448313002</c:v>
                </c:pt>
                <c:pt idx="8">
                  <c:v>267.09002011645066</c:v>
                </c:pt>
                <c:pt idx="9">
                  <c:v>271.66283220675922</c:v>
                </c:pt>
                <c:pt idx="10">
                  <c:v>257.09614505527725</c:v>
                </c:pt>
                <c:pt idx="11">
                  <c:v>257.09614505527725</c:v>
                </c:pt>
                <c:pt idx="12">
                  <c:v>257.09614505527719</c:v>
                </c:pt>
                <c:pt idx="13">
                  <c:v>257.09614505527719</c:v>
                </c:pt>
                <c:pt idx="14">
                  <c:v>257.09614505527719</c:v>
                </c:pt>
              </c:numCache>
            </c:numRef>
          </c:val>
          <c:extLst>
            <c:ext xmlns:c16="http://schemas.microsoft.com/office/drawing/2014/chart" uri="{C3380CC4-5D6E-409C-BE32-E72D297353CC}">
              <c16:uniqueId val="{00000000-612C-4840-B9AF-4AD669614A79}"/>
            </c:ext>
          </c:extLst>
        </c:ser>
        <c:ser>
          <c:idx val="4"/>
          <c:order val="1"/>
          <c:tx>
            <c:strRef>
              <c:f>'Charts|Elton'!$L$13</c:f>
              <c:strCache>
                <c:ptCount val="1"/>
                <c:pt idx="0">
                  <c:v>Advanced metering</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'Charts|Elton'!$M$11:$AA$11</c:f>
              <c:strCache>
                <c:ptCount val="15"/>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strCache>
            </c:strRef>
          </c:cat>
          <c:val>
            <c:numRef>
              <c:f>'Charts|Elton'!$M$13:$AA$13</c:f>
              <c:numCache>
                <c:formatCode>_(#,##0_);\(#,##0\);_("-"_)</c:formatCode>
                <c:ptCount val="15"/>
                <c:pt idx="0">
                  <c:v>52.619205167801319</c:v>
                </c:pt>
                <c:pt idx="1">
                  <c:v>57.501599222671786</c:v>
                </c:pt>
                <c:pt idx="2">
                  <c:v>63.996633889559497</c:v>
                </c:pt>
                <c:pt idx="3">
                  <c:v>70.522563656438422</c:v>
                </c:pt>
                <c:pt idx="4">
                  <c:v>77.036898080297419</c:v>
                </c:pt>
                <c:pt idx="5">
                  <c:v>47.54327051039126</c:v>
                </c:pt>
                <c:pt idx="6">
                  <c:v>31.033592594637803</c:v>
                </c:pt>
                <c:pt idx="7">
                  <c:v>31.456285217442893</c:v>
                </c:pt>
                <c:pt idx="8">
                  <c:v>31.828049514201791</c:v>
                </c:pt>
                <c:pt idx="9">
                  <c:v>32.225149507276747</c:v>
                </c:pt>
                <c:pt idx="10">
                  <c:v>23.892235524187516</c:v>
                </c:pt>
                <c:pt idx="11">
                  <c:v>23.892235524187516</c:v>
                </c:pt>
                <c:pt idx="12">
                  <c:v>23.892235524187516</c:v>
                </c:pt>
                <c:pt idx="13">
                  <c:v>23.892235524187512</c:v>
                </c:pt>
                <c:pt idx="14">
                  <c:v>23.892235524187512</c:v>
                </c:pt>
              </c:numCache>
            </c:numRef>
          </c:val>
          <c:extLst>
            <c:ext xmlns:c16="http://schemas.microsoft.com/office/drawing/2014/chart" uri="{C3380CC4-5D6E-409C-BE32-E72D297353CC}">
              <c16:uniqueId val="{00000001-612C-4840-B9AF-4AD669614A79}"/>
            </c:ext>
          </c:extLst>
        </c:ser>
        <c:dLbls>
          <c:showLegendKey val="0"/>
          <c:showVal val="0"/>
          <c:showCatName val="0"/>
          <c:showSerName val="0"/>
          <c:showPercent val="0"/>
          <c:showBubbleSize val="0"/>
        </c:dLbls>
        <c:gapWidth val="100"/>
        <c:overlap val="100"/>
        <c:axId val="504930304"/>
        <c:axId val="504931840"/>
      </c:barChart>
      <c:lineChart>
        <c:grouping val="standard"/>
        <c:varyColors val="0"/>
        <c:ser>
          <c:idx val="1"/>
          <c:order val="2"/>
          <c:tx>
            <c:strRef>
              <c:f>'Charts|Elton'!$L$17</c:f>
              <c:strCache>
                <c:ptCount val="1"/>
                <c:pt idx="0">
                  <c:v>Revenue per customer ($pa)</c:v>
                </c:pt>
              </c:strCache>
            </c:strRef>
          </c:tx>
          <c:spPr>
            <a:ln w="31750" cap="rnd">
              <a:solidFill>
                <a:schemeClr val="accent2"/>
              </a:solidFill>
              <a:round/>
            </a:ln>
            <a:effectLst>
              <a:outerShdw blurRad="40000" dist="23000" dir="5400000" rotWithShape="0">
                <a:srgbClr val="000000">
                  <a:alpha val="35000"/>
                </a:srgbClr>
              </a:outerShdw>
            </a:effectLst>
          </c:spPr>
          <c:marker>
            <c:symbol val="none"/>
          </c:marker>
          <c:cat>
            <c:strRef>
              <c:f>'Charts|Elton'!$M$11:$AA$11</c:f>
              <c:strCache>
                <c:ptCount val="15"/>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strCache>
            </c:strRef>
          </c:cat>
          <c:val>
            <c:numRef>
              <c:f>'Charts|Elton'!$M$17:$AA$17</c:f>
              <c:numCache>
                <c:formatCode>_(#,##0_);\(#,##0\);_("-"_)</c:formatCode>
                <c:ptCount val="15"/>
                <c:pt idx="0">
                  <c:v>853.64919524825552</c:v>
                </c:pt>
                <c:pt idx="1">
                  <c:v>882.74511907195313</c:v>
                </c:pt>
                <c:pt idx="2">
                  <c:v>946.82739465978113</c:v>
                </c:pt>
                <c:pt idx="3">
                  <c:v>1025.3592899637301</c:v>
                </c:pt>
                <c:pt idx="4">
                  <c:v>1069.9548719003199</c:v>
                </c:pt>
                <c:pt idx="5">
                  <c:v>928.58841000972961</c:v>
                </c:pt>
                <c:pt idx="6">
                  <c:v>883.30064986701166</c:v>
                </c:pt>
                <c:pt idx="7">
                  <c:v>859.56203081745616</c:v>
                </c:pt>
                <c:pt idx="8">
                  <c:v>860.78030846975128</c:v>
                </c:pt>
                <c:pt idx="9">
                  <c:v>861.44881563355364</c:v>
                </c:pt>
                <c:pt idx="10">
                  <c:v>777.40256154507802</c:v>
                </c:pt>
                <c:pt idx="11">
                  <c:v>766.16213640276658</c:v>
                </c:pt>
                <c:pt idx="12">
                  <c:v>755.12487934431306</c:v>
                </c:pt>
                <c:pt idx="13">
                  <c:v>744.21301246249323</c:v>
                </c:pt>
                <c:pt idx="14">
                  <c:v>734.06400309538651</c:v>
                </c:pt>
              </c:numCache>
            </c:numRef>
          </c:val>
          <c:smooth val="0"/>
          <c:extLst>
            <c:ext xmlns:c16="http://schemas.microsoft.com/office/drawing/2014/chart" uri="{C3380CC4-5D6E-409C-BE32-E72D297353CC}">
              <c16:uniqueId val="{00000002-612C-4840-B9AF-4AD669614A79}"/>
            </c:ext>
          </c:extLst>
        </c:ser>
        <c:dLbls>
          <c:showLegendKey val="0"/>
          <c:showVal val="0"/>
          <c:showCatName val="0"/>
          <c:showSerName val="0"/>
          <c:showPercent val="0"/>
          <c:showBubbleSize val="0"/>
        </c:dLbls>
        <c:marker val="1"/>
        <c:smooth val="0"/>
        <c:axId val="840339064"/>
        <c:axId val="840345952"/>
      </c:lineChart>
      <c:catAx>
        <c:axId val="50493030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504931840"/>
        <c:crosses val="autoZero"/>
        <c:auto val="1"/>
        <c:lblAlgn val="ctr"/>
        <c:lblOffset val="100"/>
        <c:noMultiLvlLbl val="0"/>
      </c:catAx>
      <c:valAx>
        <c:axId val="504931840"/>
        <c:scaling>
          <c:orientation val="minMax"/>
          <c:max val="350"/>
        </c:scaling>
        <c:delete val="0"/>
        <c:axPos val="l"/>
        <c:majorGridlines>
          <c:spPr>
            <a:ln w="9525" cap="flat" cmpd="sng" algn="ctr">
              <a:solidFill>
                <a:schemeClr val="tx2">
                  <a:lumMod val="15000"/>
                  <a:lumOff val="85000"/>
                </a:schemeClr>
              </a:solidFill>
              <a:round/>
            </a:ln>
            <a:effectLst/>
          </c:spPr>
        </c:majorGridlines>
        <c:title>
          <c:tx>
            <c:strRef>
              <c:f>'Charts|Elton'!$L$11</c:f>
              <c:strCache>
                <c:ptCount val="1"/>
                <c:pt idx="0">
                  <c:v>Revenue requriement ($M, 2021)</c:v>
                </c:pt>
              </c:strCache>
            </c:strRef>
          </c:tx>
          <c:overlay val="0"/>
          <c:spPr>
            <a:noFill/>
            <a:ln>
              <a:noFill/>
            </a:ln>
            <a:effectLst/>
          </c:spPr>
          <c:txPr>
            <a:bodyPr rot="-54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title>
        <c:numFmt formatCode="_(#,##0_);\(#,##0\);_(&quot;-&quot;_)"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504930304"/>
        <c:crosses val="autoZero"/>
        <c:crossBetween val="between"/>
      </c:valAx>
      <c:valAx>
        <c:axId val="840345952"/>
        <c:scaling>
          <c:orientation val="minMax"/>
          <c:max val="1100"/>
          <c:min val="0"/>
        </c:scaling>
        <c:delete val="0"/>
        <c:axPos val="r"/>
        <c:title>
          <c:tx>
            <c:rich>
              <a:bodyPr rot="-5400000" spcFirstLastPara="1" vertOverflow="ellipsis" vert="horz" wrap="square" anchor="ctr" anchorCtr="1"/>
              <a:lstStyle/>
              <a:p>
                <a:pPr>
                  <a:defRPr sz="1197" b="0" i="0" u="none" strike="noStrike" kern="1200" baseline="0">
                    <a:solidFill>
                      <a:schemeClr val="tx2"/>
                    </a:solidFill>
                    <a:latin typeface="+mn-lt"/>
                    <a:ea typeface="+mn-ea"/>
                    <a:cs typeface="+mn-cs"/>
                  </a:defRPr>
                </a:pPr>
                <a:r>
                  <a:rPr lang="en-AU" b="0" dirty="0"/>
                  <a:t>Revenue per customer</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title>
        <c:numFmt formatCode="_(#,##0_);\(#,##0\);_(&quot;-&quot;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840339064"/>
        <c:crosses val="max"/>
        <c:crossBetween val="between"/>
      </c:valAx>
      <c:catAx>
        <c:axId val="840339064"/>
        <c:scaling>
          <c:orientation val="minMax"/>
        </c:scaling>
        <c:delete val="1"/>
        <c:axPos val="b"/>
        <c:numFmt formatCode="General" sourceLinked="1"/>
        <c:majorTickMark val="none"/>
        <c:minorTickMark val="none"/>
        <c:tickLblPos val="nextTo"/>
        <c:crossAx val="8403459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814875559966031"/>
          <c:y val="0.11338025933626422"/>
          <c:w val="0.78896883397136663"/>
          <c:h val="0.67017628001650598"/>
        </c:manualLayout>
      </c:layout>
      <c:barChart>
        <c:barDir val="col"/>
        <c:grouping val="stacked"/>
        <c:varyColors val="0"/>
        <c:ser>
          <c:idx val="0"/>
          <c:order val="0"/>
          <c:tx>
            <c:strRef>
              <c:f>'6_FG Enabling DER CBA'!$B$9</c:f>
              <c:strCache>
                <c:ptCount val="1"/>
                <c:pt idx="0">
                  <c:v>Value of new PV</c:v>
                </c:pt>
              </c:strCache>
            </c:strRef>
          </c:tx>
          <c:spPr>
            <a:solidFill>
              <a:schemeClr val="bg1">
                <a:lumMod val="65000"/>
              </a:schemeClr>
            </a:solidFill>
            <a:ln>
              <a:noFill/>
            </a:ln>
            <a:effectLst/>
          </c:spPr>
          <c:invertIfNegative val="0"/>
          <c:cat>
            <c:strRef>
              <c:f>'6_FG Enabling DER CBA'!$A$10:$A$13</c:f>
              <c:strCache>
                <c:ptCount val="4"/>
                <c:pt idx="0">
                  <c:v>Constrain PV (counterfactual)</c:v>
                </c:pt>
                <c:pt idx="1">
                  <c:v>Build reactively</c:v>
                </c:pt>
                <c:pt idx="2">
                  <c:v>Build out</c:v>
                </c:pt>
                <c:pt idx="3">
                  <c:v>Build smart</c:v>
                </c:pt>
              </c:strCache>
            </c:strRef>
          </c:cat>
          <c:val>
            <c:numRef>
              <c:f>'6_FG Enabling DER CBA'!$B$10:$B$13</c:f>
              <c:numCache>
                <c:formatCode>"$"#,##0_);\("$"#,##0\)</c:formatCode>
                <c:ptCount val="4"/>
                <c:pt idx="0">
                  <c:v>133064855.83262174</c:v>
                </c:pt>
                <c:pt idx="1">
                  <c:v>265538715.71020019</c:v>
                </c:pt>
                <c:pt idx="2">
                  <c:v>274382752.08418471</c:v>
                </c:pt>
                <c:pt idx="3">
                  <c:v>274382752.08418471</c:v>
                </c:pt>
              </c:numCache>
            </c:numRef>
          </c:val>
          <c:extLst>
            <c:ext xmlns:c16="http://schemas.microsoft.com/office/drawing/2014/chart" uri="{C3380CC4-5D6E-409C-BE32-E72D297353CC}">
              <c16:uniqueId val="{00000000-782B-4CD7-9940-E8790D9B9B8B}"/>
            </c:ext>
          </c:extLst>
        </c:ser>
        <c:ser>
          <c:idx val="1"/>
          <c:order val="1"/>
          <c:tx>
            <c:strRef>
              <c:f>'6_FG Enabling DER CBA'!$C$9</c:f>
              <c:strCache>
                <c:ptCount val="1"/>
                <c:pt idx="0">
                  <c:v>Augmentation capex</c:v>
                </c:pt>
              </c:strCache>
            </c:strRef>
          </c:tx>
          <c:spPr>
            <a:solidFill>
              <a:schemeClr val="accent1"/>
            </a:solidFill>
            <a:ln>
              <a:noFill/>
            </a:ln>
            <a:effectLst/>
          </c:spPr>
          <c:invertIfNegative val="0"/>
          <c:cat>
            <c:strRef>
              <c:f>'6_FG Enabling DER CBA'!$A$10:$A$13</c:f>
              <c:strCache>
                <c:ptCount val="4"/>
                <c:pt idx="0">
                  <c:v>Constrain PV (counterfactual)</c:v>
                </c:pt>
                <c:pt idx="1">
                  <c:v>Build reactively</c:v>
                </c:pt>
                <c:pt idx="2">
                  <c:v>Build out</c:v>
                </c:pt>
                <c:pt idx="3">
                  <c:v>Build smart</c:v>
                </c:pt>
              </c:strCache>
            </c:strRef>
          </c:cat>
          <c:val>
            <c:numRef>
              <c:f>'6_FG Enabling DER CBA'!$C$10:$C$13</c:f>
              <c:numCache>
                <c:formatCode>"$"#,##0_);\("$"#,##0\)</c:formatCode>
                <c:ptCount val="4"/>
                <c:pt idx="0">
                  <c:v>0</c:v>
                </c:pt>
                <c:pt idx="1">
                  <c:v>-108868841.6432298</c:v>
                </c:pt>
                <c:pt idx="2">
                  <c:v>-109099593.0619584</c:v>
                </c:pt>
                <c:pt idx="3">
                  <c:v>-41942969.945907697</c:v>
                </c:pt>
              </c:numCache>
            </c:numRef>
          </c:val>
          <c:extLst>
            <c:ext xmlns:c16="http://schemas.microsoft.com/office/drawing/2014/chart" uri="{C3380CC4-5D6E-409C-BE32-E72D297353CC}">
              <c16:uniqueId val="{00000001-782B-4CD7-9940-E8790D9B9B8B}"/>
            </c:ext>
          </c:extLst>
        </c:ser>
        <c:ser>
          <c:idx val="2"/>
          <c:order val="2"/>
          <c:tx>
            <c:strRef>
              <c:f>'6_FG Enabling DER CBA'!$D$9</c:f>
              <c:strCache>
                <c:ptCount val="1"/>
                <c:pt idx="0">
                  <c:v>Opex</c:v>
                </c:pt>
              </c:strCache>
            </c:strRef>
          </c:tx>
          <c:spPr>
            <a:solidFill>
              <a:schemeClr val="accent4"/>
            </a:solidFill>
            <a:ln>
              <a:noFill/>
            </a:ln>
            <a:effectLst/>
          </c:spPr>
          <c:invertIfNegative val="0"/>
          <c:cat>
            <c:strRef>
              <c:f>'6_FG Enabling DER CBA'!$A$10:$A$13</c:f>
              <c:strCache>
                <c:ptCount val="4"/>
                <c:pt idx="0">
                  <c:v>Constrain PV (counterfactual)</c:v>
                </c:pt>
                <c:pt idx="1">
                  <c:v>Build reactively</c:v>
                </c:pt>
                <c:pt idx="2">
                  <c:v>Build out</c:v>
                </c:pt>
                <c:pt idx="3">
                  <c:v>Build smart</c:v>
                </c:pt>
              </c:strCache>
            </c:strRef>
          </c:cat>
          <c:val>
            <c:numRef>
              <c:f>'6_FG Enabling DER CBA'!$D$10:$D$13</c:f>
              <c:numCache>
                <c:formatCode>"$"#,##0_);\("$"#,##0\)</c:formatCode>
                <c:ptCount val="4"/>
                <c:pt idx="0">
                  <c:v>-26048162.650174469</c:v>
                </c:pt>
                <c:pt idx="1">
                  <c:v>-7688757.9532878455</c:v>
                </c:pt>
                <c:pt idx="2">
                  <c:v>-3448037.5734496154</c:v>
                </c:pt>
                <c:pt idx="3">
                  <c:v>-12143741.308203787</c:v>
                </c:pt>
              </c:numCache>
            </c:numRef>
          </c:val>
          <c:extLst>
            <c:ext xmlns:c16="http://schemas.microsoft.com/office/drawing/2014/chart" uri="{C3380CC4-5D6E-409C-BE32-E72D297353CC}">
              <c16:uniqueId val="{00000002-782B-4CD7-9940-E8790D9B9B8B}"/>
            </c:ext>
          </c:extLst>
        </c:ser>
        <c:ser>
          <c:idx val="3"/>
          <c:order val="3"/>
          <c:tx>
            <c:strRef>
              <c:f>'6_FG Enabling DER CBA'!$E$9</c:f>
              <c:strCache>
                <c:ptCount val="1"/>
                <c:pt idx="0">
                  <c:v>Future Grid capex</c:v>
                </c:pt>
              </c:strCache>
            </c:strRef>
          </c:tx>
          <c:spPr>
            <a:solidFill>
              <a:schemeClr val="tx2"/>
            </a:solidFill>
            <a:ln>
              <a:noFill/>
            </a:ln>
            <a:effectLst/>
          </c:spPr>
          <c:invertIfNegative val="0"/>
          <c:cat>
            <c:strRef>
              <c:f>'6_FG Enabling DER CBA'!$A$10:$A$13</c:f>
              <c:strCache>
                <c:ptCount val="4"/>
                <c:pt idx="0">
                  <c:v>Constrain PV (counterfactual)</c:v>
                </c:pt>
                <c:pt idx="1">
                  <c:v>Build reactively</c:v>
                </c:pt>
                <c:pt idx="2">
                  <c:v>Build out</c:v>
                </c:pt>
                <c:pt idx="3">
                  <c:v>Build smart</c:v>
                </c:pt>
              </c:strCache>
            </c:strRef>
          </c:cat>
          <c:val>
            <c:numRef>
              <c:f>'6_FG Enabling DER CBA'!$E$10:$E$13</c:f>
              <c:numCache>
                <c:formatCode>"$"#,##0_);\("$"#,##0\)</c:formatCode>
                <c:ptCount val="4"/>
                <c:pt idx="0">
                  <c:v>0</c:v>
                </c:pt>
                <c:pt idx="1">
                  <c:v>0</c:v>
                </c:pt>
                <c:pt idx="2">
                  <c:v>0</c:v>
                </c:pt>
                <c:pt idx="3">
                  <c:v>-14858096.059484351</c:v>
                </c:pt>
              </c:numCache>
            </c:numRef>
          </c:val>
          <c:extLst>
            <c:ext xmlns:c16="http://schemas.microsoft.com/office/drawing/2014/chart" uri="{C3380CC4-5D6E-409C-BE32-E72D297353CC}">
              <c16:uniqueId val="{00000003-782B-4CD7-9940-E8790D9B9B8B}"/>
            </c:ext>
          </c:extLst>
        </c:ser>
        <c:dLbls>
          <c:showLegendKey val="0"/>
          <c:showVal val="0"/>
          <c:showCatName val="0"/>
          <c:showSerName val="0"/>
          <c:showPercent val="0"/>
          <c:showBubbleSize val="0"/>
        </c:dLbls>
        <c:gapWidth val="150"/>
        <c:overlap val="100"/>
        <c:axId val="904858248"/>
        <c:axId val="904858576"/>
      </c:barChart>
      <c:lineChart>
        <c:grouping val="stacked"/>
        <c:varyColors val="0"/>
        <c:ser>
          <c:idx val="4"/>
          <c:order val="4"/>
          <c:tx>
            <c:strRef>
              <c:f>'6_FG Enabling DER CBA'!$F$9</c:f>
              <c:strCache>
                <c:ptCount val="1"/>
                <c:pt idx="0">
                  <c:v>NPV</c:v>
                </c:pt>
              </c:strCache>
            </c:strRef>
          </c:tx>
          <c:spPr>
            <a:ln w="28575" cap="rnd">
              <a:noFill/>
              <a:round/>
            </a:ln>
            <a:effectLst/>
          </c:spPr>
          <c:marker>
            <c:symbol val="circle"/>
            <c:size val="9"/>
            <c:spPr>
              <a:solidFill>
                <a:schemeClr val="bg1"/>
              </a:solidFill>
              <a:ln w="25400">
                <a:solidFill>
                  <a:schemeClr val="accent6"/>
                </a:solidFill>
              </a:ln>
              <a:effectLst/>
            </c:spPr>
          </c:marker>
          <c:cat>
            <c:strRef>
              <c:f>'6_FG Enabling DER CBA'!$A$10:$A$13</c:f>
              <c:strCache>
                <c:ptCount val="4"/>
                <c:pt idx="0">
                  <c:v>Constrain PV (counterfactual)</c:v>
                </c:pt>
                <c:pt idx="1">
                  <c:v>Build reactively</c:v>
                </c:pt>
                <c:pt idx="2">
                  <c:v>Build out</c:v>
                </c:pt>
                <c:pt idx="3">
                  <c:v>Build smart</c:v>
                </c:pt>
              </c:strCache>
            </c:strRef>
          </c:cat>
          <c:val>
            <c:numRef>
              <c:f>'6_FG Enabling DER CBA'!$F$10:$F$13</c:f>
              <c:numCache>
                <c:formatCode>"$"#,##0_);\("$"#,##0\)</c:formatCode>
                <c:ptCount val="4"/>
                <c:pt idx="0">
                  <c:v>107016693.18244727</c:v>
                </c:pt>
                <c:pt idx="1">
                  <c:v>148981116.11368257</c:v>
                </c:pt>
                <c:pt idx="2">
                  <c:v>161835121.44877669</c:v>
                </c:pt>
                <c:pt idx="3">
                  <c:v>205437944.77058885</c:v>
                </c:pt>
              </c:numCache>
            </c:numRef>
          </c:val>
          <c:smooth val="0"/>
          <c:extLst>
            <c:ext xmlns:c16="http://schemas.microsoft.com/office/drawing/2014/chart" uri="{C3380CC4-5D6E-409C-BE32-E72D297353CC}">
              <c16:uniqueId val="{00000004-782B-4CD7-9940-E8790D9B9B8B}"/>
            </c:ext>
          </c:extLst>
        </c:ser>
        <c:dLbls>
          <c:showLegendKey val="0"/>
          <c:showVal val="0"/>
          <c:showCatName val="0"/>
          <c:showSerName val="0"/>
          <c:showPercent val="0"/>
          <c:showBubbleSize val="0"/>
        </c:dLbls>
        <c:marker val="1"/>
        <c:smooth val="0"/>
        <c:axId val="904858248"/>
        <c:axId val="904858576"/>
      </c:lineChart>
      <c:catAx>
        <c:axId val="904858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4858576"/>
        <c:crosses val="autoZero"/>
        <c:auto val="1"/>
        <c:lblAlgn val="ctr"/>
        <c:lblOffset val="100"/>
        <c:noMultiLvlLbl val="0"/>
      </c:catAx>
      <c:valAx>
        <c:axId val="904858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AU" dirty="0"/>
                  <a:t>2022 NPV of options ($ June 2019, millions)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4858248"/>
        <c:crosses val="autoZero"/>
        <c:crossBetween val="between"/>
        <c:dispUnits>
          <c:builtInUnit val="millions"/>
        </c:dispUnits>
      </c:valAx>
      <c:spPr>
        <a:noFill/>
        <a:ln>
          <a:noFill/>
        </a:ln>
        <a:effectLst/>
      </c:spPr>
    </c:plotArea>
    <c:legend>
      <c:legendPos val="b"/>
      <c:layout>
        <c:manualLayout>
          <c:xMode val="edge"/>
          <c:yMode val="edge"/>
          <c:x val="9.1530790364159162E-2"/>
          <c:y val="0.88737411242805375"/>
          <c:w val="0.8916709348678773"/>
          <c:h val="9.406069890869825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'Constraining PV'!$F$58</c:f>
              <c:strCache>
                <c:ptCount val="1"/>
                <c:pt idx="0">
                  <c:v>PV customers</c:v>
                </c:pt>
              </c:strCache>
            </c:strRef>
          </c:tx>
          <c:spPr>
            <a:solidFill>
              <a:schemeClr val="accent1"/>
            </a:solidFill>
            <a:ln>
              <a:noFill/>
            </a:ln>
            <a:effectLst/>
          </c:spPr>
          <c:invertIfNegative val="0"/>
          <c:cat>
            <c:numRef>
              <c:f>'Constraining PV'!$A$59:$A$79</c:f>
              <c:numCache>
                <c:formatCode>General</c:formatCode>
                <c:ptCount val="21"/>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numCache>
            </c:numRef>
          </c:cat>
          <c:val>
            <c:numRef>
              <c:f>'Constraining PV'!$F$59:$F$79</c:f>
              <c:numCache>
                <c:formatCode>_-* #,##0_-;\-* #,##0_-;_-* "-"??_-;_-@_-</c:formatCode>
                <c:ptCount val="21"/>
                <c:pt idx="0">
                  <c:v>45946</c:v>
                </c:pt>
                <c:pt idx="1">
                  <c:v>49586</c:v>
                </c:pt>
                <c:pt idx="2">
                  <c:v>53065</c:v>
                </c:pt>
                <c:pt idx="3">
                  <c:v>56455</c:v>
                </c:pt>
                <c:pt idx="4">
                  <c:v>59764</c:v>
                </c:pt>
                <c:pt idx="5">
                  <c:v>63023</c:v>
                </c:pt>
                <c:pt idx="6">
                  <c:v>66246</c:v>
                </c:pt>
                <c:pt idx="7">
                  <c:v>69457</c:v>
                </c:pt>
                <c:pt idx="8">
                  <c:v>72645</c:v>
                </c:pt>
                <c:pt idx="9">
                  <c:v>75833</c:v>
                </c:pt>
                <c:pt idx="10">
                  <c:v>79021</c:v>
                </c:pt>
                <c:pt idx="11">
                  <c:v>82209</c:v>
                </c:pt>
                <c:pt idx="12">
                  <c:v>85397</c:v>
                </c:pt>
                <c:pt idx="13">
                  <c:v>88585</c:v>
                </c:pt>
                <c:pt idx="14">
                  <c:v>91773</c:v>
                </c:pt>
                <c:pt idx="15">
                  <c:v>94961</c:v>
                </c:pt>
                <c:pt idx="16">
                  <c:v>98149</c:v>
                </c:pt>
                <c:pt idx="17">
                  <c:v>101337</c:v>
                </c:pt>
                <c:pt idx="18">
                  <c:v>104525</c:v>
                </c:pt>
                <c:pt idx="19">
                  <c:v>107713</c:v>
                </c:pt>
                <c:pt idx="20">
                  <c:v>110901</c:v>
                </c:pt>
              </c:numCache>
            </c:numRef>
          </c:val>
          <c:extLst>
            <c:ext xmlns:c16="http://schemas.microsoft.com/office/drawing/2014/chart" uri="{C3380CC4-5D6E-409C-BE32-E72D297353CC}">
              <c16:uniqueId val="{00000000-D380-4F40-9DC3-16A1DC5B9723}"/>
            </c:ext>
          </c:extLst>
        </c:ser>
        <c:dLbls>
          <c:showLegendKey val="0"/>
          <c:showVal val="0"/>
          <c:showCatName val="0"/>
          <c:showSerName val="0"/>
          <c:showPercent val="0"/>
          <c:showBubbleSize val="0"/>
        </c:dLbls>
        <c:gapWidth val="219"/>
        <c:axId val="836257128"/>
        <c:axId val="836257456"/>
      </c:barChart>
      <c:lineChart>
        <c:grouping val="standard"/>
        <c:varyColors val="0"/>
        <c:ser>
          <c:idx val="1"/>
          <c:order val="1"/>
          <c:tx>
            <c:strRef>
              <c:f>'Constraining PV'!$G$58</c:f>
              <c:strCache>
                <c:ptCount val="1"/>
                <c:pt idx="0">
                  <c:v>% PV customers constrained - no treatment</c:v>
                </c:pt>
              </c:strCache>
            </c:strRef>
          </c:tx>
          <c:spPr>
            <a:ln w="28575" cap="rnd">
              <a:solidFill>
                <a:schemeClr val="accent2"/>
              </a:solidFill>
              <a:round/>
            </a:ln>
            <a:effectLst/>
          </c:spPr>
          <c:marker>
            <c:symbol val="none"/>
          </c:marker>
          <c:cat>
            <c:numRef>
              <c:f>'Constraining PV'!$A$59:$A$79</c:f>
              <c:numCache>
                <c:formatCode>General</c:formatCode>
                <c:ptCount val="21"/>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numCache>
            </c:numRef>
          </c:cat>
          <c:val>
            <c:numRef>
              <c:f>'Constraining PV'!$G$59:$G$79</c:f>
              <c:numCache>
                <c:formatCode>0.0%</c:formatCode>
                <c:ptCount val="21"/>
                <c:pt idx="0">
                  <c:v>3.4148783354372526E-2</c:v>
                </c:pt>
                <c:pt idx="1">
                  <c:v>4.0414633162586214E-2</c:v>
                </c:pt>
                <c:pt idx="2">
                  <c:v>4.7300480542730616E-2</c:v>
                </c:pt>
                <c:pt idx="3">
                  <c:v>5.501727039234789E-2</c:v>
                </c:pt>
                <c:pt idx="4">
                  <c:v>6.3750752961649157E-2</c:v>
                </c:pt>
                <c:pt idx="5">
                  <c:v>7.3671516747853952E-2</c:v>
                </c:pt>
                <c:pt idx="6">
                  <c:v>8.491078706638891E-2</c:v>
                </c:pt>
                <c:pt idx="7">
                  <c:v>9.7599953928329763E-2</c:v>
                </c:pt>
                <c:pt idx="8">
                  <c:v>0.1118315093950031</c:v>
                </c:pt>
                <c:pt idx="9">
                  <c:v>0.12755660464441601</c:v>
                </c:pt>
                <c:pt idx="10">
                  <c:v>0.14475898811708279</c:v>
                </c:pt>
                <c:pt idx="11">
                  <c:v>0.16321813913318492</c:v>
                </c:pt>
                <c:pt idx="12">
                  <c:v>0.18269962645057788</c:v>
                </c:pt>
                <c:pt idx="13">
                  <c:v>0.20290116836936276</c:v>
                </c:pt>
                <c:pt idx="14">
                  <c:v>0.22349710699225261</c:v>
                </c:pt>
                <c:pt idx="15">
                  <c:v>0.24416339339307716</c:v>
                </c:pt>
                <c:pt idx="16">
                  <c:v>0.26463845785489409</c:v>
                </c:pt>
                <c:pt idx="17">
                  <c:v>0.28469364595360036</c:v>
                </c:pt>
                <c:pt idx="18">
                  <c:v>0.30416646735230807</c:v>
                </c:pt>
                <c:pt idx="19">
                  <c:v>0.32292295266123866</c:v>
                </c:pt>
                <c:pt idx="20">
                  <c:v>0.34092569048069898</c:v>
                </c:pt>
              </c:numCache>
            </c:numRef>
          </c:val>
          <c:smooth val="0"/>
          <c:extLst>
            <c:ext xmlns:c16="http://schemas.microsoft.com/office/drawing/2014/chart" uri="{C3380CC4-5D6E-409C-BE32-E72D297353CC}">
              <c16:uniqueId val="{00000001-D380-4F40-9DC3-16A1DC5B9723}"/>
            </c:ext>
          </c:extLst>
        </c:ser>
        <c:ser>
          <c:idx val="2"/>
          <c:order val="2"/>
          <c:tx>
            <c:strRef>
              <c:f>'Constraining PV'!$H$58</c:f>
              <c:strCache>
                <c:ptCount val="1"/>
                <c:pt idx="0">
                  <c:v>% PV customers constrained - treated</c:v>
                </c:pt>
              </c:strCache>
            </c:strRef>
          </c:tx>
          <c:spPr>
            <a:ln w="28575" cap="rnd">
              <a:solidFill>
                <a:srgbClr val="00B050"/>
              </a:solidFill>
              <a:round/>
            </a:ln>
            <a:effectLst/>
          </c:spPr>
          <c:marker>
            <c:symbol val="none"/>
          </c:marker>
          <c:cat>
            <c:numRef>
              <c:f>'Constraining PV'!$A$59:$A$79</c:f>
              <c:numCache>
                <c:formatCode>General</c:formatCode>
                <c:ptCount val="21"/>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numCache>
            </c:numRef>
          </c:cat>
          <c:val>
            <c:numRef>
              <c:f>'Constraining PV'!$H$59:$H$79</c:f>
              <c:numCache>
                <c:formatCode>0.0%</c:formatCode>
                <c:ptCount val="21"/>
                <c:pt idx="0">
                  <c:v>3.4148783354372526E-2</c:v>
                </c:pt>
                <c:pt idx="1">
                  <c:v>2.8148783354372528E-2</c:v>
                </c:pt>
                <c:pt idx="2">
                  <c:v>2.214878335437253E-2</c:v>
                </c:pt>
                <c:pt idx="3">
                  <c:v>1.6148783354372531E-2</c:v>
                </c:pt>
                <c:pt idx="4">
                  <c:v>1.114878335437253E-2</c:v>
                </c:pt>
                <c:pt idx="5">
                  <c:v>6.1487833543725301E-3</c:v>
                </c:pt>
                <c:pt idx="6">
                  <c:v>6.1487833543725301E-3</c:v>
                </c:pt>
                <c:pt idx="7">
                  <c:v>6.1487833543725301E-3</c:v>
                </c:pt>
                <c:pt idx="8">
                  <c:v>6.1487833543725301E-3</c:v>
                </c:pt>
                <c:pt idx="9">
                  <c:v>6.1487833543725301E-3</c:v>
                </c:pt>
                <c:pt idx="10">
                  <c:v>6.1487833543725301E-3</c:v>
                </c:pt>
                <c:pt idx="11">
                  <c:v>6.1487833543725301E-3</c:v>
                </c:pt>
                <c:pt idx="12">
                  <c:v>6.1487833543725301E-3</c:v>
                </c:pt>
                <c:pt idx="13">
                  <c:v>6.1487833543725301E-3</c:v>
                </c:pt>
                <c:pt idx="14">
                  <c:v>6.1487833543725301E-3</c:v>
                </c:pt>
                <c:pt idx="15">
                  <c:v>6.1487833543725301E-3</c:v>
                </c:pt>
                <c:pt idx="16">
                  <c:v>6.1487833543725301E-3</c:v>
                </c:pt>
                <c:pt idx="17">
                  <c:v>6.1487833543725301E-3</c:v>
                </c:pt>
                <c:pt idx="18">
                  <c:v>6.1487833543725301E-3</c:v>
                </c:pt>
                <c:pt idx="19">
                  <c:v>6.1487833543725301E-3</c:v>
                </c:pt>
                <c:pt idx="20">
                  <c:v>6.1487833543725301E-3</c:v>
                </c:pt>
              </c:numCache>
            </c:numRef>
          </c:val>
          <c:smooth val="0"/>
          <c:extLst>
            <c:ext xmlns:c16="http://schemas.microsoft.com/office/drawing/2014/chart" uri="{C3380CC4-5D6E-409C-BE32-E72D297353CC}">
              <c16:uniqueId val="{00000002-D380-4F40-9DC3-16A1DC5B9723}"/>
            </c:ext>
          </c:extLst>
        </c:ser>
        <c:dLbls>
          <c:showLegendKey val="0"/>
          <c:showVal val="0"/>
          <c:showCatName val="0"/>
          <c:showSerName val="0"/>
          <c:showPercent val="0"/>
          <c:showBubbleSize val="0"/>
        </c:dLbls>
        <c:marker val="1"/>
        <c:smooth val="0"/>
        <c:axId val="832791952"/>
        <c:axId val="832785720"/>
      </c:lineChart>
      <c:catAx>
        <c:axId val="836257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rgbClr val="3B3C3E"/>
                </a:solidFill>
                <a:latin typeface="+mn-lt"/>
                <a:ea typeface="+mn-ea"/>
                <a:cs typeface="+mn-cs"/>
              </a:defRPr>
            </a:pPr>
            <a:endParaRPr lang="en-US"/>
          </a:p>
        </c:txPr>
        <c:crossAx val="836257456"/>
        <c:crosses val="autoZero"/>
        <c:auto val="1"/>
        <c:lblAlgn val="ctr"/>
        <c:lblOffset val="100"/>
        <c:noMultiLvlLbl val="0"/>
      </c:catAx>
      <c:valAx>
        <c:axId val="836257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3B3C3E"/>
                    </a:solidFill>
                    <a:latin typeface="+mn-lt"/>
                    <a:ea typeface="+mn-ea"/>
                    <a:cs typeface="+mn-cs"/>
                  </a:defRPr>
                </a:pPr>
                <a:r>
                  <a:rPr lang="en-AU" dirty="0"/>
                  <a:t>PV Customers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3B3C3E"/>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3B3C3E"/>
                </a:solidFill>
                <a:latin typeface="+mn-lt"/>
                <a:ea typeface="+mn-ea"/>
                <a:cs typeface="+mn-cs"/>
              </a:defRPr>
            </a:pPr>
            <a:endParaRPr lang="en-US"/>
          </a:p>
        </c:txPr>
        <c:crossAx val="836257128"/>
        <c:crosses val="autoZero"/>
        <c:crossBetween val="between"/>
      </c:valAx>
      <c:valAx>
        <c:axId val="832785720"/>
        <c:scaling>
          <c:orientation val="minMax"/>
        </c:scaling>
        <c:delete val="0"/>
        <c:axPos val="r"/>
        <c:title>
          <c:tx>
            <c:rich>
              <a:bodyPr rot="-5400000" spcFirstLastPara="1" vertOverflow="ellipsis" vert="horz" wrap="square" anchor="ctr" anchorCtr="1"/>
              <a:lstStyle/>
              <a:p>
                <a:pPr>
                  <a:defRPr sz="1000" b="0" i="0" u="none" strike="noStrike" kern="1200" baseline="0">
                    <a:solidFill>
                      <a:srgbClr val="3B3C3E"/>
                    </a:solidFill>
                    <a:latin typeface="+mn-lt"/>
                    <a:ea typeface="+mn-ea"/>
                    <a:cs typeface="+mn-cs"/>
                  </a:defRPr>
                </a:pPr>
                <a:r>
                  <a:rPr lang="en-AU" dirty="0"/>
                  <a:t>PV Customers constrained</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3B3C3E"/>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3B3C3E"/>
                </a:solidFill>
                <a:latin typeface="+mn-lt"/>
                <a:ea typeface="+mn-ea"/>
                <a:cs typeface="+mn-cs"/>
              </a:defRPr>
            </a:pPr>
            <a:endParaRPr lang="en-US"/>
          </a:p>
        </c:txPr>
        <c:crossAx val="832791952"/>
        <c:crosses val="max"/>
        <c:crossBetween val="between"/>
      </c:valAx>
      <c:catAx>
        <c:axId val="832791952"/>
        <c:scaling>
          <c:orientation val="minMax"/>
        </c:scaling>
        <c:delete val="1"/>
        <c:axPos val="b"/>
        <c:numFmt formatCode="General" sourceLinked="1"/>
        <c:majorTickMark val="out"/>
        <c:minorTickMark val="none"/>
        <c:tickLblPos val="nextTo"/>
        <c:crossAx val="8327857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3B3C3E"/>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3B3C3E"/>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37861085516724E-2"/>
          <c:y val="7.977230171691857E-2"/>
          <c:w val="0.89562253063428232"/>
          <c:h val="0.76927087960158824"/>
        </c:manualLayout>
      </c:layout>
      <c:barChart>
        <c:barDir val="col"/>
        <c:grouping val="stacked"/>
        <c:varyColors val="0"/>
        <c:ser>
          <c:idx val="2"/>
          <c:order val="0"/>
          <c:spPr>
            <a:noFill/>
            <a:ln w="25400">
              <a:noFill/>
            </a:ln>
          </c:spPr>
          <c:invertIfNegative val="0"/>
          <c:cat>
            <c:strRef>
              <c:f>'Output|Charts'!$C$10:$C$19</c:f>
              <c:strCache>
                <c:ptCount val="10"/>
                <c:pt idx="0">
                  <c:v>2011-15
Revenue</c:v>
                </c:pt>
                <c:pt idx="1">
                  <c:v>2016-20
Revenue</c:v>
                </c:pt>
                <c:pt idx="2">
                  <c:v>Metering </c:v>
                </c:pt>
                <c:pt idx="3">
                  <c:v>Return on 
capital</c:v>
                </c:pt>
                <c:pt idx="4">
                  <c:v>Return of
capital</c:v>
                </c:pt>
                <c:pt idx="5">
                  <c:v>Expensing
Corp OH</c:v>
                </c:pt>
                <c:pt idx="6">
                  <c:v>Opex &amp;
EBSS</c:v>
                </c:pt>
                <c:pt idx="7">
                  <c:v>Tax</c:v>
                </c:pt>
                <c:pt idx="8">
                  <c:v>CESS</c:v>
                </c:pt>
                <c:pt idx="9">
                  <c:v>Initial Proposal</c:v>
                </c:pt>
              </c:strCache>
            </c:strRef>
          </c:cat>
          <c:val>
            <c:numRef>
              <c:f>'Output|Charts'!$I$10:$I$19</c:f>
              <c:numCache>
                <c:formatCode>General</c:formatCode>
                <c:ptCount val="10"/>
                <c:pt idx="2" formatCode="_(#,##0_);\(#,##0\);_(&quot;-&quot;_)">
                  <c:v>1443.471066101283</c:v>
                </c:pt>
                <c:pt idx="3" formatCode="_(#,##0_);\(#,##0\);_(&quot;-&quot;_)">
                  <c:v>1366.9118492588984</c:v>
                </c:pt>
                <c:pt idx="4" formatCode="_(#,##0_);\(#,##0\);_(&quot;-&quot;_)">
                  <c:v>1358.3958086042339</c:v>
                </c:pt>
                <c:pt idx="5" formatCode="_(#,##0_);\(#,##0\);_(&quot;-&quot;_)">
                  <c:v>1358.3958086042339</c:v>
                </c:pt>
                <c:pt idx="6" formatCode="_(#,##0_);\(#,##0\);_(&quot;-&quot;_)">
                  <c:v>1420.4758747092253</c:v>
                </c:pt>
                <c:pt idx="7" formatCode="_(#,##0_);\(#,##0\);_(&quot;-&quot;_)">
                  <c:v>1383.0462131543254</c:v>
                </c:pt>
                <c:pt idx="8" formatCode="_(#,##0_);\(#,##0\);_(&quot;-&quot;_)">
                  <c:v>1383.0462131543254</c:v>
                </c:pt>
              </c:numCache>
            </c:numRef>
          </c:val>
          <c:extLst>
            <c:ext xmlns:c16="http://schemas.microsoft.com/office/drawing/2014/chart" uri="{C3380CC4-5D6E-409C-BE32-E72D297353CC}">
              <c16:uniqueId val="{00000000-C962-4501-BB05-2CB26A86FB26}"/>
            </c:ext>
          </c:extLst>
        </c:ser>
        <c:ser>
          <c:idx val="0"/>
          <c:order val="1"/>
          <c:spPr>
            <a:solidFill>
              <a:srgbClr val="CB2840"/>
            </a:solidFill>
            <a:ln w="12700">
              <a:solidFill>
                <a:srgbClr val="000000"/>
              </a:solidFill>
              <a:prstDash val="solid"/>
            </a:ln>
          </c:spPr>
          <c:invertIfNegative val="0"/>
          <c:cat>
            <c:strRef>
              <c:f>'Output|Charts'!$C$10:$C$19</c:f>
              <c:strCache>
                <c:ptCount val="10"/>
                <c:pt idx="0">
                  <c:v>2011-15
Revenue</c:v>
                </c:pt>
                <c:pt idx="1">
                  <c:v>2016-20
Revenue</c:v>
                </c:pt>
                <c:pt idx="2">
                  <c:v>Metering </c:v>
                </c:pt>
                <c:pt idx="3">
                  <c:v>Return on 
capital</c:v>
                </c:pt>
                <c:pt idx="4">
                  <c:v>Return of
capital</c:v>
                </c:pt>
                <c:pt idx="5">
                  <c:v>Expensing
Corp OH</c:v>
                </c:pt>
                <c:pt idx="6">
                  <c:v>Opex &amp;
EBSS</c:v>
                </c:pt>
                <c:pt idx="7">
                  <c:v>Tax</c:v>
                </c:pt>
                <c:pt idx="8">
                  <c:v>CESS</c:v>
                </c:pt>
                <c:pt idx="9">
                  <c:v>Initial Proposal</c:v>
                </c:pt>
              </c:strCache>
            </c:strRef>
          </c:cat>
          <c:val>
            <c:numRef>
              <c:f>'Output|Charts'!$G$10:$G$19</c:f>
              <c:numCache>
                <c:formatCode>General</c:formatCode>
                <c:ptCount val="10"/>
                <c:pt idx="0" formatCode="_(#,##0_);\(#,##0\);_(&quot;-&quot;_)">
                  <c:v>0</c:v>
                </c:pt>
                <c:pt idx="2" formatCode="_(#,##0_);\(#,##0\);_(&quot;-&quot;_)">
                  <c:v>0</c:v>
                </c:pt>
                <c:pt idx="3" formatCode="_(#,##0_);\(#,##0\);_(&quot;-&quot;_)">
                  <c:v>0</c:v>
                </c:pt>
                <c:pt idx="4" formatCode="_(#,##0_);\(#,##0\);_(&quot;-&quot;_)">
                  <c:v>0</c:v>
                </c:pt>
                <c:pt idx="5" formatCode="_(#,##0_);\(#,##0\);_(&quot;-&quot;_)">
                  <c:v>0</c:v>
                </c:pt>
                <c:pt idx="6" formatCode="_(#,##0_);\(#,##0\);_(&quot;-&quot;_)">
                  <c:v>0</c:v>
                </c:pt>
                <c:pt idx="7" formatCode="_(#,##0_);\(#,##0\);_(&quot;-&quot;_)">
                  <c:v>0</c:v>
                </c:pt>
                <c:pt idx="8" formatCode="_(#,##0_);\(#,##0\);_(&quot;-&quot;_)">
                  <c:v>0</c:v>
                </c:pt>
                <c:pt idx="9" formatCode="_(#,##0_);\(#,##0\);_(&quot;-&quot;_)">
                  <c:v>0</c:v>
                </c:pt>
              </c:numCache>
            </c:numRef>
          </c:val>
          <c:extLst>
            <c:ext xmlns:c16="http://schemas.microsoft.com/office/drawing/2014/chart" uri="{C3380CC4-5D6E-409C-BE32-E72D297353CC}">
              <c16:uniqueId val="{00000001-C962-4501-BB05-2CB26A86FB26}"/>
            </c:ext>
          </c:extLst>
        </c:ser>
        <c:ser>
          <c:idx val="3"/>
          <c:order val="2"/>
          <c:spPr>
            <a:solidFill>
              <a:srgbClr val="F58220"/>
            </a:solidFill>
            <a:ln w="6350">
              <a:noFill/>
              <a:prstDash val="sysDot"/>
            </a:ln>
          </c:spPr>
          <c:invertIfNegative val="0"/>
          <c:cat>
            <c:strRef>
              <c:f>'Output|Charts'!$C$10:$C$19</c:f>
              <c:strCache>
                <c:ptCount val="10"/>
                <c:pt idx="0">
                  <c:v>2011-15
Revenue</c:v>
                </c:pt>
                <c:pt idx="1">
                  <c:v>2016-20
Revenue</c:v>
                </c:pt>
                <c:pt idx="2">
                  <c:v>Metering </c:v>
                </c:pt>
                <c:pt idx="3">
                  <c:v>Return on 
capital</c:v>
                </c:pt>
                <c:pt idx="4">
                  <c:v>Return of
capital</c:v>
                </c:pt>
                <c:pt idx="5">
                  <c:v>Expensing
Corp OH</c:v>
                </c:pt>
                <c:pt idx="6">
                  <c:v>Opex &amp;
EBSS</c:v>
                </c:pt>
                <c:pt idx="7">
                  <c:v>Tax</c:v>
                </c:pt>
                <c:pt idx="8">
                  <c:v>CESS</c:v>
                </c:pt>
                <c:pt idx="9">
                  <c:v>Initial Proposal</c:v>
                </c:pt>
              </c:strCache>
            </c:strRef>
          </c:cat>
          <c:val>
            <c:numRef>
              <c:f>'Output|Charts'!$J$10:$J$19</c:f>
              <c:numCache>
                <c:formatCode>General</c:formatCode>
                <c:ptCount val="10"/>
                <c:pt idx="2" formatCode="_(#,##0_);\(#,##0\);_(&quot;-&quot;_)">
                  <c:v>54.978587390201341</c:v>
                </c:pt>
                <c:pt idx="3" formatCode="_(#,##0_);\(#,##0\);_(&quot;-&quot;_)">
                  <c:v>76.559216842384558</c:v>
                </c:pt>
                <c:pt idx="4" formatCode="_(#,##0_);\(#,##0\);_(&quot;-&quot;_)">
                  <c:v>8.5160406546643799</c:v>
                </c:pt>
                <c:pt idx="5" formatCode="_(#,##0_);\(#,##0\);_(&quot;-&quot;_)">
                  <c:v>0</c:v>
                </c:pt>
                <c:pt idx="6" formatCode="_(#,##0_);\(#,##0\);_(&quot;-&quot;_)">
                  <c:v>0</c:v>
                </c:pt>
                <c:pt idx="7" formatCode="_(#,##0_);\(#,##0\);_(&quot;-&quot;_)">
                  <c:v>50.072032080176115</c:v>
                </c:pt>
                <c:pt idx="8" formatCode="_(#,##0_);\(#,##0\);_(&quot;-&quot;_)">
                  <c:v>0</c:v>
                </c:pt>
              </c:numCache>
            </c:numRef>
          </c:val>
          <c:extLst>
            <c:ext xmlns:c16="http://schemas.microsoft.com/office/drawing/2014/chart" uri="{C3380CC4-5D6E-409C-BE32-E72D297353CC}">
              <c16:uniqueId val="{00000002-C962-4501-BB05-2CB26A86FB26}"/>
            </c:ext>
          </c:extLst>
        </c:ser>
        <c:ser>
          <c:idx val="1"/>
          <c:order val="3"/>
          <c:spPr>
            <a:solidFill>
              <a:srgbClr val="007767"/>
            </a:solidFill>
            <a:ln w="12700">
              <a:solidFill>
                <a:srgbClr val="000000"/>
              </a:solidFill>
              <a:prstDash val="solid"/>
            </a:ln>
          </c:spPr>
          <c:invertIfNegative val="0"/>
          <c:cat>
            <c:strRef>
              <c:f>'Output|Charts'!$C$10:$C$19</c:f>
              <c:strCache>
                <c:ptCount val="10"/>
                <c:pt idx="0">
                  <c:v>2011-15
Revenue</c:v>
                </c:pt>
                <c:pt idx="1">
                  <c:v>2016-20
Revenue</c:v>
                </c:pt>
                <c:pt idx="2">
                  <c:v>Metering </c:v>
                </c:pt>
                <c:pt idx="3">
                  <c:v>Return on 
capital</c:v>
                </c:pt>
                <c:pt idx="4">
                  <c:v>Return of
capital</c:v>
                </c:pt>
                <c:pt idx="5">
                  <c:v>Expensing
Corp OH</c:v>
                </c:pt>
                <c:pt idx="6">
                  <c:v>Opex &amp;
EBSS</c:v>
                </c:pt>
                <c:pt idx="7">
                  <c:v>Tax</c:v>
                </c:pt>
                <c:pt idx="8">
                  <c:v>CESS</c:v>
                </c:pt>
                <c:pt idx="9">
                  <c:v>Initial Proposal</c:v>
                </c:pt>
              </c:strCache>
            </c:strRef>
          </c:cat>
          <c:val>
            <c:numRef>
              <c:f>'Output|Charts'!$H$10:$H$19</c:f>
              <c:numCache>
                <c:formatCode>General</c:formatCode>
                <c:ptCount val="10"/>
                <c:pt idx="2" formatCode="_(#,##0_);\(#,##0\);_(&quot;-&quot;_)">
                  <c:v>0</c:v>
                </c:pt>
                <c:pt idx="3" formatCode="_(#,##0_);\(#,##0\);_(&quot;-&quot;_)">
                  <c:v>0</c:v>
                </c:pt>
                <c:pt idx="4" formatCode="_(#,##0_);\(#,##0\);_(&quot;-&quot;_)">
                  <c:v>0</c:v>
                </c:pt>
                <c:pt idx="5" formatCode="_(#,##0_);\(#,##0\);_(&quot;-&quot;_)">
                  <c:v>0</c:v>
                </c:pt>
                <c:pt idx="6" formatCode="_(#,##0_);\(#,##0\);_(&quot;-&quot;_)">
                  <c:v>0</c:v>
                </c:pt>
                <c:pt idx="7" formatCode="_(#,##0_);\(#,##0\);_(&quot;-&quot;_)">
                  <c:v>0</c:v>
                </c:pt>
                <c:pt idx="8" formatCode="_(#,##0_);\(#,##0\);_(&quot;-&quot;_)">
                  <c:v>0</c:v>
                </c:pt>
              </c:numCache>
            </c:numRef>
          </c:val>
          <c:extLst>
            <c:ext xmlns:c16="http://schemas.microsoft.com/office/drawing/2014/chart" uri="{C3380CC4-5D6E-409C-BE32-E72D297353CC}">
              <c16:uniqueId val="{00000003-C962-4501-BB05-2CB26A86FB26}"/>
            </c:ext>
          </c:extLst>
        </c:ser>
        <c:ser>
          <c:idx val="4"/>
          <c:order val="4"/>
          <c:spPr>
            <a:solidFill>
              <a:srgbClr val="7DCCE0"/>
            </a:solidFill>
            <a:ln w="6350">
              <a:noFill/>
              <a:prstDash val="sysDot"/>
            </a:ln>
          </c:spPr>
          <c:invertIfNegative val="0"/>
          <c:cat>
            <c:strRef>
              <c:f>'Output|Charts'!$C$10:$C$19</c:f>
              <c:strCache>
                <c:ptCount val="10"/>
                <c:pt idx="0">
                  <c:v>2011-15
Revenue</c:v>
                </c:pt>
                <c:pt idx="1">
                  <c:v>2016-20
Revenue</c:v>
                </c:pt>
                <c:pt idx="2">
                  <c:v>Metering </c:v>
                </c:pt>
                <c:pt idx="3">
                  <c:v>Return on 
capital</c:v>
                </c:pt>
                <c:pt idx="4">
                  <c:v>Return of
capital</c:v>
                </c:pt>
                <c:pt idx="5">
                  <c:v>Expensing
Corp OH</c:v>
                </c:pt>
                <c:pt idx="6">
                  <c:v>Opex &amp;
EBSS</c:v>
                </c:pt>
                <c:pt idx="7">
                  <c:v>Tax</c:v>
                </c:pt>
                <c:pt idx="8">
                  <c:v>CESS</c:v>
                </c:pt>
                <c:pt idx="9">
                  <c:v>Initial Proposal</c:v>
                </c:pt>
              </c:strCache>
            </c:strRef>
          </c:cat>
          <c:val>
            <c:numRef>
              <c:f>'Output|Charts'!$K$10:$K$19</c:f>
              <c:numCache>
                <c:formatCode>General</c:formatCode>
                <c:ptCount val="10"/>
                <c:pt idx="2" formatCode="_(#,##0_);\(#,##0\);_(&quot;-&quot;_)">
                  <c:v>0</c:v>
                </c:pt>
                <c:pt idx="3" formatCode="_(#,##0_);\(#,##0\);_(&quot;-&quot;_)">
                  <c:v>0</c:v>
                </c:pt>
                <c:pt idx="4" formatCode="_(#,##0_);\(#,##0\);_(&quot;-&quot;_)">
                  <c:v>0</c:v>
                </c:pt>
                <c:pt idx="5" formatCode="_(#,##0_);\(#,##0\);_(&quot;-&quot;_)">
                  <c:v>62.080066104991324</c:v>
                </c:pt>
                <c:pt idx="6" formatCode="_(#,##0_);\(#,##0\);_(&quot;-&quot;_)">
                  <c:v>12.642370525276206</c:v>
                </c:pt>
                <c:pt idx="7" formatCode="_(#,##0_);\(#,##0\);_(&quot;-&quot;_)">
                  <c:v>0</c:v>
                </c:pt>
                <c:pt idx="8" formatCode="_(#,##0_);\(#,##0\);_(&quot;-&quot;_)">
                  <c:v>22.705616062226849</c:v>
                </c:pt>
              </c:numCache>
            </c:numRef>
          </c:val>
          <c:extLst>
            <c:ext xmlns:c16="http://schemas.microsoft.com/office/drawing/2014/chart" uri="{C3380CC4-5D6E-409C-BE32-E72D297353CC}">
              <c16:uniqueId val="{00000004-C962-4501-BB05-2CB26A86FB26}"/>
            </c:ext>
          </c:extLst>
        </c:ser>
        <c:ser>
          <c:idx val="5"/>
          <c:order val="5"/>
          <c:spPr>
            <a:solidFill>
              <a:srgbClr val="173583"/>
            </a:solidFill>
            <a:ln w="6350">
              <a:solidFill>
                <a:schemeClr val="bg1"/>
              </a:solidFill>
              <a:prstDash val="solid"/>
            </a:ln>
          </c:spPr>
          <c:invertIfNegative val="0"/>
          <c:dPt>
            <c:idx val="0"/>
            <c:invertIfNegative val="0"/>
            <c:bubble3D val="0"/>
            <c:spPr>
              <a:solidFill>
                <a:schemeClr val="tx1">
                  <a:lumMod val="75000"/>
                  <a:lumOff val="25000"/>
                </a:schemeClr>
              </a:solidFill>
              <a:ln w="6350">
                <a:solidFill>
                  <a:schemeClr val="bg1"/>
                </a:solidFill>
                <a:prstDash val="solid"/>
              </a:ln>
            </c:spPr>
            <c:extLst>
              <c:ext xmlns:c16="http://schemas.microsoft.com/office/drawing/2014/chart" uri="{C3380CC4-5D6E-409C-BE32-E72D297353CC}">
                <c16:uniqueId val="{00000006-C962-4501-BB05-2CB26A86FB26}"/>
              </c:ext>
            </c:extLst>
          </c:dPt>
          <c:dPt>
            <c:idx val="1"/>
            <c:invertIfNegative val="0"/>
            <c:bubble3D val="0"/>
            <c:spPr>
              <a:solidFill>
                <a:srgbClr val="026CB6"/>
              </a:solidFill>
              <a:ln w="6350">
                <a:solidFill>
                  <a:schemeClr val="bg1"/>
                </a:solidFill>
                <a:prstDash val="solid"/>
              </a:ln>
            </c:spPr>
            <c:extLst>
              <c:ext xmlns:c16="http://schemas.microsoft.com/office/drawing/2014/chart" uri="{C3380CC4-5D6E-409C-BE32-E72D297353CC}">
                <c16:uniqueId val="{00000008-C962-4501-BB05-2CB26A86FB26}"/>
              </c:ext>
            </c:extLst>
          </c:dPt>
          <c:dPt>
            <c:idx val="2"/>
            <c:invertIfNegative val="0"/>
            <c:bubble3D val="0"/>
            <c:spPr>
              <a:solidFill>
                <a:srgbClr val="026CB6"/>
              </a:solidFill>
              <a:ln w="6350">
                <a:solidFill>
                  <a:schemeClr val="bg1"/>
                </a:solidFill>
                <a:prstDash val="solid"/>
              </a:ln>
            </c:spPr>
            <c:extLst>
              <c:ext xmlns:c16="http://schemas.microsoft.com/office/drawing/2014/chart" uri="{C3380CC4-5D6E-409C-BE32-E72D297353CC}">
                <c16:uniqueId val="{0000000A-C962-4501-BB05-2CB26A86FB26}"/>
              </c:ext>
            </c:extLst>
          </c:dPt>
          <c:dPt>
            <c:idx val="7"/>
            <c:invertIfNegative val="0"/>
            <c:bubble3D val="0"/>
            <c:extLst>
              <c:ext xmlns:c16="http://schemas.microsoft.com/office/drawing/2014/chart" uri="{C3380CC4-5D6E-409C-BE32-E72D297353CC}">
                <c16:uniqueId val="{0000000B-C962-4501-BB05-2CB26A86FB26}"/>
              </c:ext>
            </c:extLst>
          </c:dPt>
          <c:dPt>
            <c:idx val="8"/>
            <c:invertIfNegative val="0"/>
            <c:bubble3D val="0"/>
            <c:spPr>
              <a:solidFill>
                <a:schemeClr val="tx1">
                  <a:lumMod val="75000"/>
                  <a:lumOff val="25000"/>
                </a:schemeClr>
              </a:solidFill>
              <a:ln w="6350">
                <a:solidFill>
                  <a:schemeClr val="bg1"/>
                </a:solidFill>
                <a:prstDash val="solid"/>
              </a:ln>
            </c:spPr>
            <c:extLst>
              <c:ext xmlns:c16="http://schemas.microsoft.com/office/drawing/2014/chart" uri="{C3380CC4-5D6E-409C-BE32-E72D297353CC}">
                <c16:uniqueId val="{0000000D-C962-4501-BB05-2CB26A86FB26}"/>
              </c:ext>
            </c:extLst>
          </c:dPt>
          <c:dPt>
            <c:idx val="9"/>
            <c:invertIfNegative val="0"/>
            <c:bubble3D val="0"/>
            <c:extLst>
              <c:ext xmlns:c16="http://schemas.microsoft.com/office/drawing/2014/chart" uri="{C3380CC4-5D6E-409C-BE32-E72D297353CC}">
                <c16:uniqueId val="{0000000E-C962-4501-BB05-2CB26A86FB26}"/>
              </c:ext>
            </c:extLst>
          </c:dPt>
          <c:cat>
            <c:strRef>
              <c:f>'Output|Charts'!$C$10:$C$19</c:f>
              <c:strCache>
                <c:ptCount val="10"/>
                <c:pt idx="0">
                  <c:v>2011-15
Revenue</c:v>
                </c:pt>
                <c:pt idx="1">
                  <c:v>2016-20
Revenue</c:v>
                </c:pt>
                <c:pt idx="2">
                  <c:v>Metering </c:v>
                </c:pt>
                <c:pt idx="3">
                  <c:v>Return on 
capital</c:v>
                </c:pt>
                <c:pt idx="4">
                  <c:v>Return of
capital</c:v>
                </c:pt>
                <c:pt idx="5">
                  <c:v>Expensing
Corp OH</c:v>
                </c:pt>
                <c:pt idx="6">
                  <c:v>Opex &amp;
EBSS</c:v>
                </c:pt>
                <c:pt idx="7">
                  <c:v>Tax</c:v>
                </c:pt>
                <c:pt idx="8">
                  <c:v>CESS</c:v>
                </c:pt>
                <c:pt idx="9">
                  <c:v>Initial Proposal</c:v>
                </c:pt>
              </c:strCache>
            </c:strRef>
          </c:cat>
          <c:val>
            <c:numRef>
              <c:f>'Output|Charts'!$L$10:$L$19</c:f>
              <c:numCache>
                <c:formatCode>_(#,##0_);\(#,##0\);_("-"_)</c:formatCode>
                <c:ptCount val="10"/>
                <c:pt idx="0">
                  <c:v>1507.9219601445138</c:v>
                </c:pt>
                <c:pt idx="1">
                  <c:v>1498.4496534914842</c:v>
                </c:pt>
                <c:pt idx="9">
                  <c:v>1405.7518292165523</c:v>
                </c:pt>
              </c:numCache>
            </c:numRef>
          </c:val>
          <c:extLst>
            <c:ext xmlns:c16="http://schemas.microsoft.com/office/drawing/2014/chart" uri="{C3380CC4-5D6E-409C-BE32-E72D297353CC}">
              <c16:uniqueId val="{0000000F-C962-4501-BB05-2CB26A86FB26}"/>
            </c:ext>
          </c:extLst>
        </c:ser>
        <c:dLbls>
          <c:showLegendKey val="0"/>
          <c:showVal val="0"/>
          <c:showCatName val="0"/>
          <c:showSerName val="0"/>
          <c:showPercent val="0"/>
          <c:showBubbleSize val="0"/>
        </c:dLbls>
        <c:gapWidth val="40"/>
        <c:overlap val="100"/>
        <c:axId val="358753024"/>
        <c:axId val="358754560"/>
      </c:barChart>
      <c:lineChart>
        <c:grouping val="standard"/>
        <c:varyColors val="0"/>
        <c:ser>
          <c:idx val="6"/>
          <c:order val="6"/>
          <c:spPr>
            <a:ln w="28575">
              <a:noFill/>
            </a:ln>
          </c:spPr>
          <c:marker>
            <c:symbol val="none"/>
          </c:marker>
          <c:dLbls>
            <c:dLbl>
              <c:idx val="0"/>
              <c:spPr>
                <a:noFill/>
                <a:ln w="25400">
                  <a:noFill/>
                </a:ln>
              </c:spPr>
              <c:txPr>
                <a:bodyPr/>
                <a:lstStyle/>
                <a:p>
                  <a:pPr>
                    <a:defRPr sz="800" b="0" i="0" u="none" strike="noStrike" baseline="0">
                      <a:solidFill>
                        <a:schemeClr val="bg1"/>
                      </a:solidFill>
                      <a:latin typeface="+mn-lt"/>
                      <a:ea typeface="Arial"/>
                      <a:cs typeface="Arial"/>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10-C962-4501-BB05-2CB26A86FB26}"/>
                </c:ext>
              </c:extLst>
            </c:dLbl>
            <c:dLbl>
              <c:idx val="1"/>
              <c:spPr>
                <a:noFill/>
                <a:ln w="25400">
                  <a:noFill/>
                </a:ln>
              </c:spPr>
              <c:txPr>
                <a:bodyPr/>
                <a:lstStyle/>
                <a:p>
                  <a:pPr>
                    <a:defRPr sz="800" b="0" i="0" u="none" strike="noStrike" baseline="0">
                      <a:solidFill>
                        <a:schemeClr val="bg1"/>
                      </a:solidFill>
                      <a:latin typeface="+mn-lt"/>
                      <a:ea typeface="Arial"/>
                      <a:cs typeface="Arial"/>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11-C962-4501-BB05-2CB26A86FB26}"/>
                </c:ext>
              </c:extLst>
            </c:dLbl>
            <c:dLbl>
              <c:idx val="2"/>
              <c:spPr>
                <a:noFill/>
                <a:ln w="25400">
                  <a:noFill/>
                </a:ln>
              </c:spPr>
              <c:txPr>
                <a:bodyPr/>
                <a:lstStyle/>
                <a:p>
                  <a:pPr>
                    <a:defRPr sz="800" b="0" i="0" u="none" strike="noStrike" baseline="0">
                      <a:solidFill>
                        <a:schemeClr val="tx1">
                          <a:lumMod val="85000"/>
                          <a:lumOff val="15000"/>
                        </a:schemeClr>
                      </a:solidFill>
                      <a:latin typeface="+mn-lt"/>
                      <a:ea typeface="Arial"/>
                      <a:cs typeface="Arial"/>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12-C962-4501-BB05-2CB26A86FB26}"/>
                </c:ext>
              </c:extLst>
            </c:dLbl>
            <c:dLbl>
              <c:idx val="9"/>
              <c:spPr>
                <a:noFill/>
                <a:ln w="25400">
                  <a:noFill/>
                </a:ln>
              </c:spPr>
              <c:txPr>
                <a:bodyPr/>
                <a:lstStyle/>
                <a:p>
                  <a:pPr>
                    <a:defRPr sz="800" b="0" i="0" u="none" strike="noStrike" baseline="0">
                      <a:solidFill>
                        <a:schemeClr val="bg1"/>
                      </a:solidFill>
                      <a:latin typeface="+mn-lt"/>
                      <a:ea typeface="Arial"/>
                      <a:cs typeface="Arial"/>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13-C962-4501-BB05-2CB26A86FB26}"/>
                </c:ext>
              </c:extLst>
            </c:dLbl>
            <c:dLbl>
              <c:idx val="10"/>
              <c:spPr>
                <a:noFill/>
                <a:ln w="25400">
                  <a:noFill/>
                </a:ln>
              </c:spPr>
              <c:txPr>
                <a:bodyPr/>
                <a:lstStyle/>
                <a:p>
                  <a:pPr>
                    <a:defRPr sz="800" b="0" i="0" u="none" strike="noStrike" baseline="0">
                      <a:solidFill>
                        <a:schemeClr val="bg1"/>
                      </a:solidFill>
                      <a:latin typeface="+mn-lt"/>
                      <a:ea typeface="Arial"/>
                      <a:cs typeface="Arial"/>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14-C962-4501-BB05-2CB26A86FB26}"/>
                </c:ext>
              </c:extLst>
            </c:dLbl>
            <c:spPr>
              <a:noFill/>
              <a:ln w="25400">
                <a:noFill/>
              </a:ln>
            </c:spPr>
            <c:txPr>
              <a:bodyPr/>
              <a:lstStyle/>
              <a:p>
                <a:pPr>
                  <a:defRPr sz="800" b="0" i="0" u="none" strike="noStrike" baseline="0">
                    <a:solidFill>
                      <a:sysClr val="windowText" lastClr="000000"/>
                    </a:solidFill>
                    <a:latin typeface="+mn-lt"/>
                    <a:ea typeface="Arial"/>
                    <a:cs typeface="Aria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cat>
            <c:numRef>
              <c:f>'Output|Charts'!$M$10:$M$19</c:f>
              <c:numCache>
                <c:formatCode>_(#,##0_);\(#,##0\);_("-"_)</c:formatCode>
                <c:ptCount val="10"/>
                <c:pt idx="0">
                  <c:v>1507.9219601445138</c:v>
                </c:pt>
                <c:pt idx="1">
                  <c:v>1498.4496534914842</c:v>
                </c:pt>
                <c:pt idx="2">
                  <c:v>-54.978587390201341</c:v>
                </c:pt>
                <c:pt idx="3">
                  <c:v>-76.559216842384558</c:v>
                </c:pt>
                <c:pt idx="4">
                  <c:v>-8.5160406546643799</c:v>
                </c:pt>
                <c:pt idx="5">
                  <c:v>62.080066104991324</c:v>
                </c:pt>
                <c:pt idx="6">
                  <c:v>12.642370525276206</c:v>
                </c:pt>
                <c:pt idx="7">
                  <c:v>-50.072032080176115</c:v>
                </c:pt>
                <c:pt idx="8">
                  <c:v>22.705616062226849</c:v>
                </c:pt>
                <c:pt idx="9">
                  <c:v>1405.7518292165523</c:v>
                </c:pt>
              </c:numCache>
            </c:numRef>
          </c:cat>
          <c:val>
            <c:numRef>
              <c:f>'Output|Charts'!$N$10:$N$19</c:f>
              <c:numCache>
                <c:formatCode>_(#,##0_);\(#,##0\);_("-"_)</c:formatCode>
                <c:ptCount val="10"/>
                <c:pt idx="0">
                  <c:v>753.96098007225692</c:v>
                </c:pt>
                <c:pt idx="1">
                  <c:v>749.22482674574212</c:v>
                </c:pt>
                <c:pt idx="2">
                  <c:v>1420.9603597963837</c:v>
                </c:pt>
                <c:pt idx="3">
                  <c:v>1335.1914576800907</c:v>
                </c:pt>
                <c:pt idx="4">
                  <c:v>1332.6538289315663</c:v>
                </c:pt>
                <c:pt idx="5">
                  <c:v>1329.4358416567297</c:v>
                </c:pt>
                <c:pt idx="6">
                  <c:v>1396.7970599718633</c:v>
                </c:pt>
                <c:pt idx="7">
                  <c:v>1358.0822291944135</c:v>
                </c:pt>
                <c:pt idx="8">
                  <c:v>1364.3990211854389</c:v>
                </c:pt>
                <c:pt idx="9">
                  <c:v>702.87591460827616</c:v>
                </c:pt>
              </c:numCache>
            </c:numRef>
          </c:val>
          <c:smooth val="0"/>
          <c:extLst>
            <c:ext xmlns:c16="http://schemas.microsoft.com/office/drawing/2014/chart" uri="{C3380CC4-5D6E-409C-BE32-E72D297353CC}">
              <c16:uniqueId val="{00000015-C962-4501-BB05-2CB26A86FB26}"/>
            </c:ext>
          </c:extLst>
        </c:ser>
        <c:dLbls>
          <c:showLegendKey val="0"/>
          <c:showVal val="0"/>
          <c:showCatName val="0"/>
          <c:showSerName val="0"/>
          <c:showPercent val="0"/>
          <c:showBubbleSize val="0"/>
        </c:dLbls>
        <c:marker val="1"/>
        <c:smooth val="0"/>
        <c:axId val="358871040"/>
        <c:axId val="358872576"/>
      </c:lineChart>
      <c:catAx>
        <c:axId val="358753024"/>
        <c:scaling>
          <c:orientation val="minMax"/>
        </c:scaling>
        <c:delete val="0"/>
        <c:axPos val="b"/>
        <c:numFmt formatCode="General" sourceLinked="1"/>
        <c:majorTickMark val="out"/>
        <c:minorTickMark val="none"/>
        <c:tickLblPos val="low"/>
        <c:spPr>
          <a:ln w="3175">
            <a:solidFill>
              <a:schemeClr val="accent1">
                <a:lumMod val="60000"/>
                <a:lumOff val="40000"/>
              </a:schemeClr>
            </a:solidFill>
            <a:prstDash val="sysDot"/>
          </a:ln>
        </c:spPr>
        <c:txPr>
          <a:bodyPr rot="0" vert="horz"/>
          <a:lstStyle/>
          <a:p>
            <a:pPr>
              <a:defRPr sz="900" b="0" i="0" u="none" strike="noStrike" baseline="0">
                <a:solidFill>
                  <a:srgbClr val="000000"/>
                </a:solidFill>
                <a:latin typeface="+mn-lt"/>
                <a:ea typeface="Cambria"/>
                <a:cs typeface="Cambria"/>
              </a:defRPr>
            </a:pPr>
            <a:endParaRPr lang="en-US"/>
          </a:p>
        </c:txPr>
        <c:crossAx val="358754560"/>
        <c:crosses val="autoZero"/>
        <c:auto val="1"/>
        <c:lblAlgn val="ctr"/>
        <c:lblOffset val="100"/>
        <c:tickLblSkip val="1"/>
        <c:tickMarkSkip val="1"/>
        <c:noMultiLvlLbl val="0"/>
      </c:catAx>
      <c:valAx>
        <c:axId val="358754560"/>
        <c:scaling>
          <c:orientation val="minMax"/>
          <c:max val="1700"/>
          <c:min val="0"/>
        </c:scaling>
        <c:delete val="0"/>
        <c:axPos val="l"/>
        <c:title>
          <c:tx>
            <c:strRef>
              <c:f>'Output|Charts'!$C$9</c:f>
              <c:strCache>
                <c:ptCount val="1"/>
                <c:pt idx="0">
                  <c:v>Real 2021, Millions</c:v>
                </c:pt>
              </c:strCache>
            </c:strRef>
          </c:tx>
          <c:overlay val="0"/>
        </c:title>
        <c:numFmt formatCode="General" sourceLinked="1"/>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mn-lt"/>
                <a:ea typeface="Arial"/>
                <a:cs typeface="Arial"/>
              </a:defRPr>
            </a:pPr>
            <a:endParaRPr lang="en-US"/>
          </a:p>
        </c:txPr>
        <c:crossAx val="358753024"/>
        <c:crosses val="autoZero"/>
        <c:crossBetween val="between"/>
      </c:valAx>
      <c:catAx>
        <c:axId val="358871040"/>
        <c:scaling>
          <c:orientation val="minMax"/>
        </c:scaling>
        <c:delete val="1"/>
        <c:axPos val="b"/>
        <c:numFmt formatCode="_(#,##0_);\(#,##0\);_(&quot;-&quot;_)" sourceLinked="1"/>
        <c:majorTickMark val="out"/>
        <c:minorTickMark val="none"/>
        <c:tickLblPos val="nextTo"/>
        <c:crossAx val="358872576"/>
        <c:crosses val="autoZero"/>
        <c:auto val="1"/>
        <c:lblAlgn val="ctr"/>
        <c:lblOffset val="100"/>
        <c:noMultiLvlLbl val="0"/>
      </c:catAx>
      <c:valAx>
        <c:axId val="358872576"/>
        <c:scaling>
          <c:orientation val="minMax"/>
          <c:max val="200"/>
          <c:min val="-200"/>
        </c:scaling>
        <c:delete val="1"/>
        <c:axPos val="r"/>
        <c:numFmt formatCode="_(#,##0_);\(#,##0\);_(&quot;-&quot;_)" sourceLinked="1"/>
        <c:majorTickMark val="out"/>
        <c:minorTickMark val="none"/>
        <c:tickLblPos val="nextTo"/>
        <c:crossAx val="358871040"/>
        <c:crosses val="max"/>
        <c:crossBetween val="between"/>
      </c:valAx>
      <c:spPr>
        <a:noFill/>
        <a:ln w="25400">
          <a:noFill/>
        </a:ln>
      </c:spPr>
    </c:plotArea>
    <c:plotVisOnly val="1"/>
    <c:dispBlanksAs val="gap"/>
    <c:showDLblsOverMax val="0"/>
  </c:chart>
  <c:spPr>
    <a:solidFill>
      <a:srgbClr val="FFFFFF"/>
    </a:solidFill>
    <a:ln w="3175">
      <a:noFill/>
      <a:prstDash val="solid"/>
    </a:ln>
    <a:effectLst/>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98167375095797E-2"/>
          <c:y val="5.0925925925925923E-2"/>
          <c:w val="0.84552868391451064"/>
          <c:h val="0.68280885132881131"/>
        </c:manualLayout>
      </c:layout>
      <c:barChart>
        <c:barDir val="col"/>
        <c:grouping val="stacked"/>
        <c:varyColors val="0"/>
        <c:ser>
          <c:idx val="1"/>
          <c:order val="0"/>
          <c:tx>
            <c:strRef>
              <c:f>'Tables|06_01'!$AB$35</c:f>
              <c:strCache>
                <c:ptCount val="1"/>
                <c:pt idx="0">
                  <c:v> Total opex </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'Tables|06_01'!$M$32:$AA$34</c:f>
              <c:multiLvlStrCache>
                <c:ptCount val="15"/>
                <c:lvl>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lvl>
                <c:lvl>
                  <c:pt idx="0">
                    <c:v> Previous period </c:v>
                  </c:pt>
                  <c:pt idx="5">
                    <c:v> Current period </c:v>
                  </c:pt>
                  <c:pt idx="10">
                    <c:v> Forecast period </c:v>
                  </c:pt>
                </c:lvl>
              </c:multiLvlStrCache>
            </c:multiLvlStrRef>
          </c:cat>
          <c:val>
            <c:numRef>
              <c:f>'Tables|06_01'!$M$35:$AA$35</c:f>
              <c:numCache>
                <c:formatCode>_(#,##0_);\(#,##0\);_("-"_)</c:formatCode>
                <c:ptCount val="15"/>
                <c:pt idx="0">
                  <c:v>75.971783579929649</c:v>
                </c:pt>
                <c:pt idx="1">
                  <c:v>87.073243015613755</c:v>
                </c:pt>
                <c:pt idx="2">
                  <c:v>83.797388453689322</c:v>
                </c:pt>
                <c:pt idx="3">
                  <c:v>81.703255192834263</c:v>
                </c:pt>
                <c:pt idx="4">
                  <c:v>83.270752973989858</c:v>
                </c:pt>
                <c:pt idx="5">
                  <c:v>90.212377255286412</c:v>
                </c:pt>
                <c:pt idx="6">
                  <c:v>94.129104774387827</c:v>
                </c:pt>
                <c:pt idx="7">
                  <c:v>86.311853378549173</c:v>
                </c:pt>
              </c:numCache>
            </c:numRef>
          </c:val>
          <c:extLst>
            <c:ext xmlns:c16="http://schemas.microsoft.com/office/drawing/2014/chart" uri="{C3380CC4-5D6E-409C-BE32-E72D297353CC}">
              <c16:uniqueId val="{00000000-15E4-4695-84BD-367C4D2D1351}"/>
            </c:ext>
          </c:extLst>
        </c:ser>
        <c:ser>
          <c:idx val="2"/>
          <c:order val="1"/>
          <c:tx>
            <c:strRef>
              <c:f>'Tables|06_01'!$AB$36</c:f>
              <c:strCache>
                <c:ptCount val="1"/>
                <c:pt idx="0">
                  <c:v> Total opex </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'Tables|06_01'!$M$32:$AA$34</c:f>
              <c:multiLvlStrCache>
                <c:ptCount val="15"/>
                <c:lvl>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lvl>
                <c:lvl>
                  <c:pt idx="0">
                    <c:v> Previous period </c:v>
                  </c:pt>
                  <c:pt idx="5">
                    <c:v> Current period </c:v>
                  </c:pt>
                  <c:pt idx="10">
                    <c:v> Forecast period </c:v>
                  </c:pt>
                </c:lvl>
              </c:multiLvlStrCache>
            </c:multiLvlStrRef>
          </c:cat>
          <c:val>
            <c:numRef>
              <c:f>'Tables|06_01'!$M$36:$AA$36</c:f>
              <c:numCache>
                <c:formatCode>General</c:formatCode>
                <c:ptCount val="15"/>
                <c:pt idx="8" formatCode="_(#,##0_);\(#,##0\);_(&quot;-&quot;_)">
                  <c:v>91.87458510961693</c:v>
                </c:pt>
                <c:pt idx="9" formatCode="_(#,##0_);\(#,##0\);_(&quot;-&quot;_)">
                  <c:v>88.050338719550211</c:v>
                </c:pt>
              </c:numCache>
            </c:numRef>
          </c:val>
          <c:extLst>
            <c:ext xmlns:c16="http://schemas.microsoft.com/office/drawing/2014/chart" uri="{C3380CC4-5D6E-409C-BE32-E72D297353CC}">
              <c16:uniqueId val="{00000001-15E4-4695-84BD-367C4D2D1351}"/>
            </c:ext>
          </c:extLst>
        </c:ser>
        <c:ser>
          <c:idx val="4"/>
          <c:order val="2"/>
          <c:tx>
            <c:strRef>
              <c:f>'Tables|06_01'!$L$38</c:f>
              <c:strCache>
                <c:ptCount val="1"/>
                <c:pt idx="0">
                  <c:v>Forecast Base and Trend</c:v>
                </c:pt>
              </c:strCache>
            </c:strRef>
          </c:tx>
          <c:spPr>
            <a:solidFill>
              <a:schemeClr val="tx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'Tables|06_01'!$M$32:$AA$34</c:f>
              <c:multiLvlStrCache>
                <c:ptCount val="15"/>
                <c:lvl>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lvl>
                <c:lvl>
                  <c:pt idx="0">
                    <c:v> Previous period </c:v>
                  </c:pt>
                  <c:pt idx="5">
                    <c:v> Current period </c:v>
                  </c:pt>
                  <c:pt idx="10">
                    <c:v> Forecast period </c:v>
                  </c:pt>
                </c:lvl>
              </c:multiLvlStrCache>
            </c:multiLvlStrRef>
          </c:cat>
          <c:val>
            <c:numRef>
              <c:f>'Tables|06_01'!$M$38:$AA$38</c:f>
              <c:numCache>
                <c:formatCode>General</c:formatCode>
                <c:ptCount val="15"/>
                <c:pt idx="10" formatCode="_(#,##0_);\(#,##0\);_(&quot;-&quot;_)">
                  <c:v>89.052350246155399</c:v>
                </c:pt>
                <c:pt idx="11" formatCode="_(#,##0_);\(#,##0\);_(&quot;-&quot;_)">
                  <c:v>90.49224805562136</c:v>
                </c:pt>
                <c:pt idx="12" formatCode="_(#,##0_);\(#,##0\);_(&quot;-&quot;_)">
                  <c:v>91.996776082109719</c:v>
                </c:pt>
                <c:pt idx="13" formatCode="_(#,##0_);\(#,##0\);_(&quot;-&quot;_)">
                  <c:v>93.468023283761156</c:v>
                </c:pt>
                <c:pt idx="14" formatCode="_(#,##0_);\(#,##0\);_(&quot;-&quot;_)">
                  <c:v>94.969821150268004</c:v>
                </c:pt>
              </c:numCache>
            </c:numRef>
          </c:val>
          <c:extLst>
            <c:ext xmlns:c16="http://schemas.microsoft.com/office/drawing/2014/chart" uri="{C3380CC4-5D6E-409C-BE32-E72D297353CC}">
              <c16:uniqueId val="{00000002-15E4-4695-84BD-367C4D2D1351}"/>
            </c:ext>
          </c:extLst>
        </c:ser>
        <c:ser>
          <c:idx val="7"/>
          <c:order val="3"/>
          <c:tx>
            <c:strRef>
              <c:f>'Charts|Elton'!$L$46</c:f>
              <c:strCache>
                <c:ptCount val="1"/>
                <c:pt idx="0">
                  <c:v>Step changes and specific forecasts</c:v>
                </c:pt>
              </c:strCache>
            </c:strRef>
          </c:tx>
          <c:spPr>
            <a:solidFill>
              <a:schemeClr val="accent5">
                <a:lumMod val="60000"/>
                <a:lumOff val="40000"/>
              </a:schemeClr>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'Tables|06_01'!$M$32:$AA$34</c:f>
              <c:multiLvlStrCache>
                <c:ptCount val="15"/>
                <c:lvl>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lvl>
                <c:lvl>
                  <c:pt idx="0">
                    <c:v> Previous period </c:v>
                  </c:pt>
                  <c:pt idx="5">
                    <c:v> Current period </c:v>
                  </c:pt>
                  <c:pt idx="10">
                    <c:v> Forecast period </c:v>
                  </c:pt>
                </c:lvl>
              </c:multiLvlStrCache>
            </c:multiLvlStrRef>
          </c:cat>
          <c:val>
            <c:numRef>
              <c:f>'Tables|06_01'!$M$41:$AA$41</c:f>
              <c:numCache>
                <c:formatCode>General</c:formatCode>
                <c:ptCount val="15"/>
                <c:pt idx="10" formatCode="_(#,##0_);\(#,##0\);_(&quot;-&quot;_)">
                  <c:v>8.2283805899887046</c:v>
                </c:pt>
                <c:pt idx="11" formatCode="_(#,##0_);\(#,##0\);_(&quot;-&quot;_)">
                  <c:v>9.034677203579319</c:v>
                </c:pt>
                <c:pt idx="12" formatCode="_(#,##0_);\(#,##0\);_(&quot;-&quot;_)">
                  <c:v>10.416437324743955</c:v>
                </c:pt>
                <c:pt idx="13" formatCode="_(#,##0_);\(#,##0\);_(&quot;-&quot;_)">
                  <c:v>10.947125903810509</c:v>
                </c:pt>
                <c:pt idx="14" formatCode="_(#,##0_);\(#,##0\);_(&quot;-&quot;_)">
                  <c:v>11.510281609503332</c:v>
                </c:pt>
              </c:numCache>
            </c:numRef>
          </c:val>
          <c:extLst>
            <c:ext xmlns:c16="http://schemas.microsoft.com/office/drawing/2014/chart" uri="{C3380CC4-5D6E-409C-BE32-E72D297353CC}">
              <c16:uniqueId val="{00000003-15E4-4695-84BD-367C4D2D1351}"/>
            </c:ext>
          </c:extLst>
        </c:ser>
        <c:ser>
          <c:idx val="5"/>
          <c:order val="4"/>
          <c:tx>
            <c:strRef>
              <c:f>'Tables|06_01'!$L$39</c:f>
              <c:strCache>
                <c:ptCount val="1"/>
                <c:pt idx="0">
                  <c:v>Expense Overheads</c:v>
                </c:pt>
              </c:strCache>
            </c:strRef>
          </c:tx>
          <c:spPr>
            <a:solidFill>
              <a:schemeClr val="bg1"/>
            </a:solidFill>
            <a:ln w="15875">
              <a:solidFill>
                <a:srgbClr val="26BCD7"/>
              </a:solidFill>
              <a:prstDash val="sysDot"/>
            </a:ln>
            <a:effectLst/>
          </c:spPr>
          <c:invertIfNegative val="0"/>
          <c:dLbls>
            <c:spPr>
              <a:noFill/>
              <a:ln>
                <a:noFill/>
              </a:ln>
              <a:effectLst/>
            </c:spPr>
            <c:txPr>
              <a:bodyPr rot="0" spcFirstLastPara="1" vertOverflow="ellipsis" vert="horz" wrap="square" anchor="ctr" anchorCtr="1"/>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'Tables|06_01'!$M$32:$AA$34</c:f>
              <c:multiLvlStrCache>
                <c:ptCount val="15"/>
                <c:lvl>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lvl>
                <c:lvl>
                  <c:pt idx="0">
                    <c:v> Previous period </c:v>
                  </c:pt>
                  <c:pt idx="5">
                    <c:v> Current period </c:v>
                  </c:pt>
                  <c:pt idx="10">
                    <c:v> Forecast period </c:v>
                  </c:pt>
                </c:lvl>
              </c:multiLvlStrCache>
            </c:multiLvlStrRef>
          </c:cat>
          <c:val>
            <c:numRef>
              <c:f>'Tables|06_01'!$M$39:$AA$39</c:f>
              <c:numCache>
                <c:formatCode>General</c:formatCode>
                <c:ptCount val="15"/>
                <c:pt idx="10" formatCode="_(#,##0_);\(#,##0\);_(&quot;-&quot;_)">
                  <c:v>12.416013220998265</c:v>
                </c:pt>
                <c:pt idx="11" formatCode="_(#,##0_);\(#,##0\);_(&quot;-&quot;_)">
                  <c:v>12.416013220998265</c:v>
                </c:pt>
                <c:pt idx="12" formatCode="_(#,##0_);\(#,##0\);_(&quot;-&quot;_)">
                  <c:v>12.416013220998265</c:v>
                </c:pt>
                <c:pt idx="13" formatCode="_(#,##0_);\(#,##0\);_(&quot;-&quot;_)">
                  <c:v>12.416013220998265</c:v>
                </c:pt>
                <c:pt idx="14" formatCode="_(#,##0_);\(#,##0\);_(&quot;-&quot;_)">
                  <c:v>12.416013220998265</c:v>
                </c:pt>
              </c:numCache>
            </c:numRef>
          </c:val>
          <c:extLst>
            <c:ext xmlns:c16="http://schemas.microsoft.com/office/drawing/2014/chart" uri="{C3380CC4-5D6E-409C-BE32-E72D297353CC}">
              <c16:uniqueId val="{00000004-15E4-4695-84BD-367C4D2D1351}"/>
            </c:ext>
          </c:extLst>
        </c:ser>
        <c:dLbls>
          <c:showLegendKey val="0"/>
          <c:showVal val="0"/>
          <c:showCatName val="0"/>
          <c:showSerName val="0"/>
          <c:showPercent val="0"/>
          <c:showBubbleSize val="0"/>
        </c:dLbls>
        <c:gapWidth val="100"/>
        <c:overlap val="100"/>
        <c:axId val="851940136"/>
        <c:axId val="851940464"/>
        <c:extLst>
          <c:ext xmlns:c15="http://schemas.microsoft.com/office/drawing/2012/chart" uri="{02D57815-91ED-43cb-92C2-25804820EDAC}">
            <c15:filteredBarSeries>
              <c15:ser>
                <c:idx val="6"/>
                <c:order val="5"/>
                <c:tx>
                  <c:strRef>
                    <c:extLst>
                      <c:ext uri="{02D57815-91ED-43cb-92C2-25804820EDAC}">
                        <c15:formulaRef>
                          <c15:sqref>'Tables|06_01'!$L$40</c15:sqref>
                        </c15:formulaRef>
                      </c:ext>
                    </c:extLst>
                    <c:strCache>
                      <c:ptCount val="1"/>
                      <c:pt idx="0">
                        <c:v>Rate of change</c:v>
                      </c:pt>
                    </c:strCache>
                  </c:strRef>
                </c:tx>
                <c:spPr>
                  <a:solidFill>
                    <a:schemeClr val="bg1">
                      <a:lumMod val="5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extLst>
                      <c:ext uri="{02D57815-91ED-43cb-92C2-25804820EDAC}">
                        <c15:formulaRef>
                          <c15:sqref>'Tables|06_01'!$M$32:$AA$34</c15:sqref>
                        </c15:formulaRef>
                      </c:ext>
                    </c:extLst>
                    <c:multiLvlStrCache>
                      <c:ptCount val="15"/>
                      <c:lvl>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lvl>
                      <c:lvl>
                        <c:pt idx="0">
                          <c:v> Previous period </c:v>
                        </c:pt>
                        <c:pt idx="5">
                          <c:v> Current period </c:v>
                        </c:pt>
                        <c:pt idx="10">
                          <c:v> Forecast period </c:v>
                        </c:pt>
                      </c:lvl>
                    </c:multiLvlStrCache>
                  </c:multiLvlStrRef>
                </c:cat>
                <c:val>
                  <c:numRef>
                    <c:extLst>
                      <c:ext uri="{02D57815-91ED-43cb-92C2-25804820EDAC}">
                        <c15:formulaRef>
                          <c15:sqref>'Tables|06_01'!$M$40:$AA$40</c15:sqref>
                        </c15:formulaRef>
                      </c:ext>
                    </c:extLst>
                    <c:numCache>
                      <c:formatCode>General</c:formatCode>
                      <c:ptCount val="15"/>
                    </c:numCache>
                  </c:numRef>
                </c:val>
                <c:extLst>
                  <c:ext xmlns:c16="http://schemas.microsoft.com/office/drawing/2014/chart" uri="{C3380CC4-5D6E-409C-BE32-E72D297353CC}">
                    <c16:uniqueId val="{0000000A-15E4-4695-84BD-367C4D2D1351}"/>
                  </c:ext>
                </c:extLst>
              </c15:ser>
            </c15:filteredBarSeries>
          </c:ext>
        </c:extLst>
      </c:barChart>
      <c:lineChart>
        <c:grouping val="standard"/>
        <c:varyColors val="0"/>
        <c:ser>
          <c:idx val="8"/>
          <c:order val="6"/>
          <c:tx>
            <c:strRef>
              <c:f>'Tables|06_01'!$L$42</c:f>
              <c:strCache>
                <c:ptCount val="1"/>
                <c:pt idx="0">
                  <c:v>Allowance</c:v>
                </c:pt>
              </c:strCache>
            </c:strRef>
          </c:tx>
          <c:spPr>
            <a:ln w="22225" cap="rnd">
              <a:solidFill>
                <a:schemeClr val="accent6"/>
              </a:solidFill>
              <a:round/>
            </a:ln>
            <a:effectLst/>
          </c:spPr>
          <c:marker>
            <c:symbol val="none"/>
          </c:marker>
          <c:cat>
            <c:multiLvlStrRef>
              <c:f>'Tables|06_01'!$M$32:$AA$34</c:f>
              <c:multiLvlStrCache>
                <c:ptCount val="15"/>
                <c:lvl>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lvl>
                <c:lvl>
                  <c:pt idx="0">
                    <c:v> Previous period </c:v>
                  </c:pt>
                  <c:pt idx="5">
                    <c:v> Current period </c:v>
                  </c:pt>
                  <c:pt idx="10">
                    <c:v> Forecast period </c:v>
                  </c:pt>
                </c:lvl>
              </c:multiLvlStrCache>
            </c:multiLvlStrRef>
          </c:cat>
          <c:val>
            <c:numRef>
              <c:f>'Tables|06_01'!$M$42:$AA$42</c:f>
              <c:numCache>
                <c:formatCode>_(#,##0_);\(#,##0\);_("-"_)</c:formatCode>
                <c:ptCount val="15"/>
                <c:pt idx="0">
                  <c:v>100.24341355710627</c:v>
                </c:pt>
                <c:pt idx="1">
                  <c:v>85.89233471218526</c:v>
                </c:pt>
                <c:pt idx="2">
                  <c:v>87.577331429305858</c:v>
                </c:pt>
                <c:pt idx="3">
                  <c:v>74.138489006827214</c:v>
                </c:pt>
                <c:pt idx="4">
                  <c:v>63.659320563331327</c:v>
                </c:pt>
                <c:pt idx="5">
                  <c:v>99.52474130424865</c:v>
                </c:pt>
                <c:pt idx="6">
                  <c:v>97.590131153166041</c:v>
                </c:pt>
                <c:pt idx="7">
                  <c:v>98.738574238763135</c:v>
                </c:pt>
                <c:pt idx="8">
                  <c:v>100.71807057535005</c:v>
                </c:pt>
                <c:pt idx="9">
                  <c:v>101.23587022649873</c:v>
                </c:pt>
              </c:numCache>
            </c:numRef>
          </c:val>
          <c:smooth val="1"/>
          <c:extLst>
            <c:ext xmlns:c16="http://schemas.microsoft.com/office/drawing/2014/chart" uri="{C3380CC4-5D6E-409C-BE32-E72D297353CC}">
              <c16:uniqueId val="{00000005-15E4-4695-84BD-367C4D2D1351}"/>
            </c:ext>
          </c:extLst>
        </c:ser>
        <c:ser>
          <c:idx val="0"/>
          <c:order val="7"/>
          <c:tx>
            <c:strRef>
              <c:f>'Tables|06_01'!$L$43</c:f>
              <c:strCache>
                <c:ptCount val="1"/>
                <c:pt idx="0">
                  <c:v>Total</c:v>
                </c:pt>
              </c:strCache>
            </c:strRef>
          </c:tx>
          <c:spPr>
            <a:ln w="28575" cap="rnd">
              <a:noFill/>
              <a:round/>
            </a:ln>
            <a:effectLst/>
          </c:spPr>
          <c:marker>
            <c:symbol val="none"/>
          </c:marker>
          <c:dLbls>
            <c:numFmt formatCode="#,##0" sourceLinked="0"/>
            <c:spPr>
              <a:noFill/>
              <a:ln>
                <a:noFill/>
              </a:ln>
              <a:effectLst/>
            </c:spPr>
            <c:txPr>
              <a:bodyPr rot="0" spcFirstLastPara="1" vertOverflow="ellipsis" vert="horz" wrap="square" anchor="ctr" anchorCtr="1"/>
              <a:lstStyle/>
              <a:p>
                <a:pPr>
                  <a:defRPr sz="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'Tables|06_01'!$M$32:$AA$34</c:f>
              <c:multiLvlStrCache>
                <c:ptCount val="15"/>
                <c:lvl>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lvl>
                <c:lvl>
                  <c:pt idx="0">
                    <c:v> Previous period </c:v>
                  </c:pt>
                  <c:pt idx="5">
                    <c:v> Current period </c:v>
                  </c:pt>
                  <c:pt idx="10">
                    <c:v> Forecast period </c:v>
                  </c:pt>
                </c:lvl>
              </c:multiLvlStrCache>
            </c:multiLvlStrRef>
          </c:cat>
          <c:val>
            <c:numRef>
              <c:f>'Tables|06_01'!$M$43:$AA$43</c:f>
              <c:numCache>
                <c:formatCode>General</c:formatCode>
                <c:ptCount val="15"/>
                <c:pt idx="10" formatCode="0">
                  <c:v>109.69674405714237</c:v>
                </c:pt>
                <c:pt idx="11" formatCode="0">
                  <c:v>111.94293848019895</c:v>
                </c:pt>
                <c:pt idx="12" formatCode="0">
                  <c:v>114.82922662785194</c:v>
                </c:pt>
                <c:pt idx="13" formatCode="0">
                  <c:v>116.83116240856992</c:v>
                </c:pt>
                <c:pt idx="14" formatCode="0">
                  <c:v>118.89611598076961</c:v>
                </c:pt>
              </c:numCache>
            </c:numRef>
          </c:val>
          <c:smooth val="0"/>
          <c:extLst>
            <c:ext xmlns:c16="http://schemas.microsoft.com/office/drawing/2014/chart" uri="{C3380CC4-5D6E-409C-BE32-E72D297353CC}">
              <c16:uniqueId val="{00000006-15E4-4695-84BD-367C4D2D1351}"/>
            </c:ext>
          </c:extLst>
        </c:ser>
        <c:ser>
          <c:idx val="9"/>
          <c:order val="8"/>
          <c:tx>
            <c:v>periodlines</c:v>
          </c:tx>
          <c:spPr>
            <a:ln w="28575" cap="rnd">
              <a:noFill/>
              <a:round/>
            </a:ln>
            <a:effectLst/>
          </c:spPr>
          <c:marker>
            <c:symbol val="none"/>
          </c:marker>
          <c:cat>
            <c:multiLvlStrRef>
              <c:f>'Tables|06_01'!$M$32:$AA$34</c:f>
              <c:multiLvlStrCache>
                <c:ptCount val="15"/>
                <c:lvl>
                  <c:pt idx="0">
                    <c:v>CY11</c:v>
                  </c:pt>
                  <c:pt idx="1">
                    <c:v>CY12</c:v>
                  </c:pt>
                  <c:pt idx="2">
                    <c:v>CY13</c:v>
                  </c:pt>
                  <c:pt idx="3">
                    <c:v>CY14</c:v>
                  </c:pt>
                  <c:pt idx="4">
                    <c:v>CY15</c:v>
                  </c:pt>
                  <c:pt idx="5">
                    <c:v>CY16</c:v>
                  </c:pt>
                  <c:pt idx="6">
                    <c:v>CY17</c:v>
                  </c:pt>
                  <c:pt idx="7">
                    <c:v>CY18</c:v>
                  </c:pt>
                  <c:pt idx="8">
                    <c:v>CY19</c:v>
                  </c:pt>
                  <c:pt idx="9">
                    <c:v>CY20</c:v>
                  </c:pt>
                  <c:pt idx="10">
                    <c:v>FY22</c:v>
                  </c:pt>
                  <c:pt idx="11">
                    <c:v>FY23</c:v>
                  </c:pt>
                  <c:pt idx="12">
                    <c:v>FY24</c:v>
                  </c:pt>
                  <c:pt idx="13">
                    <c:v>FY25</c:v>
                  </c:pt>
                  <c:pt idx="14">
                    <c:v>FY26</c:v>
                  </c:pt>
                </c:lvl>
                <c:lvl>
                  <c:pt idx="0">
                    <c:v> Previous period </c:v>
                  </c:pt>
                  <c:pt idx="5">
                    <c:v> Current period </c:v>
                  </c:pt>
                  <c:pt idx="10">
                    <c:v> Forecast period </c:v>
                  </c:pt>
                </c:lvl>
              </c:multiLvlStrCache>
            </c:multiLvlStrRef>
          </c:cat>
          <c:val>
            <c:numLit>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Lit>
          </c:val>
          <c:smooth val="0"/>
          <c:extLst>
            <c:ext xmlns:c16="http://schemas.microsoft.com/office/drawing/2014/chart" uri="{C3380CC4-5D6E-409C-BE32-E72D297353CC}">
              <c16:uniqueId val="{00000007-15E4-4695-84BD-367C4D2D1351}"/>
            </c:ext>
          </c:extLst>
        </c:ser>
        <c:dLbls>
          <c:showLegendKey val="0"/>
          <c:showVal val="0"/>
          <c:showCatName val="0"/>
          <c:showSerName val="0"/>
          <c:showPercent val="0"/>
          <c:showBubbleSize val="0"/>
        </c:dLbls>
        <c:marker val="1"/>
        <c:smooth val="0"/>
        <c:axId val="851940136"/>
        <c:axId val="851940464"/>
      </c:lineChart>
      <c:lineChart>
        <c:grouping val="standard"/>
        <c:varyColors val="0"/>
        <c:ser>
          <c:idx val="13"/>
          <c:order val="9"/>
          <c:tx>
            <c:strRef>
              <c:f>'Tables|06_01'!$L$47</c:f>
              <c:strCache>
                <c:ptCount val="1"/>
                <c:pt idx="0">
                  <c:v>Opex per customer</c:v>
                </c:pt>
              </c:strCache>
            </c:strRef>
          </c:tx>
          <c:spPr>
            <a:ln w="19050" cap="rnd">
              <a:solidFill>
                <a:srgbClr val="D0266F"/>
              </a:solidFill>
              <a:prstDash val="solid"/>
              <a:round/>
            </a:ln>
            <a:effectLst/>
          </c:spPr>
          <c:marker>
            <c:symbol val="none"/>
          </c:marker>
          <c:val>
            <c:numRef>
              <c:f>'Tables|06_01'!$M$47:$AA$47</c:f>
              <c:numCache>
                <c:formatCode>_(#,##0_);\(#,##0\);_("-"_)</c:formatCode>
                <c:ptCount val="15"/>
                <c:pt idx="0">
                  <c:v>242.44095831635499</c:v>
                </c:pt>
                <c:pt idx="1">
                  <c:v>274.6356821183212</c:v>
                </c:pt>
                <c:pt idx="2">
                  <c:v>262.82780307276391</c:v>
                </c:pt>
                <c:pt idx="3">
                  <c:v>256.58233136063063</c:v>
                </c:pt>
                <c:pt idx="4">
                  <c:v>259.07389146806128</c:v>
                </c:pt>
                <c:pt idx="5">
                  <c:v>275.5535583540115</c:v>
                </c:pt>
                <c:pt idx="6">
                  <c:v>281.11666698837604</c:v>
                </c:pt>
                <c:pt idx="7">
                  <c:v>251.15843906984961</c:v>
                </c:pt>
                <c:pt idx="8">
                  <c:v>264.56692233060255</c:v>
                </c:pt>
                <c:pt idx="9">
                  <c:v>249.60138133223967</c:v>
                </c:pt>
                <c:pt idx="10">
                  <c:v>303.49486212672821</c:v>
                </c:pt>
                <c:pt idx="11">
                  <c:v>305.2312722836507</c:v>
                </c:pt>
                <c:pt idx="12">
                  <c:v>308.59071725222248</c:v>
                </c:pt>
                <c:pt idx="13">
                  <c:v>309.43368955780562</c:v>
                </c:pt>
                <c:pt idx="14">
                  <c:v>310.60842683014323</c:v>
                </c:pt>
              </c:numCache>
            </c:numRef>
          </c:val>
          <c:smooth val="1"/>
          <c:extLst>
            <c:ext xmlns:c16="http://schemas.microsoft.com/office/drawing/2014/chart" uri="{C3380CC4-5D6E-409C-BE32-E72D297353CC}">
              <c16:uniqueId val="{00000008-15E4-4695-84BD-367C4D2D1351}"/>
            </c:ext>
          </c:extLst>
        </c:ser>
        <c:ser>
          <c:idx val="3"/>
          <c:order val="10"/>
          <c:tx>
            <c:strRef>
              <c:f>'Tables|06_01'!$L$48</c:f>
              <c:strCache>
                <c:ptCount val="1"/>
                <c:pt idx="0">
                  <c:v>Opex per customer excl. OH and step changes</c:v>
                </c:pt>
              </c:strCache>
            </c:strRef>
          </c:tx>
          <c:spPr>
            <a:ln w="19050" cap="rnd">
              <a:solidFill>
                <a:srgbClr val="D0266F"/>
              </a:solidFill>
              <a:prstDash val="sysDash"/>
              <a:round/>
            </a:ln>
            <a:effectLst/>
          </c:spPr>
          <c:marker>
            <c:symbol val="none"/>
          </c:marker>
          <c:val>
            <c:numRef>
              <c:f>'Tables|06_01'!$M$48:$AA$48</c:f>
              <c:numCache>
                <c:formatCode>General</c:formatCode>
                <c:ptCount val="15"/>
                <c:pt idx="9" formatCode="0">
                  <c:v>249.60138133223967</c:v>
                </c:pt>
                <c:pt idx="10" formatCode="_(#,##0_);\(#,##0\);_(&quot;-&quot;_)">
                  <c:v>250.67202161972659</c:v>
                </c:pt>
                <c:pt idx="11" formatCode="_(#,##0_);\(#,##0\);_(&quot;-&quot;_)">
                  <c:v>250.97369111942842</c:v>
                </c:pt>
                <c:pt idx="12" formatCode="_(#,##0_);\(#,##0\);_(&quot;-&quot;_)">
                  <c:v>251.40143956541056</c:v>
                </c:pt>
                <c:pt idx="13" formatCode="_(#,##0_);\(#,##0\);_(&quot;-&quot;_)">
                  <c:v>251.66526301877266</c:v>
                </c:pt>
                <c:pt idx="14" formatCode="_(#,##0_);\(#,##0\);_(&quot;-&quot;_)">
                  <c:v>252.15659410295609</c:v>
                </c:pt>
              </c:numCache>
            </c:numRef>
          </c:val>
          <c:smooth val="0"/>
          <c:extLst>
            <c:ext xmlns:c16="http://schemas.microsoft.com/office/drawing/2014/chart" uri="{C3380CC4-5D6E-409C-BE32-E72D297353CC}">
              <c16:uniqueId val="{00000009-15E4-4695-84BD-367C4D2D1351}"/>
            </c:ext>
          </c:extLst>
        </c:ser>
        <c:dLbls>
          <c:showLegendKey val="0"/>
          <c:showVal val="0"/>
          <c:showCatName val="0"/>
          <c:showSerName val="0"/>
          <c:showPercent val="0"/>
          <c:showBubbleSize val="0"/>
        </c:dLbls>
        <c:marker val="1"/>
        <c:smooth val="0"/>
        <c:axId val="859188816"/>
        <c:axId val="859191768"/>
      </c:lineChart>
      <c:catAx>
        <c:axId val="851940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851940464"/>
        <c:crosses val="autoZero"/>
        <c:auto val="1"/>
        <c:lblAlgn val="ctr"/>
        <c:lblOffset val="100"/>
        <c:noMultiLvlLbl val="0"/>
      </c:catAx>
      <c:valAx>
        <c:axId val="851940464"/>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strRef>
              <c:f>'Charts|Elton'!$L$39</c:f>
              <c:strCache>
                <c:ptCount val="1"/>
                <c:pt idx="0">
                  <c:v>$ June 2021, millions</c:v>
                </c:pt>
              </c:strCache>
            </c:strRef>
          </c:tx>
          <c:layout>
            <c:manualLayout>
              <c:xMode val="edge"/>
              <c:yMode val="edge"/>
              <c:x val="0"/>
              <c:y val="0.29133913271575901"/>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851940136"/>
        <c:crosses val="autoZero"/>
        <c:crossBetween val="between"/>
      </c:valAx>
      <c:valAx>
        <c:axId val="859191768"/>
        <c:scaling>
          <c:orientation val="minMax"/>
          <c:max val="700"/>
        </c:scaling>
        <c:delete val="0"/>
        <c:axPos val="r"/>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n-AU" dirty="0"/>
                  <a:t>Opex per customer, $ June 2021</a:t>
                </a:r>
              </a:p>
            </c:rich>
          </c:tx>
          <c:layout>
            <c:manualLayout>
              <c:xMode val="edge"/>
              <c:yMode val="edge"/>
              <c:x val="0.96857619118709037"/>
              <c:y val="0.22729786985319061"/>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859188816"/>
        <c:crosses val="max"/>
        <c:crossBetween val="between"/>
      </c:valAx>
      <c:catAx>
        <c:axId val="859188816"/>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59191768"/>
        <c:crosses val="max"/>
        <c:auto val="1"/>
        <c:lblAlgn val="ctr"/>
        <c:lblOffset val="100"/>
        <c:tickMarkSkip val="5"/>
        <c:noMultiLvlLbl val="0"/>
      </c:catAx>
      <c:spPr>
        <a:noFill/>
        <a:ln>
          <a:noFill/>
        </a:ln>
        <a:effectLst/>
      </c:spPr>
    </c:plotArea>
    <c:legend>
      <c:legendPos val="b"/>
      <c:legendEntry>
        <c:idx val="3"/>
        <c:delete val="1"/>
      </c:legendEntry>
      <c:legendEntry>
        <c:idx val="6"/>
        <c:delete val="1"/>
      </c:legendEntry>
      <c:legendEntry>
        <c:idx val="7"/>
        <c:delete val="1"/>
      </c:legendEntry>
      <c:layout>
        <c:manualLayout>
          <c:xMode val="edge"/>
          <c:yMode val="edge"/>
          <c:x val="3.8473856209150269E-3"/>
          <c:y val="0.85676694409041787"/>
          <c:w val="0.99230522875816995"/>
          <c:h val="0.14323305590958207"/>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700"/>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'[Overview - capex category stacked column chart - individual charts version.xlsx]Sheet1'!$A$38</c:f>
          <c:strCache>
            <c:ptCount val="1"/>
            <c:pt idx="0">
              <c:v>Replacement</c:v>
            </c:pt>
          </c:strCache>
        </c:strRef>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204653574107242"/>
          <c:y val="0.16166288763755113"/>
          <c:w val="0.74848276882914155"/>
          <c:h val="0.62765019026376101"/>
        </c:manualLayout>
      </c:layout>
      <c:barChart>
        <c:barDir val="col"/>
        <c:grouping val="stacked"/>
        <c:varyColors val="0"/>
        <c:ser>
          <c:idx val="0"/>
          <c:order val="0"/>
          <c:tx>
            <c:strRef>
              <c:f>'[Overview - capex category stacked column chart - individual charts version.xlsx]Sheet1'!$A$38:$B$38</c:f>
              <c:strCache>
                <c:ptCount val="2"/>
                <c:pt idx="0">
                  <c:v>Replacement</c:v>
                </c:pt>
                <c:pt idx="1">
                  <c:v>excl relocations</c:v>
                </c:pt>
              </c:strCache>
            </c:strRef>
          </c:tx>
          <c:spPr>
            <a:solidFill>
              <a:schemeClr val="accent1"/>
            </a:solidFill>
            <a:ln>
              <a:noFill/>
            </a:ln>
            <a:effectLst/>
          </c:spPr>
          <c:invertIfNegative val="0"/>
          <c:cat>
            <c:strRef>
              <c:f>'[Overview - capex category stacked column chart - individual charts version.xlsx]Sheet1'!$C$37:$F$37</c:f>
              <c:strCache>
                <c:ptCount val="3"/>
                <c:pt idx="0">
                  <c:v>CY11-15</c:v>
                </c:pt>
                <c:pt idx="1">
                  <c:v>CY16-20</c:v>
                </c:pt>
                <c:pt idx="2">
                  <c:v>FY22-26</c:v>
                </c:pt>
              </c:strCache>
              <c:extLst/>
            </c:strRef>
          </c:cat>
          <c:val>
            <c:numRef>
              <c:f>'[Overview - capex category stacked column chart - individual charts version.xlsx]Sheet1'!$C$38:$F$38</c:f>
              <c:numCache>
                <c:formatCode>_(#,##0_);\(#,##0\);_("-"_)</c:formatCode>
                <c:ptCount val="3"/>
                <c:pt idx="0">
                  <c:v>162588960.72857594</c:v>
                </c:pt>
                <c:pt idx="1">
                  <c:v>146591775.49638495</c:v>
                </c:pt>
                <c:pt idx="2">
                  <c:v>174218867.34072912</c:v>
                </c:pt>
              </c:numCache>
              <c:extLst/>
            </c:numRef>
          </c:val>
          <c:extLst>
            <c:ext xmlns:c16="http://schemas.microsoft.com/office/drawing/2014/chart" uri="{C3380CC4-5D6E-409C-BE32-E72D297353CC}">
              <c16:uniqueId val="{00000000-6321-4365-A565-E93B947002AD}"/>
            </c:ext>
          </c:extLst>
        </c:ser>
        <c:ser>
          <c:idx val="1"/>
          <c:order val="1"/>
          <c:tx>
            <c:strRef>
              <c:f>'[Overview - capex category stacked column chart - individual charts version.xlsx]Sheet1'!$A$39</c:f>
              <c:strCache>
                <c:ptCount val="1"/>
                <c:pt idx="0">
                  <c:v>Customer initiated relocations</c:v>
                </c:pt>
              </c:strCache>
            </c:strRef>
          </c:tx>
          <c:spPr>
            <a:solidFill>
              <a:srgbClr val="7DCCE0"/>
            </a:solidFill>
            <a:ln>
              <a:noFill/>
            </a:ln>
            <a:effectLst/>
          </c:spPr>
          <c:invertIfNegative val="0"/>
          <c:cat>
            <c:strLit>
              <c:ptCount val="3"/>
              <c:pt idx="0">
                <c:v>CY11-15</c:v>
              </c:pt>
              <c:pt idx="1">
                <c:v>CY16-20</c:v>
              </c:pt>
              <c:pt idx="2">
                <c:v>FY22-26</c:v>
              </c:pt>
              <c:extLst>
                <c:ext xmlns:c15="http://schemas.microsoft.com/office/drawing/2012/chart" uri="{02D57815-91ED-43cb-92C2-25804820EDAC}">
                  <c15:autoCat val="1"/>
                </c:ext>
              </c:extLst>
            </c:strLit>
          </c:cat>
          <c:val>
            <c:numRef>
              <c:f>'[Overview - capex category stacked column chart - individual charts version.xlsx]Sheet1'!$C$39:$F$39</c:f>
              <c:numCache>
                <c:formatCode>_(#,##0_);\(#,##0\);_("-"_)</c:formatCode>
                <c:ptCount val="3"/>
                <c:pt idx="1">
                  <c:v>44381605.032767147</c:v>
                </c:pt>
                <c:pt idx="2">
                  <c:v>36718680.374451153</c:v>
                </c:pt>
              </c:numCache>
              <c:extLst/>
            </c:numRef>
          </c:val>
          <c:extLst>
            <c:ext xmlns:c16="http://schemas.microsoft.com/office/drawing/2014/chart" uri="{C3380CC4-5D6E-409C-BE32-E72D297353CC}">
              <c16:uniqueId val="{00000001-6321-4365-A565-E93B947002AD}"/>
            </c:ext>
          </c:extLst>
        </c:ser>
        <c:dLbls>
          <c:showLegendKey val="0"/>
          <c:showVal val="0"/>
          <c:showCatName val="0"/>
          <c:showSerName val="0"/>
          <c:showPercent val="0"/>
          <c:showBubbleSize val="0"/>
        </c:dLbls>
        <c:gapWidth val="219"/>
        <c:overlap val="100"/>
        <c:axId val="794238896"/>
        <c:axId val="794247096"/>
      </c:barChart>
      <c:catAx>
        <c:axId val="79423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47096"/>
        <c:crosses val="autoZero"/>
        <c:auto val="1"/>
        <c:lblAlgn val="ctr"/>
        <c:lblOffset val="100"/>
        <c:noMultiLvlLbl val="0"/>
      </c:catAx>
      <c:valAx>
        <c:axId val="794247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dirty="0"/>
                  <a:t>$ June 2021, millions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38896"/>
        <c:crosses val="autoZero"/>
        <c:crossBetween val="between"/>
        <c:dispUnits>
          <c:builtInUnit val="millions"/>
        </c:dispUnits>
      </c:valAx>
      <c:spPr>
        <a:noFill/>
        <a:ln>
          <a:noFill/>
        </a:ln>
        <a:effectLst/>
      </c:spPr>
    </c:plotArea>
    <c:legend>
      <c:legendPos val="b"/>
      <c:layout>
        <c:manualLayout>
          <c:xMode val="edge"/>
          <c:yMode val="edge"/>
          <c:x val="5.4638303538276013E-2"/>
          <c:y val="0.87921542188359281"/>
          <c:w val="0.94536169646172397"/>
          <c:h val="0.1207845781164072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AU" sz="1100" b="1" dirty="0"/>
              <a:t>Total SCS capex</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868482315554338"/>
          <c:y val="0.14026407196540888"/>
          <c:w val="0.63623882482841065"/>
          <c:h val="0.59679955151182029"/>
        </c:manualLayout>
      </c:layout>
      <c:barChart>
        <c:barDir val="col"/>
        <c:grouping val="stacked"/>
        <c:varyColors val="0"/>
        <c:ser>
          <c:idx val="0"/>
          <c:order val="0"/>
          <c:tx>
            <c:v>Net SCS capex (LHS)</c:v>
          </c:tx>
          <c:spPr>
            <a:solidFill>
              <a:schemeClr val="accent1"/>
            </a:solidFill>
            <a:ln>
              <a:noFill/>
            </a:ln>
            <a:effectLst/>
          </c:spPr>
          <c:invertIfNegative val="0"/>
          <c:cat>
            <c:strRef>
              <c:f>'[Overview - capex category stacked column chart - individual charts version.xlsx]Sheet1'!$C$37:$F$37</c:f>
              <c:strCache>
                <c:ptCount val="3"/>
                <c:pt idx="0">
                  <c:v>CY11-15</c:v>
                </c:pt>
                <c:pt idx="1">
                  <c:v>CY16-20</c:v>
                </c:pt>
                <c:pt idx="2">
                  <c:v>FY22-26</c:v>
                </c:pt>
              </c:strCache>
              <c:extLst/>
            </c:strRef>
          </c:cat>
          <c:val>
            <c:numRef>
              <c:f>'[Overview - capex category stacked column chart - individual charts version.xlsx]Sheet1'!$C$48:$F$48</c:f>
              <c:numCache>
                <c:formatCode>_(#,##0_);\(#,##0\);_("-"_)</c:formatCode>
                <c:ptCount val="3"/>
                <c:pt idx="0">
                  <c:v>687009450.01455307</c:v>
                </c:pt>
                <c:pt idx="1">
                  <c:v>644760553.71101952</c:v>
                </c:pt>
                <c:pt idx="2">
                  <c:v>627554166.71951103</c:v>
                </c:pt>
              </c:numCache>
              <c:extLst/>
            </c:numRef>
          </c:val>
          <c:extLst>
            <c:ext xmlns:c16="http://schemas.microsoft.com/office/drawing/2014/chart" uri="{C3380CC4-5D6E-409C-BE32-E72D297353CC}">
              <c16:uniqueId val="{00000000-C2B2-434D-ABEF-119031BFE498}"/>
            </c:ext>
          </c:extLst>
        </c:ser>
        <c:ser>
          <c:idx val="2"/>
          <c:order val="2"/>
          <c:tx>
            <c:v>Customer contributions (LHS)</c:v>
          </c:tx>
          <c:spPr>
            <a:solidFill>
              <a:srgbClr val="7DCCE0"/>
            </a:solidFill>
            <a:ln w="25400">
              <a:noFill/>
            </a:ln>
            <a:effectLst/>
          </c:spPr>
          <c:invertIfNegative val="0"/>
          <c:cat>
            <c:strLit>
              <c:ptCount val="3"/>
              <c:pt idx="0">
                <c:v>CY11-15</c:v>
              </c:pt>
              <c:pt idx="1">
                <c:v>CY16-20</c:v>
              </c:pt>
              <c:pt idx="2">
                <c:v>FY22-26</c:v>
              </c:pt>
              <c:extLst>
                <c:ext xmlns:c15="http://schemas.microsoft.com/office/drawing/2012/chart" uri="{02D57815-91ED-43cb-92C2-25804820EDAC}">
                  <c15:autoCat val="1"/>
                </c:ext>
              </c:extLst>
            </c:strLit>
          </c:cat>
          <c:val>
            <c:numRef>
              <c:f>'[Overview - capex category stacked column chart - individual charts version.xlsx]Sheet1'!$C$49:$F$49</c:f>
              <c:numCache>
                <c:formatCode>_-* #,##0_-;\-* #,##0_-;_-* "-"??_-;_-@_-</c:formatCode>
                <c:ptCount val="3"/>
                <c:pt idx="0">
                  <c:v>50936484.377808526</c:v>
                </c:pt>
                <c:pt idx="1">
                  <c:v>133459700.39237335</c:v>
                </c:pt>
                <c:pt idx="2">
                  <c:v>152985070.79575688</c:v>
                </c:pt>
              </c:numCache>
              <c:extLst/>
            </c:numRef>
          </c:val>
          <c:extLst>
            <c:ext xmlns:c16="http://schemas.microsoft.com/office/drawing/2014/chart" uri="{C3380CC4-5D6E-409C-BE32-E72D297353CC}">
              <c16:uniqueId val="{00000001-C2B2-434D-ABEF-119031BFE498}"/>
            </c:ext>
          </c:extLst>
        </c:ser>
        <c:dLbls>
          <c:showLegendKey val="0"/>
          <c:showVal val="0"/>
          <c:showCatName val="0"/>
          <c:showSerName val="0"/>
          <c:showPercent val="0"/>
          <c:showBubbleSize val="0"/>
        </c:dLbls>
        <c:gapWidth val="150"/>
        <c:overlap val="100"/>
        <c:axId val="794238896"/>
        <c:axId val="794247096"/>
      </c:barChart>
      <c:lineChart>
        <c:grouping val="standard"/>
        <c:varyColors val="0"/>
        <c:ser>
          <c:idx val="1"/>
          <c:order val="1"/>
          <c:tx>
            <c:v>Capex per customer (RHS)</c:v>
          </c:tx>
          <c:spPr>
            <a:ln w="28575" cap="rnd">
              <a:noFill/>
              <a:round/>
            </a:ln>
            <a:effectLst/>
          </c:spPr>
          <c:marker>
            <c:symbol val="circle"/>
            <c:size val="6"/>
            <c:spPr>
              <a:solidFill>
                <a:schemeClr val="bg1"/>
              </a:solidFill>
              <a:ln w="22225">
                <a:solidFill>
                  <a:schemeClr val="accent6"/>
                </a:solidFill>
              </a:ln>
              <a:effectLst/>
            </c:spPr>
          </c:marker>
          <c:cat>
            <c:strLit>
              <c:ptCount val="3"/>
              <c:pt idx="0">
                <c:v>1</c:v>
              </c:pt>
              <c:pt idx="1">
                <c:v>2</c:v>
              </c:pt>
              <c:pt idx="2">
                <c:v>4</c:v>
              </c:pt>
              <c:extLst>
                <c:ext xmlns:c15="http://schemas.microsoft.com/office/drawing/2012/chart" uri="{02D57815-91ED-43cb-92C2-25804820EDAC}">
                  <c15:autoCat val="1"/>
                </c:ext>
              </c:extLst>
            </c:strLit>
          </c:cat>
          <c:val>
            <c:numRef>
              <c:f>'[Overview - capex category stacked column chart - individual charts version.xlsx]Sheet1'!$C$51:$F$51</c:f>
              <c:numCache>
                <c:formatCode>_(* #,##0.00_);_(* \(#,##0.00\);_(* "-"??_);_(@_)</c:formatCode>
                <c:ptCount val="3"/>
                <c:pt idx="0">
                  <c:v>2347.5898489614538</c:v>
                </c:pt>
                <c:pt idx="1">
                  <c:v>2266.8251531314049</c:v>
                </c:pt>
                <c:pt idx="2">
                  <c:v>2069.2635576770235</c:v>
                </c:pt>
              </c:numCache>
              <c:extLst/>
            </c:numRef>
          </c:val>
          <c:smooth val="0"/>
          <c:extLst>
            <c:ext xmlns:c16="http://schemas.microsoft.com/office/drawing/2014/chart" uri="{C3380CC4-5D6E-409C-BE32-E72D297353CC}">
              <c16:uniqueId val="{00000002-C2B2-434D-ABEF-119031BFE498}"/>
            </c:ext>
          </c:extLst>
        </c:ser>
        <c:dLbls>
          <c:showLegendKey val="0"/>
          <c:showVal val="0"/>
          <c:showCatName val="0"/>
          <c:showSerName val="0"/>
          <c:showPercent val="0"/>
          <c:showBubbleSize val="0"/>
        </c:dLbls>
        <c:marker val="1"/>
        <c:smooth val="0"/>
        <c:axId val="794323848"/>
        <c:axId val="794326472"/>
      </c:lineChart>
      <c:catAx>
        <c:axId val="79423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47096"/>
        <c:crosses val="autoZero"/>
        <c:auto val="1"/>
        <c:lblAlgn val="ctr"/>
        <c:lblOffset val="100"/>
        <c:noMultiLvlLbl val="0"/>
      </c:catAx>
      <c:valAx>
        <c:axId val="79424709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dirty="0"/>
                  <a:t>$ June 2021, millions</a:t>
                </a:r>
              </a:p>
            </c:rich>
          </c:tx>
          <c:layout>
            <c:manualLayout>
              <c:xMode val="edge"/>
              <c:yMode val="edge"/>
              <c:x val="2.4640638670166227E-2"/>
              <c:y val="0.2501104336043361"/>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38896"/>
        <c:crosses val="autoZero"/>
        <c:crossBetween val="between"/>
        <c:dispUnits>
          <c:builtInUnit val="millions"/>
        </c:dispUnits>
      </c:valAx>
      <c:valAx>
        <c:axId val="794326472"/>
        <c:scaling>
          <c:orientation val="minMax"/>
          <c:min val="0"/>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dirty="0"/>
                  <a:t>$ June 2021</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323848"/>
        <c:crosses val="max"/>
        <c:crossBetween val="between"/>
      </c:valAx>
      <c:catAx>
        <c:axId val="794323848"/>
        <c:scaling>
          <c:orientation val="minMax"/>
        </c:scaling>
        <c:delete val="1"/>
        <c:axPos val="b"/>
        <c:numFmt formatCode="General" sourceLinked="1"/>
        <c:majorTickMark val="out"/>
        <c:minorTickMark val="none"/>
        <c:tickLblPos val="nextTo"/>
        <c:crossAx val="794326472"/>
        <c:crosses val="autoZero"/>
        <c:auto val="1"/>
        <c:lblAlgn val="ctr"/>
        <c:lblOffset val="100"/>
        <c:noMultiLvlLbl val="0"/>
      </c:catAx>
      <c:spPr>
        <a:noFill/>
        <a:ln>
          <a:noFill/>
        </a:ln>
        <a:effectLst/>
      </c:spPr>
    </c:plotArea>
    <c:legend>
      <c:legendPos val="b"/>
      <c:layout>
        <c:manualLayout>
          <c:xMode val="edge"/>
          <c:yMode val="edge"/>
          <c:x val="2.0867992920414153E-2"/>
          <c:y val="0.83671660751144605"/>
          <c:w val="0.96430927384076992"/>
          <c:h val="0.1307943123278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US" sz="1100" b="1" dirty="0"/>
              <a:t>Connections</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'[Overview - capex category stacked column chart - individual charts version.xlsx]Sheet1'!$A$41</c:f>
              <c:strCache>
                <c:ptCount val="1"/>
                <c:pt idx="0">
                  <c:v>Connections (net)</c:v>
                </c:pt>
              </c:strCache>
            </c:strRef>
          </c:tx>
          <c:spPr>
            <a:solidFill>
              <a:schemeClr val="accent1"/>
            </a:solidFill>
            <a:ln>
              <a:noFill/>
            </a:ln>
            <a:effectLst/>
          </c:spPr>
          <c:invertIfNegative val="0"/>
          <c:cat>
            <c:strRef>
              <c:f>'[Overview - capex category stacked column chart - individual charts version.xlsx]Sheet1'!$C$37:$F$37</c:f>
              <c:strCache>
                <c:ptCount val="3"/>
                <c:pt idx="0">
                  <c:v>CY11-15</c:v>
                </c:pt>
                <c:pt idx="1">
                  <c:v>CY16-20</c:v>
                </c:pt>
                <c:pt idx="2">
                  <c:v>FY22-26</c:v>
                </c:pt>
              </c:strCache>
              <c:extLst/>
            </c:strRef>
          </c:cat>
          <c:val>
            <c:numRef>
              <c:f>'[Overview - capex category stacked column chart - individual charts version.xlsx]Sheet1'!$C$41:$F$41</c:f>
              <c:numCache>
                <c:formatCode>_(#,##0_);\(#,##0\);_("-"_)</c:formatCode>
                <c:ptCount val="3"/>
                <c:pt idx="0">
                  <c:v>125862015.0787017</c:v>
                </c:pt>
                <c:pt idx="1">
                  <c:v>103290447.76574853</c:v>
                </c:pt>
                <c:pt idx="2">
                  <c:v>100667028.57922117</c:v>
                </c:pt>
              </c:numCache>
              <c:extLst/>
            </c:numRef>
          </c:val>
          <c:extLst>
            <c:ext xmlns:c16="http://schemas.microsoft.com/office/drawing/2014/chart" uri="{C3380CC4-5D6E-409C-BE32-E72D297353CC}">
              <c16:uniqueId val="{00000000-421A-4992-BC6F-EC8BD0D41078}"/>
            </c:ext>
          </c:extLst>
        </c:ser>
        <c:ser>
          <c:idx val="1"/>
          <c:order val="1"/>
          <c:tx>
            <c:strRef>
              <c:f>'[Overview - capex category stacked column chart - individual charts version.xlsx]Sheet1'!$A$42</c:f>
              <c:strCache>
                <c:ptCount val="1"/>
                <c:pt idx="0">
                  <c:v>Customer contributions</c:v>
                </c:pt>
              </c:strCache>
            </c:strRef>
          </c:tx>
          <c:spPr>
            <a:solidFill>
              <a:srgbClr val="7DCCE0"/>
            </a:solidFill>
            <a:ln>
              <a:noFill/>
            </a:ln>
            <a:effectLst/>
          </c:spPr>
          <c:invertIfNegative val="0"/>
          <c:cat>
            <c:strLit>
              <c:ptCount val="3"/>
              <c:pt idx="0">
                <c:v>CY11-15</c:v>
              </c:pt>
              <c:pt idx="1">
                <c:v>CY16-20</c:v>
              </c:pt>
              <c:pt idx="2">
                <c:v>FY22-26</c:v>
              </c:pt>
              <c:extLst>
                <c:ext xmlns:c15="http://schemas.microsoft.com/office/drawing/2012/chart" uri="{02D57815-91ED-43cb-92C2-25804820EDAC}">
                  <c15:autoCat val="1"/>
                </c:ext>
              </c:extLst>
            </c:strLit>
          </c:cat>
          <c:val>
            <c:numRef>
              <c:f>'[Overview - capex category stacked column chart - individual charts version.xlsx]Sheet1'!$C$42:$F$42</c:f>
              <c:numCache>
                <c:formatCode>_(#,##0_);\(#,##0\);_("-"_)</c:formatCode>
                <c:ptCount val="3"/>
                <c:pt idx="0">
                  <c:v>37989014.427774914</c:v>
                </c:pt>
                <c:pt idx="1">
                  <c:v>90010264.643712729</c:v>
                </c:pt>
                <c:pt idx="2">
                  <c:v>117376341.70435153</c:v>
                </c:pt>
              </c:numCache>
              <c:extLst/>
            </c:numRef>
          </c:val>
          <c:extLst>
            <c:ext xmlns:c16="http://schemas.microsoft.com/office/drawing/2014/chart" uri="{C3380CC4-5D6E-409C-BE32-E72D297353CC}">
              <c16:uniqueId val="{00000001-421A-4992-BC6F-EC8BD0D41078}"/>
            </c:ext>
          </c:extLst>
        </c:ser>
        <c:dLbls>
          <c:showLegendKey val="0"/>
          <c:showVal val="0"/>
          <c:showCatName val="0"/>
          <c:showSerName val="0"/>
          <c:showPercent val="0"/>
          <c:showBubbleSize val="0"/>
        </c:dLbls>
        <c:gapWidth val="219"/>
        <c:overlap val="100"/>
        <c:axId val="794238896"/>
        <c:axId val="794247096"/>
      </c:barChart>
      <c:catAx>
        <c:axId val="79423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47096"/>
        <c:crosses val="autoZero"/>
        <c:auto val="1"/>
        <c:lblAlgn val="ctr"/>
        <c:lblOffset val="100"/>
        <c:noMultiLvlLbl val="0"/>
      </c:catAx>
      <c:valAx>
        <c:axId val="794247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dirty="0"/>
                  <a:t>$ June 2021, millions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38896"/>
        <c:crosses val="autoZero"/>
        <c:crossBetween val="between"/>
        <c:dispUnits>
          <c:builtInUnit val="million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'[Overview - capex category stacked column chart - individual charts version.xlsx]Sheet1'!$A$40:$B$40</c:f>
              <c:strCache>
                <c:ptCount val="2"/>
                <c:pt idx="0">
                  <c:v>Augmentation</c:v>
                </c:pt>
              </c:strCache>
            </c:strRef>
          </c:tx>
          <c:spPr>
            <a:solidFill>
              <a:schemeClr val="accent1"/>
            </a:solidFill>
            <a:ln>
              <a:noFill/>
            </a:ln>
            <a:effectLst/>
          </c:spPr>
          <c:invertIfNegative val="0"/>
          <c:cat>
            <c:strRef>
              <c:f>'[Overview - capex category stacked column chart - individual charts version.xlsx]Sheet1'!$C$37:$F$37</c:f>
              <c:strCache>
                <c:ptCount val="3"/>
                <c:pt idx="0">
                  <c:v>CY11-15</c:v>
                </c:pt>
                <c:pt idx="1">
                  <c:v>CY16-20</c:v>
                </c:pt>
                <c:pt idx="2">
                  <c:v>FY22-26</c:v>
                </c:pt>
              </c:strCache>
              <c:extLst/>
            </c:strRef>
          </c:cat>
          <c:val>
            <c:numRef>
              <c:f>'[Overview - capex category stacked column chart - individual charts version.xlsx]Sheet1'!$C$40:$F$40</c:f>
              <c:numCache>
                <c:formatCode>_(#,##0_);\(#,##0\);_("-"_)</c:formatCode>
                <c:ptCount val="3"/>
                <c:pt idx="0">
                  <c:v>113825545.42218864</c:v>
                </c:pt>
                <c:pt idx="1">
                  <c:v>92817878.302858144</c:v>
                </c:pt>
                <c:pt idx="2">
                  <c:v>146496865.92073527</c:v>
                </c:pt>
              </c:numCache>
              <c:extLst/>
            </c:numRef>
          </c:val>
          <c:extLst>
            <c:ext xmlns:c16="http://schemas.microsoft.com/office/drawing/2014/chart" uri="{C3380CC4-5D6E-409C-BE32-E72D297353CC}">
              <c16:uniqueId val="{00000000-81B5-472B-B3CC-315516F31F39}"/>
            </c:ext>
          </c:extLst>
        </c:ser>
        <c:dLbls>
          <c:showLegendKey val="0"/>
          <c:showVal val="0"/>
          <c:showCatName val="0"/>
          <c:showSerName val="0"/>
          <c:showPercent val="0"/>
          <c:showBubbleSize val="0"/>
        </c:dLbls>
        <c:gapWidth val="219"/>
        <c:overlap val="-27"/>
        <c:axId val="794238896"/>
        <c:axId val="794247096"/>
      </c:barChart>
      <c:catAx>
        <c:axId val="79423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47096"/>
        <c:crosses val="autoZero"/>
        <c:auto val="1"/>
        <c:lblAlgn val="ctr"/>
        <c:lblOffset val="100"/>
        <c:noMultiLvlLbl val="0"/>
      </c:catAx>
      <c:valAx>
        <c:axId val="794247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dirty="0"/>
                  <a:t>$ June 2021, millions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38896"/>
        <c:crosses val="autoZero"/>
        <c:crossBetween val="between"/>
        <c:dispUnits>
          <c:builtInUnit val="m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'[Overview - capex category stacked column chart - individual charts version.xlsx]Sheet1'!$A$44:$B$44</c:f>
              <c:strCache>
                <c:ptCount val="2"/>
                <c:pt idx="0">
                  <c:v>Capitalised overheads</c:v>
                </c:pt>
              </c:strCache>
            </c:strRef>
          </c:tx>
          <c:spPr>
            <a:solidFill>
              <a:schemeClr val="accent1"/>
            </a:solidFill>
            <a:ln>
              <a:noFill/>
            </a:ln>
            <a:effectLst/>
          </c:spPr>
          <c:invertIfNegative val="0"/>
          <c:cat>
            <c:strRef>
              <c:f>'[Overview - capex category stacked column chart - individual charts version.xlsx]Sheet1'!$C$37:$F$37</c:f>
              <c:strCache>
                <c:ptCount val="3"/>
                <c:pt idx="0">
                  <c:v>CY11-15</c:v>
                </c:pt>
                <c:pt idx="1">
                  <c:v>CY16-20</c:v>
                </c:pt>
                <c:pt idx="2">
                  <c:v>FY22-26</c:v>
                </c:pt>
              </c:strCache>
              <c:extLst/>
            </c:strRef>
          </c:cat>
          <c:val>
            <c:numRef>
              <c:f>'[Overview - capex category stacked column chart - individual charts version.xlsx]Sheet1'!$C$44:$F$44</c:f>
              <c:numCache>
                <c:formatCode>_(#,##0_);\(#,##0\);_("-"_)</c:formatCode>
                <c:ptCount val="3"/>
                <c:pt idx="0">
                  <c:v>144953523.59515011</c:v>
                </c:pt>
                <c:pt idx="1">
                  <c:v>146561751.8425476</c:v>
                </c:pt>
                <c:pt idx="2">
                  <c:v>91182566.57076937</c:v>
                </c:pt>
              </c:numCache>
              <c:extLst/>
            </c:numRef>
          </c:val>
          <c:extLst>
            <c:ext xmlns:c16="http://schemas.microsoft.com/office/drawing/2014/chart" uri="{C3380CC4-5D6E-409C-BE32-E72D297353CC}">
              <c16:uniqueId val="{00000000-FDDA-4FA0-BE1D-AB945EC86EE9}"/>
            </c:ext>
          </c:extLst>
        </c:ser>
        <c:dLbls>
          <c:showLegendKey val="0"/>
          <c:showVal val="0"/>
          <c:showCatName val="0"/>
          <c:showSerName val="0"/>
          <c:showPercent val="0"/>
          <c:showBubbleSize val="0"/>
        </c:dLbls>
        <c:gapWidth val="219"/>
        <c:overlap val="-27"/>
        <c:axId val="794238896"/>
        <c:axId val="794247096"/>
      </c:barChart>
      <c:catAx>
        <c:axId val="79423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47096"/>
        <c:crosses val="autoZero"/>
        <c:auto val="1"/>
        <c:lblAlgn val="ctr"/>
        <c:lblOffset val="100"/>
        <c:noMultiLvlLbl val="0"/>
      </c:catAx>
      <c:valAx>
        <c:axId val="794247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dirty="0"/>
                  <a:t>$ June 2021, millions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38896"/>
        <c:crosses val="autoZero"/>
        <c:crossBetween val="between"/>
        <c:dispUnits>
          <c:builtInUnit val="m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AU" sz="1100" b="1" dirty="0"/>
              <a:t>Non-network</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'[Overview - capex category stacked column chart - individual charts version.xlsx]Sheet1'!$A$43:$B$43</c:f>
              <c:strCache>
                <c:ptCount val="2"/>
                <c:pt idx="0">
                  <c:v>Non-network - IT</c:v>
                </c:pt>
              </c:strCache>
            </c:strRef>
          </c:tx>
          <c:spPr>
            <a:solidFill>
              <a:schemeClr val="accent1"/>
            </a:solidFill>
            <a:ln>
              <a:noFill/>
            </a:ln>
            <a:effectLst/>
          </c:spPr>
          <c:invertIfNegative val="0"/>
          <c:cat>
            <c:strRef>
              <c:f>'[Overview - capex category stacked column chart - individual charts version.xlsx]Sheet1'!$C$37:$F$37</c:f>
              <c:strCache>
                <c:ptCount val="3"/>
                <c:pt idx="0">
                  <c:v>CY11-15</c:v>
                </c:pt>
                <c:pt idx="1">
                  <c:v>CY16-20</c:v>
                </c:pt>
                <c:pt idx="2">
                  <c:v>FY22-26</c:v>
                </c:pt>
              </c:strCache>
              <c:extLst/>
            </c:strRef>
          </c:cat>
          <c:val>
            <c:numRef>
              <c:f>'[Overview - capex category stacked column chart - individual charts version.xlsx]Sheet1'!$C$43:$F$43</c:f>
              <c:numCache>
                <c:formatCode>_(#,##0_);\(#,##0\);_("-"_)</c:formatCode>
                <c:ptCount val="3"/>
                <c:pt idx="0">
                  <c:v>81151319.722153008</c:v>
                </c:pt>
                <c:pt idx="1">
                  <c:v>116892235.44296056</c:v>
                </c:pt>
                <c:pt idx="2">
                  <c:v>95724444.500348911</c:v>
                </c:pt>
              </c:numCache>
              <c:extLst/>
            </c:numRef>
          </c:val>
          <c:extLst>
            <c:ext xmlns:c16="http://schemas.microsoft.com/office/drawing/2014/chart" uri="{C3380CC4-5D6E-409C-BE32-E72D297353CC}">
              <c16:uniqueId val="{00000000-3034-4DD0-9F01-493B0EBA68C5}"/>
            </c:ext>
          </c:extLst>
        </c:ser>
        <c:ser>
          <c:idx val="1"/>
          <c:order val="1"/>
          <c:tx>
            <c:strRef>
              <c:f>'[Overview - capex category stacked column chart - individual charts version.xlsx]Sheet1'!$A$44</c:f>
              <c:strCache>
                <c:ptCount val="1"/>
                <c:pt idx="0">
                  <c:v>Non-network - general</c:v>
                </c:pt>
              </c:strCache>
            </c:strRef>
          </c:tx>
          <c:spPr>
            <a:solidFill>
              <a:srgbClr val="7DCCE0"/>
            </a:solidFill>
            <a:ln>
              <a:noFill/>
            </a:ln>
            <a:effectLst/>
          </c:spPr>
          <c:invertIfNegative val="0"/>
          <c:cat>
            <c:strLit>
              <c:ptCount val="3"/>
              <c:pt idx="0">
                <c:v>CY11-15</c:v>
              </c:pt>
              <c:pt idx="1">
                <c:v>CY16-20</c:v>
              </c:pt>
              <c:pt idx="2">
                <c:v>FY22-26</c:v>
              </c:pt>
              <c:extLst>
                <c:ext xmlns:c15="http://schemas.microsoft.com/office/drawing/2012/chart" uri="{02D57815-91ED-43cb-92C2-25804820EDAC}">
                  <c15:autoCat val="1"/>
                </c:ext>
              </c:extLst>
            </c:strLit>
          </c:cat>
          <c:val>
            <c:numRef>
              <c:f>'[Overview - capex category stacked column chart - individual charts version.xlsx]Sheet1'!$C$44:$F$44</c:f>
              <c:numCache>
                <c:formatCode>_(#,##0_);\(#,##0\);_("-"_)</c:formatCode>
                <c:ptCount val="3"/>
                <c:pt idx="0">
                  <c:v>71895149.762640208</c:v>
                </c:pt>
                <c:pt idx="1">
                  <c:v>37881545.052435756</c:v>
                </c:pt>
                <c:pt idx="2">
                  <c:v>18154442.524661299</c:v>
                </c:pt>
              </c:numCache>
              <c:extLst/>
            </c:numRef>
          </c:val>
          <c:extLst>
            <c:ext xmlns:c16="http://schemas.microsoft.com/office/drawing/2014/chart" uri="{C3380CC4-5D6E-409C-BE32-E72D297353CC}">
              <c16:uniqueId val="{00000001-3034-4DD0-9F01-493B0EBA68C5}"/>
            </c:ext>
          </c:extLst>
        </c:ser>
        <c:dLbls>
          <c:showLegendKey val="0"/>
          <c:showVal val="0"/>
          <c:showCatName val="0"/>
          <c:showSerName val="0"/>
          <c:showPercent val="0"/>
          <c:showBubbleSize val="0"/>
        </c:dLbls>
        <c:gapWidth val="219"/>
        <c:overlap val="100"/>
        <c:axId val="794238896"/>
        <c:axId val="794247096"/>
      </c:barChart>
      <c:catAx>
        <c:axId val="79423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47096"/>
        <c:crosses val="autoZero"/>
        <c:auto val="1"/>
        <c:lblAlgn val="ctr"/>
        <c:lblOffset val="100"/>
        <c:noMultiLvlLbl val="0"/>
      </c:catAx>
      <c:valAx>
        <c:axId val="794247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dirty="0"/>
                  <a:t>$ June 2021, millions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4238896"/>
        <c:crosses val="autoZero"/>
        <c:crossBetween val="between"/>
        <c:dispUnits>
          <c:builtInUnit val="million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0.22093</cdr:x>
      <cdr:y>0.04798</cdr:y>
    </cdr:from>
    <cdr:to>
      <cdr:x>0.94652</cdr:x>
      <cdr:y>0.13832</cdr:y>
    </cdr:to>
    <cdr:grpSp>
      <cdr:nvGrpSpPr>
        <cdr:cNvPr id="2" name="Group 1">
          <a:extLst xmlns:a="http://schemas.openxmlformats.org/drawingml/2006/main">
            <a:ext uri="{FF2B5EF4-FFF2-40B4-BE49-F238E27FC236}">
              <a16:creationId xmlns:a16="http://schemas.microsoft.com/office/drawing/2014/main" id="{1F364544-2C5E-4BC7-B271-E5ABCF839944}"/>
            </a:ext>
          </a:extLst>
        </cdr:cNvPr>
        <cdr:cNvGrpSpPr/>
      </cdr:nvGrpSpPr>
      <cdr:grpSpPr>
        <a:xfrm xmlns:a="http://schemas.openxmlformats.org/drawingml/2006/main">
          <a:off x="1447694" y="204008"/>
          <a:ext cx="4754594" cy="384120"/>
          <a:chOff x="0" y="0"/>
          <a:chExt cx="4375281" cy="335599"/>
        </a:xfrm>
      </cdr:grpSpPr>
      <cdr:cxnSp macro="">
        <cdr:nvCxnSpPr>
          <cdr:cNvPr id="3" name="Straight Connector 2">
            <a:extLst xmlns:a="http://schemas.openxmlformats.org/drawingml/2006/main">
              <a:ext uri="{FF2B5EF4-FFF2-40B4-BE49-F238E27FC236}">
                <a16:creationId xmlns:a16="http://schemas.microsoft.com/office/drawing/2014/main" id="{5113233A-C207-4ABD-BCE5-C59DC43F5911}"/>
              </a:ext>
            </a:extLst>
          </cdr:cNvPr>
          <cdr:cNvCxnSpPr/>
        </cdr:nvCxnSpPr>
        <cdr:spPr>
          <a:xfrm xmlns:a="http://schemas.openxmlformats.org/drawingml/2006/main" flipH="1" flipV="1">
            <a:off x="875" y="97218"/>
            <a:ext cx="3805" cy="238381"/>
          </a:xfrm>
          <a:prstGeom xmlns:a="http://schemas.openxmlformats.org/drawingml/2006/main" prst="line">
            <a:avLst/>
          </a:prstGeom>
          <a:ln xmlns:a="http://schemas.openxmlformats.org/drawingml/2006/main" w="15875">
            <a:solidFill>
              <a:srgbClr val="3B3C3E"/>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4" name="Straight Connector 3">
            <a:extLst xmlns:a="http://schemas.openxmlformats.org/drawingml/2006/main">
              <a:ext uri="{FF2B5EF4-FFF2-40B4-BE49-F238E27FC236}">
                <a16:creationId xmlns:a16="http://schemas.microsoft.com/office/drawing/2014/main" id="{0AF59CDF-E8D6-4DD9-B2CA-6462040F0ACE}"/>
              </a:ext>
            </a:extLst>
          </cdr:cNvPr>
          <cdr:cNvCxnSpPr>
            <a:endCxn xmlns:a="http://schemas.openxmlformats.org/drawingml/2006/main" id="5" idx="1"/>
          </cdr:cNvCxnSpPr>
        </cdr:nvCxnSpPr>
        <cdr:spPr>
          <a:xfrm xmlns:a="http://schemas.openxmlformats.org/drawingml/2006/main">
            <a:off x="0" y="97271"/>
            <a:ext cx="1507985" cy="763"/>
          </a:xfrm>
          <a:prstGeom xmlns:a="http://schemas.openxmlformats.org/drawingml/2006/main" prst="line">
            <a:avLst/>
          </a:prstGeom>
          <a:ln xmlns:a="http://schemas.openxmlformats.org/drawingml/2006/main" w="15875">
            <a:solidFill>
              <a:srgbClr val="3B3C3E"/>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5" name="Rectangle 4"/>
          <cdr:cNvSpPr/>
        </cdr:nvSpPr>
        <cdr:spPr>
          <a:xfrm xmlns:a="http://schemas.openxmlformats.org/drawingml/2006/main">
            <a:off x="1507985" y="0"/>
            <a:ext cx="1141337" cy="196068"/>
          </a:xfrm>
          <a:prstGeom xmlns:a="http://schemas.openxmlformats.org/drawingml/2006/main" prst="rect">
            <a:avLst/>
          </a:prstGeom>
          <a:solidFill xmlns:a="http://schemas.openxmlformats.org/drawingml/2006/main">
            <a:srgbClr val="3B3C3E"/>
          </a:solidFill>
          <a:ln xmlns:a="http://schemas.openxmlformats.org/drawingml/2006/main">
            <a:noFill/>
          </a:l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fld id="{CB67A1C0-E172-4713-8849-1BD25BC0E303}" type="TxLink">
              <a:rPr lang="en-US" sz="800" b="1" i="0" u="none" strike="noStrike">
                <a:solidFill>
                  <a:srgbClr val="FFFFFF"/>
                </a:solidFill>
                <a:latin typeface="Arial"/>
                <a:ea typeface="Tahoma"/>
                <a:cs typeface="Arial"/>
              </a:rPr>
              <a:pPr algn="ctr"/>
              <a:t>-$92.7M (or -6.19%)</a:t>
            </a:fld>
            <a:endParaRPr lang="en-US" sz="1000" b="1" dirty="0">
              <a:solidFill>
                <a:schemeClr val="bg1"/>
              </a:solidFill>
              <a:latin typeface="+mn-lt"/>
            </a:endParaRPr>
          </a:p>
        </cdr:txBody>
      </cdr:sp>
      <cdr:cxnSp macro="">
        <cdr:nvCxnSpPr>
          <cdr:cNvPr id="6" name="Straight Connector 5">
            <a:extLst xmlns:a="http://schemas.openxmlformats.org/drawingml/2006/main">
              <a:ext uri="{FF2B5EF4-FFF2-40B4-BE49-F238E27FC236}">
                <a16:creationId xmlns:a16="http://schemas.microsoft.com/office/drawing/2014/main" id="{1D151BC1-3391-493B-A40C-9815D93A58B0}"/>
              </a:ext>
            </a:extLst>
          </cdr:cNvPr>
          <cdr:cNvCxnSpPr>
            <a:stCxn xmlns:a="http://schemas.openxmlformats.org/drawingml/2006/main" id="5" idx="3"/>
          </cdr:cNvCxnSpPr>
        </cdr:nvCxnSpPr>
        <cdr:spPr>
          <a:xfrm xmlns:a="http://schemas.openxmlformats.org/drawingml/2006/main">
            <a:off x="2649322" y="98034"/>
            <a:ext cx="1725959" cy="1352"/>
          </a:xfrm>
          <a:prstGeom xmlns:a="http://schemas.openxmlformats.org/drawingml/2006/main" prst="line">
            <a:avLst/>
          </a:prstGeom>
          <a:ln xmlns:a="http://schemas.openxmlformats.org/drawingml/2006/main" w="15875">
            <a:solidFill>
              <a:srgbClr val="3B3C3E"/>
            </a:solidFill>
            <a:tailEnd type="triangle" w="med"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0.17016</cdr:x>
      <cdr:y>0.03191</cdr:y>
    </cdr:from>
    <cdr:to>
      <cdr:x>0.17025</cdr:x>
      <cdr:y>0.94409</cdr:y>
    </cdr:to>
    <cdr:cxnSp macro="">
      <cdr:nvCxnSpPr>
        <cdr:cNvPr id="15" name="Straight Connector 14">
          <a:extLst xmlns:a="http://schemas.openxmlformats.org/drawingml/2006/main">
            <a:ext uri="{FF2B5EF4-FFF2-40B4-BE49-F238E27FC236}">
              <a16:creationId xmlns:a16="http://schemas.microsoft.com/office/drawing/2014/main" id="{2872E09C-67F5-4DD8-9CFC-6F89C295E166}"/>
            </a:ext>
          </a:extLst>
        </cdr:cNvPr>
        <cdr:cNvCxnSpPr/>
      </cdr:nvCxnSpPr>
      <cdr:spPr>
        <a:xfrm xmlns:a="http://schemas.openxmlformats.org/drawingml/2006/main">
          <a:off x="1115027" y="135671"/>
          <a:ext cx="589" cy="3878530"/>
        </a:xfrm>
        <a:prstGeom xmlns:a="http://schemas.openxmlformats.org/drawingml/2006/main" prst="line">
          <a:avLst/>
        </a:prstGeom>
        <a:ln xmlns:a="http://schemas.openxmlformats.org/drawingml/2006/main" w="12700">
          <a:prstDash val="sys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0.10147</cdr:x>
      <cdr:y>0.0181</cdr:y>
    </cdr:from>
    <cdr:to>
      <cdr:x>0.32857</cdr:x>
      <cdr:y>0.11716</cdr:y>
    </cdr:to>
    <cdr:sp macro="" textlink="">
      <cdr:nvSpPr>
        <cdr:cNvPr id="2" name="Rectangle 1">
          <a:extLst xmlns:a="http://schemas.openxmlformats.org/drawingml/2006/main">
            <a:ext uri="{FF2B5EF4-FFF2-40B4-BE49-F238E27FC236}">
              <a16:creationId xmlns:a16="http://schemas.microsoft.com/office/drawing/2014/main" id="{00000000-0008-0000-0700-000035000000}"/>
            </a:ext>
          </a:extLst>
        </cdr:cNvPr>
        <cdr:cNvSpPr/>
      </cdr:nvSpPr>
      <cdr:spPr>
        <a:xfrm xmlns:a="http://schemas.openxmlformats.org/drawingml/2006/main">
          <a:off x="467626" y="63482"/>
          <a:ext cx="1046593" cy="347444"/>
        </a:xfrm>
        <a:prstGeom xmlns:a="http://schemas.openxmlformats.org/drawingml/2006/main" prst="rect">
          <a:avLst/>
        </a:prstGeom>
        <a:solidFill xmlns:a="http://schemas.openxmlformats.org/drawingml/2006/main">
          <a:schemeClr val="bg1">
            <a:lumMod val="75000"/>
          </a:schemeClr>
        </a:solidFill>
        <a:ln xmlns:a="http://schemas.openxmlformats.org/drawingml/2006/main">
          <a:noFill/>
        </a:l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wrap="square"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700" b="0" i="0" u="none" strike="noStrike" dirty="0">
              <a:solidFill>
                <a:sysClr val="windowText" lastClr="000000"/>
              </a:solidFill>
              <a:latin typeface="+mj-lt"/>
              <a:cs typeface="Arial"/>
            </a:rPr>
            <a:t>5</a:t>
          </a:r>
          <a:r>
            <a:rPr lang="en-US" sz="700" b="0" i="0" u="none" strike="noStrike" baseline="0" dirty="0">
              <a:solidFill>
                <a:sysClr val="windowText" lastClr="000000"/>
              </a:solidFill>
              <a:latin typeface="+mj-lt"/>
              <a:cs typeface="Arial"/>
            </a:rPr>
            <a:t> Yr Avg Opex per customer</a:t>
          </a:r>
        </a:p>
        <a:p xmlns:a="http://schemas.openxmlformats.org/drawingml/2006/main">
          <a:pPr algn="ctr"/>
          <a:r>
            <a:rPr lang="en-US" sz="700" b="0" dirty="0">
              <a:solidFill>
                <a:sysClr val="windowText" lastClr="000000"/>
              </a:solidFill>
              <a:latin typeface="+mj-lt"/>
            </a:rPr>
            <a:t>$259</a:t>
          </a:r>
        </a:p>
      </cdr:txBody>
    </cdr:sp>
  </cdr:relSizeAnchor>
  <cdr:relSizeAnchor xmlns:cdr="http://schemas.openxmlformats.org/drawingml/2006/chartDrawing">
    <cdr:from>
      <cdr:x>0.37695</cdr:x>
      <cdr:y>0.0181</cdr:y>
    </cdr:from>
    <cdr:to>
      <cdr:x>0.60405</cdr:x>
      <cdr:y>0.11716</cdr:y>
    </cdr:to>
    <cdr:sp macro="" textlink="">
      <cdr:nvSpPr>
        <cdr:cNvPr id="3" name="Rectangle 2">
          <a:extLst xmlns:a="http://schemas.openxmlformats.org/drawingml/2006/main">
            <a:ext uri="{FF2B5EF4-FFF2-40B4-BE49-F238E27FC236}">
              <a16:creationId xmlns:a16="http://schemas.microsoft.com/office/drawing/2014/main" id="{F2D6B631-12AB-4795-B6FD-14E5821B2AA0}"/>
            </a:ext>
          </a:extLst>
        </cdr:cNvPr>
        <cdr:cNvSpPr/>
      </cdr:nvSpPr>
      <cdr:spPr>
        <a:xfrm xmlns:a="http://schemas.openxmlformats.org/drawingml/2006/main">
          <a:off x="1737179" y="63482"/>
          <a:ext cx="1046593" cy="347444"/>
        </a:xfrm>
        <a:prstGeom xmlns:a="http://schemas.openxmlformats.org/drawingml/2006/main" prst="rect">
          <a:avLst/>
        </a:prstGeom>
        <a:solidFill xmlns:a="http://schemas.openxmlformats.org/drawingml/2006/main">
          <a:schemeClr val="bg1">
            <a:lumMod val="75000"/>
          </a:schemeClr>
        </a:solidFill>
        <a:ln xmlns:a="http://schemas.openxmlformats.org/drawingml/2006/main">
          <a:noFill/>
        </a:l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wrap="square"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700" b="0" i="0" u="none" strike="noStrike" dirty="0">
              <a:solidFill>
                <a:sysClr val="windowText" lastClr="000000"/>
              </a:solidFill>
              <a:latin typeface="+mj-lt"/>
              <a:cs typeface="Arial"/>
            </a:rPr>
            <a:t>5</a:t>
          </a:r>
          <a:r>
            <a:rPr lang="en-US" sz="700" b="0" i="0" u="none" strike="noStrike" baseline="0" dirty="0">
              <a:solidFill>
                <a:sysClr val="windowText" lastClr="000000"/>
              </a:solidFill>
              <a:latin typeface="+mj-lt"/>
              <a:cs typeface="Arial"/>
            </a:rPr>
            <a:t> Yr Avg Opex per customer</a:t>
          </a:r>
        </a:p>
        <a:p xmlns:a="http://schemas.openxmlformats.org/drawingml/2006/main">
          <a:pPr algn="ctr"/>
          <a:r>
            <a:rPr lang="en-US" sz="700" b="0" dirty="0">
              <a:solidFill>
                <a:sysClr val="windowText" lastClr="000000"/>
              </a:solidFill>
              <a:latin typeface="+mj-lt"/>
            </a:rPr>
            <a:t>$264</a:t>
          </a:r>
        </a:p>
      </cdr:txBody>
    </cdr:sp>
  </cdr:relSizeAnchor>
  <cdr:relSizeAnchor xmlns:cdr="http://schemas.openxmlformats.org/drawingml/2006/chartDrawing">
    <cdr:from>
      <cdr:x>0.664</cdr:x>
      <cdr:y>0.02095</cdr:y>
    </cdr:from>
    <cdr:to>
      <cdr:x>0.8911</cdr:x>
      <cdr:y>0.11716</cdr:y>
    </cdr:to>
    <cdr:sp macro="" textlink="">
      <cdr:nvSpPr>
        <cdr:cNvPr id="4" name="Rectangle 3">
          <a:extLst xmlns:a="http://schemas.openxmlformats.org/drawingml/2006/main">
            <a:ext uri="{FF2B5EF4-FFF2-40B4-BE49-F238E27FC236}">
              <a16:creationId xmlns:a16="http://schemas.microsoft.com/office/drawing/2014/main" id="{83C17CA0-8876-42F6-A117-CE53D5E59CE3}"/>
            </a:ext>
          </a:extLst>
        </cdr:cNvPr>
        <cdr:cNvSpPr/>
      </cdr:nvSpPr>
      <cdr:spPr>
        <a:xfrm xmlns:a="http://schemas.openxmlformats.org/drawingml/2006/main">
          <a:off x="3060052" y="73477"/>
          <a:ext cx="1046593" cy="337449"/>
        </a:xfrm>
        <a:prstGeom xmlns:a="http://schemas.openxmlformats.org/drawingml/2006/main" prst="rect">
          <a:avLst/>
        </a:prstGeom>
        <a:solidFill xmlns:a="http://schemas.openxmlformats.org/drawingml/2006/main">
          <a:schemeClr val="bg1">
            <a:lumMod val="75000"/>
          </a:schemeClr>
        </a:solidFill>
        <a:ln xmlns:a="http://schemas.openxmlformats.org/drawingml/2006/main">
          <a:noFill/>
        </a:l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wrap="square"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700" b="0" i="0" u="none" strike="noStrike" dirty="0">
              <a:solidFill>
                <a:sysClr val="windowText" lastClr="000000"/>
              </a:solidFill>
              <a:latin typeface="+mj-lt"/>
              <a:cs typeface="Arial"/>
            </a:rPr>
            <a:t>5</a:t>
          </a:r>
          <a:r>
            <a:rPr lang="en-US" sz="700" b="0" i="0" u="none" strike="noStrike" baseline="0" dirty="0">
              <a:solidFill>
                <a:sysClr val="windowText" lastClr="000000"/>
              </a:solidFill>
              <a:latin typeface="+mj-lt"/>
              <a:cs typeface="Arial"/>
            </a:rPr>
            <a:t> Yr Avg Opex per customer</a:t>
          </a:r>
        </a:p>
        <a:p xmlns:a="http://schemas.openxmlformats.org/drawingml/2006/main">
          <a:pPr algn="ctr"/>
          <a:r>
            <a:rPr lang="en-US" sz="700" b="0" dirty="0">
              <a:solidFill>
                <a:sysClr val="windowText" lastClr="000000"/>
              </a:solidFill>
              <a:latin typeface="+mj-lt"/>
            </a:rPr>
            <a:t>$251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3078427"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nSpc>
                <a:spcPct val="100000"/>
              </a:lnSpc>
              <a:spcBef>
                <a:spcPct val="0"/>
              </a:spcBef>
              <a:buFontTx/>
              <a:buNone/>
              <a:defRPr sz="1300" dirty="0" smtClean="0">
                <a:solidFill>
                  <a:schemeClr val="tx1"/>
                </a:solidFill>
                <a:latin typeface="Arial" charset="0"/>
                <a:cs typeface="Arial" charset="0"/>
              </a:defRPr>
            </a:lvl1pPr>
          </a:lstStyle>
          <a:p>
            <a:pPr>
              <a:defRPr/>
            </a:pPr>
            <a:endParaRPr lang="en-US" altLang="en-US" dirty="0"/>
          </a:p>
        </p:txBody>
      </p:sp>
      <p:sp>
        <p:nvSpPr>
          <p:cNvPr id="5123" name="Rectangle 3"/>
          <p:cNvSpPr>
            <a:spLocks noGrp="1" noChangeArrowheads="1"/>
          </p:cNvSpPr>
          <p:nvPr>
            <p:ph type="dt" idx="1"/>
          </p:nvPr>
        </p:nvSpPr>
        <p:spPr bwMode="auto">
          <a:xfrm>
            <a:off x="4023992" y="1"/>
            <a:ext cx="3078427"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lnSpc>
                <a:spcPct val="100000"/>
              </a:lnSpc>
              <a:spcBef>
                <a:spcPct val="0"/>
              </a:spcBef>
              <a:buFontTx/>
              <a:buNone/>
              <a:defRPr sz="1300" dirty="0" smtClean="0">
                <a:solidFill>
                  <a:schemeClr val="tx1"/>
                </a:solidFill>
                <a:latin typeface="Arial" charset="0"/>
                <a:cs typeface="Arial" charset="0"/>
              </a:defRPr>
            </a:lvl1pPr>
          </a:lstStyle>
          <a:p>
            <a:pPr>
              <a:defRPr/>
            </a:pPr>
            <a:endParaRPr lang="en-US" altLang="en-US" dirty="0"/>
          </a:p>
        </p:txBody>
      </p:sp>
      <p:sp>
        <p:nvSpPr>
          <p:cNvPr id="14340" name="Rectangle 4"/>
          <p:cNvSpPr>
            <a:spLocks noGrp="1" noRot="1" noChangeAspect="1" noChangeArrowheads="1" noTextEdit="1"/>
          </p:cNvSpPr>
          <p:nvPr>
            <p:ph type="sldImg" idx="2"/>
          </p:nvPr>
        </p:nvSpPr>
        <p:spPr bwMode="auto">
          <a:xfrm>
            <a:off x="142875" y="768350"/>
            <a:ext cx="6818313"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10407" y="4861441"/>
            <a:ext cx="568325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AU" altLang="en-US" noProof="0"/>
              <a:t>Click to edit Master text styles</a:t>
            </a:r>
          </a:p>
          <a:p>
            <a:pPr lvl="1"/>
            <a:r>
              <a:rPr lang="en-AU" altLang="en-US" noProof="0"/>
              <a:t>Second level</a:t>
            </a:r>
          </a:p>
          <a:p>
            <a:pPr lvl="2"/>
            <a:r>
              <a:rPr lang="en-AU" altLang="en-US" noProof="0"/>
              <a:t>Third level</a:t>
            </a:r>
          </a:p>
          <a:p>
            <a:pPr lvl="3"/>
            <a:r>
              <a:rPr lang="en-AU" altLang="en-US" noProof="0"/>
              <a:t>Fourth level</a:t>
            </a:r>
          </a:p>
          <a:p>
            <a:pPr lvl="4"/>
            <a:r>
              <a:rPr lang="en-AU" altLang="en-US" noProof="0"/>
              <a:t>Fifth level</a:t>
            </a:r>
          </a:p>
        </p:txBody>
      </p:sp>
      <p:sp>
        <p:nvSpPr>
          <p:cNvPr id="5126" name="Rectangle 6"/>
          <p:cNvSpPr>
            <a:spLocks noGrp="1" noChangeArrowheads="1"/>
          </p:cNvSpPr>
          <p:nvPr>
            <p:ph type="ftr" sz="quarter" idx="4"/>
          </p:nvPr>
        </p:nvSpPr>
        <p:spPr bwMode="auto">
          <a:xfrm>
            <a:off x="0" y="9721107"/>
            <a:ext cx="3078427"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nSpc>
                <a:spcPct val="100000"/>
              </a:lnSpc>
              <a:spcBef>
                <a:spcPct val="0"/>
              </a:spcBef>
              <a:buFontTx/>
              <a:buNone/>
              <a:defRPr sz="1300" dirty="0" smtClean="0">
                <a:solidFill>
                  <a:schemeClr val="tx1"/>
                </a:solidFill>
                <a:latin typeface="Arial" charset="0"/>
                <a:cs typeface="Arial" charset="0"/>
              </a:defRPr>
            </a:lvl1pPr>
          </a:lstStyle>
          <a:p>
            <a:pPr>
              <a:defRPr/>
            </a:pPr>
            <a:endParaRPr lang="en-US" altLang="en-US" dirty="0"/>
          </a:p>
        </p:txBody>
      </p:sp>
      <p:sp>
        <p:nvSpPr>
          <p:cNvPr id="5127" name="Rectangle 7"/>
          <p:cNvSpPr>
            <a:spLocks noGrp="1" noChangeArrowheads="1"/>
          </p:cNvSpPr>
          <p:nvPr>
            <p:ph type="sldNum" sz="quarter" idx="5"/>
          </p:nvPr>
        </p:nvSpPr>
        <p:spPr bwMode="auto">
          <a:xfrm>
            <a:off x="4023992" y="9721107"/>
            <a:ext cx="3078427"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lnSpc>
                <a:spcPct val="100000"/>
              </a:lnSpc>
              <a:spcBef>
                <a:spcPct val="0"/>
              </a:spcBef>
              <a:buFontTx/>
              <a:buNone/>
              <a:defRPr sz="1300" smtClean="0">
                <a:solidFill>
                  <a:schemeClr val="tx1"/>
                </a:solidFill>
                <a:latin typeface="Arial" charset="0"/>
                <a:cs typeface="Arial" charset="0"/>
              </a:defRPr>
            </a:lvl1pPr>
          </a:lstStyle>
          <a:p>
            <a:pPr>
              <a:defRPr/>
            </a:pPr>
            <a:fld id="{265F11F4-534A-4FC1-BAE1-F0717FEF217A}" type="slidenum">
              <a:rPr lang="en-AU" altLang="en-US"/>
              <a:pPr>
                <a:defRPr/>
              </a:pPr>
              <a:t>‹#›</a:t>
            </a:fld>
            <a:endParaRPr lang="en-AU" altLang="en-US" dirty="0"/>
          </a:p>
        </p:txBody>
      </p:sp>
    </p:spTree>
    <p:extLst>
      <p:ext uri="{BB962C8B-B14F-4D97-AF65-F5344CB8AC3E}">
        <p14:creationId xmlns:p14="http://schemas.microsoft.com/office/powerpoint/2010/main" val="38452161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Arial" pitchFamily="-65" charset="0"/>
        <a:cs typeface="Arial" pitchFamily="-65" charset="0"/>
      </a:defRPr>
    </a:lvl1pPr>
    <a:lvl2pPr marL="457200" algn="l" rtl="0" eaLnBrk="0" fontAlgn="base" hangingPunct="0">
      <a:spcBef>
        <a:spcPct val="30000"/>
      </a:spcBef>
      <a:spcAft>
        <a:spcPct val="0"/>
      </a:spcAft>
      <a:defRPr sz="1200" kern="1200">
        <a:solidFill>
          <a:schemeClr val="tx1"/>
        </a:solidFill>
        <a:latin typeface="Arial" pitchFamily="-65" charset="0"/>
        <a:ea typeface="Arial" pitchFamily="-65" charset="0"/>
        <a:cs typeface="Arial" pitchFamily="-65" charset="0"/>
      </a:defRPr>
    </a:lvl2pPr>
    <a:lvl3pPr marL="914400" algn="l" rtl="0" eaLnBrk="0" fontAlgn="base" hangingPunct="0">
      <a:spcBef>
        <a:spcPct val="30000"/>
      </a:spcBef>
      <a:spcAft>
        <a:spcPct val="0"/>
      </a:spcAft>
      <a:defRPr sz="1200" kern="1200">
        <a:solidFill>
          <a:schemeClr val="tx1"/>
        </a:solidFill>
        <a:latin typeface="Arial" pitchFamily="-65" charset="0"/>
        <a:ea typeface="Arial" pitchFamily="-65" charset="0"/>
        <a:cs typeface="Arial" pitchFamily="-65" charset="0"/>
      </a:defRPr>
    </a:lvl3pPr>
    <a:lvl4pPr marL="1371600" algn="l" rtl="0" eaLnBrk="0" fontAlgn="base" hangingPunct="0">
      <a:spcBef>
        <a:spcPct val="30000"/>
      </a:spcBef>
      <a:spcAft>
        <a:spcPct val="0"/>
      </a:spcAft>
      <a:defRPr sz="1200" kern="1200">
        <a:solidFill>
          <a:schemeClr val="tx1"/>
        </a:solidFill>
        <a:latin typeface="Arial" pitchFamily="-65" charset="0"/>
        <a:ea typeface="Arial" pitchFamily="-65" charset="0"/>
        <a:cs typeface="Arial" pitchFamily="-65" charset="0"/>
      </a:defRPr>
    </a:lvl4pPr>
    <a:lvl5pPr marL="1828800" algn="l" rtl="0" eaLnBrk="0" fontAlgn="base" hangingPunct="0">
      <a:spcBef>
        <a:spcPct val="30000"/>
      </a:spcBef>
      <a:spcAft>
        <a:spcPct val="0"/>
      </a:spcAft>
      <a:defRPr sz="1200" kern="1200">
        <a:solidFill>
          <a:schemeClr val="tx1"/>
        </a:solidFill>
        <a:latin typeface="Arial" pitchFamily="-65" charset="0"/>
        <a:ea typeface="Arial" pitchFamily="-65" charset="0"/>
        <a:cs typeface="Arial" pitchFamily="-65"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b="0" dirty="0"/>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1</a:t>
            </a:fld>
            <a:endParaRPr lang="en-AU" altLang="en-US" dirty="0"/>
          </a:p>
        </p:txBody>
      </p:sp>
    </p:spTree>
    <p:extLst>
      <p:ext uri="{BB962C8B-B14F-4D97-AF65-F5344CB8AC3E}">
        <p14:creationId xmlns:p14="http://schemas.microsoft.com/office/powerpoint/2010/main" val="1537910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As a part of the regulatory process, we are changing the regulatory period from a calendar year basis to a financial year</a:t>
            </a:r>
          </a:p>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To make this change, the usual regulatory processes don’t quite work; we need to be more dynamic.</a:t>
            </a:r>
          </a:p>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Following the AER’s preferred approach, we are:</a:t>
            </a:r>
          </a:p>
          <a:p>
            <a:pPr marL="628650" lvl="1"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trending forward our operating expenditure and capital expenditure for the six months</a:t>
            </a:r>
          </a:p>
          <a:p>
            <a:pPr marL="628650" lvl="1"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applying the 2018 Rate of Return Instrument</a:t>
            </a:r>
          </a:p>
          <a:p>
            <a:pPr marL="628650" lvl="1"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proposing making an adjustment to expense corporate overheads in accordance with our Cost Allocation Methodology changes.</a:t>
            </a:r>
          </a:p>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All of this equates to a 13% reduction in network and metering charges to our residential customers</a:t>
            </a:r>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10</a:t>
            </a:fld>
            <a:endParaRPr lang="en-AU" altLang="en-US" dirty="0"/>
          </a:p>
        </p:txBody>
      </p:sp>
    </p:spTree>
    <p:extLst>
      <p:ext uri="{BB962C8B-B14F-4D97-AF65-F5344CB8AC3E}">
        <p14:creationId xmlns:p14="http://schemas.microsoft.com/office/powerpoint/2010/main" val="242813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Arial" pitchFamily="-65" charset="0"/>
                <a:ea typeface="Arial" pitchFamily="-65" charset="0"/>
                <a:cs typeface="Arial" pitchFamily="-65" charset="0"/>
              </a:rPr>
              <a:t>We estimate the revenue we require using the AER’s building block model.  There have been several drivers that have driven the reduction in revenue we require:</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The return on capital reduced due to the significant reduction in the rate of return from 5.69% to 4.80% driven by market movements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Advanced metering infrastructure charges have reduced significantly due to material reductions in the asset base and reduction in the rate of return</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We have changed our accounting policy, which means we are expensing our corporate overheads, rather than capitalising them; this is in accordance with the change in our cost Allocation Methodology that was approved by the AER.</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Our net Opex and EBSS has lifted marginally, most due to a substantial increase in expected bush-fire insurance premiums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Tax allowance reduced because of lower revenue from a lower rate of return</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CESS revenue increased because of the underspend in capital relative to the regulatory allowance and because there was no CESS scheme in place during the 2016-20 regulatory period.</a:t>
            </a:r>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11</a:t>
            </a:fld>
            <a:endParaRPr lang="en-AU" altLang="en-US" dirty="0"/>
          </a:p>
        </p:txBody>
      </p:sp>
    </p:spTree>
    <p:extLst>
      <p:ext uri="{BB962C8B-B14F-4D97-AF65-F5344CB8AC3E}">
        <p14:creationId xmlns:p14="http://schemas.microsoft.com/office/powerpoint/2010/main" val="327601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Arial" pitchFamily="-65" charset="0"/>
                <a:ea typeface="Arial" pitchFamily="-65" charset="0"/>
                <a:cs typeface="Arial" pitchFamily="-65" charset="0"/>
              </a:rPr>
              <a:t>Opex benchmarking</a:t>
            </a:r>
            <a:endParaRPr lang="en-AU" sz="1200" kern="1200" dirty="0">
              <a:solidFill>
                <a:schemeClr val="tx1"/>
              </a:solidFill>
              <a:effectLst/>
              <a:latin typeface="Arial" pitchFamily="-65" charset="0"/>
              <a:ea typeface="Arial" pitchFamily="-65" charset="0"/>
              <a:cs typeface="Arial" pitchFamily="-65" charset="0"/>
            </a:endParaRPr>
          </a:p>
          <a:p>
            <a:r>
              <a:rPr lang="en-AU" sz="1200" kern="1200" dirty="0">
                <a:solidFill>
                  <a:schemeClr val="tx1"/>
                </a:solidFill>
                <a:effectLst/>
                <a:latin typeface="Arial" pitchFamily="-65" charset="0"/>
                <a:ea typeface="Arial" pitchFamily="-65" charset="0"/>
                <a:cs typeface="Arial" pitchFamily="-65" charset="0"/>
              </a:rPr>
              <a:t>The AER adopts several techniques for assessing operating expenditure efficiency.  On some of these measures, JEN does not perform well.  However, on the AER’s preferred Partial Productivity Indicator (PPI), JEN performs very well.</a:t>
            </a:r>
          </a:p>
          <a:p>
            <a:r>
              <a:rPr lang="en-AU" sz="1200" kern="1200" dirty="0">
                <a:solidFill>
                  <a:schemeClr val="tx1"/>
                </a:solidFill>
                <a:effectLst/>
                <a:latin typeface="Arial" pitchFamily="-65" charset="0"/>
                <a:ea typeface="Arial" pitchFamily="-65" charset="0"/>
                <a:cs typeface="Arial" pitchFamily="-65" charset="0"/>
              </a:rPr>
              <a:t>This disparity in operating expenditure benchmarking performance means that its weight in decision making should be “measured”, and indeed not deterministic.</a:t>
            </a:r>
          </a:p>
          <a:p>
            <a:endParaRPr lang="en-AU" sz="1200" u="sng" kern="1200" dirty="0">
              <a:solidFill>
                <a:schemeClr val="tx1"/>
              </a:solidFill>
              <a:effectLst/>
              <a:latin typeface="Arial" pitchFamily="-65" charset="0"/>
              <a:ea typeface="Arial" pitchFamily="-65" charset="0"/>
              <a:cs typeface="Arial" pitchFamily="-65" charset="0"/>
            </a:endParaRPr>
          </a:p>
          <a:p>
            <a:r>
              <a:rPr lang="en-AU" sz="1200" u="sng" kern="1200" dirty="0">
                <a:solidFill>
                  <a:schemeClr val="tx1"/>
                </a:solidFill>
                <a:effectLst/>
                <a:latin typeface="Arial" pitchFamily="-65" charset="0"/>
                <a:ea typeface="Arial" pitchFamily="-65" charset="0"/>
                <a:cs typeface="Arial" pitchFamily="-65" charset="0"/>
              </a:rPr>
              <a:t>Our opex proposal</a:t>
            </a:r>
          </a:p>
          <a:p>
            <a:r>
              <a:rPr lang="en-AU" sz="1200" kern="1200" dirty="0">
                <a:solidFill>
                  <a:schemeClr val="tx1"/>
                </a:solidFill>
                <a:effectLst/>
                <a:latin typeface="Arial" pitchFamily="-65" charset="0"/>
                <a:ea typeface="Arial" pitchFamily="-65" charset="0"/>
                <a:cs typeface="Arial" pitchFamily="-65" charset="0"/>
              </a:rPr>
              <a:t>In the next regulatory period, we adopt the AER’s preferred base step and trend approach to forecasting operating expenditure.</a:t>
            </a:r>
          </a:p>
          <a:p>
            <a:endParaRPr lang="en-AU" sz="1200" kern="1200" dirty="0">
              <a:solidFill>
                <a:schemeClr val="tx1"/>
              </a:solidFill>
              <a:effectLst/>
              <a:latin typeface="Arial" pitchFamily="-65" charset="0"/>
              <a:ea typeface="Arial" pitchFamily="-65" charset="0"/>
              <a:cs typeface="Arial" pitchFamily="-65" charset="0"/>
            </a:endParaRPr>
          </a:p>
          <a:p>
            <a:r>
              <a:rPr lang="en-AU" sz="1200" kern="1200" dirty="0">
                <a:solidFill>
                  <a:schemeClr val="tx1"/>
                </a:solidFill>
                <a:effectLst/>
                <a:latin typeface="Arial" pitchFamily="-65" charset="0"/>
                <a:ea typeface="Arial" pitchFamily="-65" charset="0"/>
                <a:cs typeface="Arial" pitchFamily="-65" charset="0"/>
              </a:rPr>
              <a:t>In selecting the base year, we have chosen the year (over the current regulatory period) with the lowest operating expenditure, namely 2018.  From here, we launch our opex projections.</a:t>
            </a:r>
          </a:p>
          <a:p>
            <a:endParaRPr lang="en-AU" sz="1200" kern="1200" dirty="0">
              <a:solidFill>
                <a:schemeClr val="tx1"/>
              </a:solidFill>
              <a:effectLst/>
              <a:latin typeface="Arial" pitchFamily="-65" charset="0"/>
              <a:ea typeface="Arial" pitchFamily="-65" charset="0"/>
              <a:cs typeface="Arial" pitchFamily="-65" charset="0"/>
            </a:endParaRPr>
          </a:p>
          <a:p>
            <a:r>
              <a:rPr lang="en-AU" sz="1200" kern="1200" dirty="0">
                <a:solidFill>
                  <a:schemeClr val="tx1"/>
                </a:solidFill>
                <a:effectLst/>
                <a:latin typeface="Arial" pitchFamily="-65" charset="0"/>
                <a:ea typeface="Arial" pitchFamily="-65" charset="0"/>
                <a:cs typeface="Arial" pitchFamily="-65" charset="0"/>
              </a:rPr>
              <a:t>We had adopted several step changes, reflecting the changing regulatory requirements and market conditions; these include:</a:t>
            </a:r>
          </a:p>
          <a:p>
            <a:endParaRPr lang="en-AU" sz="1200" kern="1200" dirty="0">
              <a:solidFill>
                <a:schemeClr val="tx1"/>
              </a:solidFill>
              <a:effectLst/>
              <a:latin typeface="Arial" pitchFamily="-65" charset="0"/>
              <a:ea typeface="Arial" pitchFamily="-65" charset="0"/>
              <a:cs typeface="Arial" pitchFamily="-65" charset="0"/>
            </a:endParaRP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An uplift in insurance premiums – attributed to the global increase in bushfire risk</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Cybersecurity – to manage growing security risks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Several regulatory changes – EPA requirements and changes to our operations due to the shift in the regulatory period.</a:t>
            </a:r>
          </a:p>
          <a:p>
            <a:endParaRPr lang="en-AU" sz="1200" kern="1200" dirty="0">
              <a:solidFill>
                <a:schemeClr val="tx1"/>
              </a:solidFill>
              <a:effectLst/>
              <a:latin typeface="Arial" pitchFamily="-65" charset="0"/>
              <a:ea typeface="Arial" pitchFamily="-65" charset="0"/>
              <a:cs typeface="Arial" pitchFamily="-65" charset="0"/>
            </a:endParaRPr>
          </a:p>
          <a:p>
            <a:r>
              <a:rPr lang="en-AU" sz="1200" kern="1200" dirty="0">
                <a:solidFill>
                  <a:schemeClr val="tx1"/>
                </a:solidFill>
                <a:effectLst/>
                <a:latin typeface="Arial" pitchFamily="-65" charset="0"/>
                <a:ea typeface="Arial" pitchFamily="-65" charset="0"/>
                <a:cs typeface="Arial" pitchFamily="-65" charset="0"/>
              </a:rPr>
              <a:t>We have also moved to expense our corporate overheads (rather than capitalising them), reflecting the changing nature of our expenditure.  We have communicated this with the AER throughout latest CAM changes.</a:t>
            </a:r>
          </a:p>
          <a:p>
            <a:r>
              <a:rPr lang="en-AU" sz="1200" kern="1200" dirty="0">
                <a:solidFill>
                  <a:schemeClr val="tx1"/>
                </a:solidFill>
                <a:effectLst/>
                <a:latin typeface="Arial" pitchFamily="-65" charset="0"/>
                <a:ea typeface="Arial" pitchFamily="-65" charset="0"/>
                <a:cs typeface="Arial" pitchFamily="-65" charset="0"/>
              </a:rPr>
              <a:t> </a:t>
            </a:r>
          </a:p>
          <a:p>
            <a:r>
              <a:rPr lang="en-AU" sz="1200" b="1" u="sng" kern="1200" dirty="0">
                <a:solidFill>
                  <a:schemeClr val="tx1"/>
                </a:solidFill>
                <a:effectLst/>
                <a:latin typeface="Arial" pitchFamily="-65" charset="0"/>
                <a:ea typeface="Arial" pitchFamily="-65" charset="0"/>
                <a:cs typeface="Arial" pitchFamily="-65" charset="0"/>
              </a:rPr>
              <a:t>SCS Opex including debt raising costs (real $2021):</a:t>
            </a:r>
          </a:p>
          <a:p>
            <a:r>
              <a:rPr lang="en-AU" sz="1200" u="none" kern="1200" dirty="0">
                <a:solidFill>
                  <a:schemeClr val="tx1"/>
                </a:solidFill>
                <a:effectLst/>
                <a:latin typeface="Arial" pitchFamily="-65" charset="0"/>
                <a:ea typeface="Arial" pitchFamily="-65" charset="0"/>
                <a:cs typeface="Arial" pitchFamily="-65" charset="0"/>
              </a:rPr>
              <a:t>T</a:t>
            </a:r>
            <a:r>
              <a:rPr lang="en-AU" sz="1200" kern="1200" dirty="0">
                <a:solidFill>
                  <a:schemeClr val="tx1"/>
                </a:solidFill>
                <a:effectLst/>
                <a:latin typeface="Arial" pitchFamily="-65" charset="0"/>
                <a:ea typeface="Arial" pitchFamily="-65" charset="0"/>
                <a:cs typeface="Arial" pitchFamily="-65" charset="0"/>
              </a:rPr>
              <a:t>otal base expenditure (excl specific forecasts) = $496M (includes change in treatment of Corp. overheads = $62M)</a:t>
            </a:r>
          </a:p>
          <a:p>
            <a:r>
              <a:rPr lang="en-AU" sz="1200" kern="1200" dirty="0">
                <a:solidFill>
                  <a:schemeClr val="tx1"/>
                </a:solidFill>
                <a:effectLst/>
                <a:latin typeface="Arial" pitchFamily="-65" charset="0"/>
                <a:ea typeface="Arial" pitchFamily="-65" charset="0"/>
                <a:cs typeface="Arial" pitchFamily="-65" charset="0"/>
              </a:rPr>
              <a:t>Total trend = $26M</a:t>
            </a:r>
          </a:p>
          <a:p>
            <a:r>
              <a:rPr lang="en-AU" sz="1200" kern="1200" dirty="0">
                <a:solidFill>
                  <a:schemeClr val="tx1"/>
                </a:solidFill>
                <a:effectLst/>
                <a:latin typeface="Arial" pitchFamily="-65" charset="0"/>
                <a:ea typeface="Arial" pitchFamily="-65" charset="0"/>
                <a:cs typeface="Arial" pitchFamily="-65" charset="0"/>
              </a:rPr>
              <a:t>Total specific forecast (excl overheads) = $12M</a:t>
            </a:r>
          </a:p>
          <a:p>
            <a:r>
              <a:rPr lang="en-AU" sz="1200" kern="1200" dirty="0">
                <a:solidFill>
                  <a:schemeClr val="tx1"/>
                </a:solidFill>
                <a:effectLst/>
                <a:latin typeface="Arial" pitchFamily="-65" charset="0"/>
                <a:ea typeface="Arial" pitchFamily="-65" charset="0"/>
                <a:cs typeface="Arial" pitchFamily="-65" charset="0"/>
              </a:rPr>
              <a:t>Step changes = $42M</a:t>
            </a:r>
          </a:p>
          <a:p>
            <a:r>
              <a:rPr lang="en-AU" sz="1200" kern="1200" dirty="0">
                <a:solidFill>
                  <a:schemeClr val="tx1"/>
                </a:solidFill>
                <a:effectLst/>
                <a:latin typeface="Arial" pitchFamily="-65" charset="0"/>
                <a:ea typeface="Arial" pitchFamily="-65" charset="0"/>
                <a:cs typeface="Arial" pitchFamily="-65" charset="0"/>
              </a:rPr>
              <a:t>Total opex = $577M</a:t>
            </a:r>
          </a:p>
          <a:p>
            <a:r>
              <a:rPr lang="en-AU" sz="1200" kern="1200" dirty="0">
                <a:solidFill>
                  <a:schemeClr val="tx1"/>
                </a:solidFill>
                <a:effectLst/>
                <a:latin typeface="Arial" pitchFamily="-65" charset="0"/>
                <a:ea typeface="Arial" pitchFamily="-65" charset="0"/>
                <a:cs typeface="Arial" pitchFamily="-65" charset="0"/>
              </a:rPr>
              <a:t>(Corp overheads change impact is $62M)</a:t>
            </a:r>
          </a:p>
          <a:p>
            <a:endParaRPr lang="en-AU" sz="1200" kern="1200" dirty="0">
              <a:solidFill>
                <a:schemeClr val="tx1"/>
              </a:solidFill>
              <a:effectLst/>
              <a:latin typeface="Arial" pitchFamily="-65" charset="0"/>
              <a:ea typeface="Arial" pitchFamily="-65" charset="0"/>
              <a:cs typeface="Arial" pitchFamily="-65" charset="0"/>
            </a:endParaRPr>
          </a:p>
          <a:p>
            <a:r>
              <a:rPr lang="en-AU" sz="1200" kern="1200" dirty="0">
                <a:solidFill>
                  <a:schemeClr val="tx1"/>
                </a:solidFill>
                <a:effectLst/>
                <a:latin typeface="Arial" pitchFamily="-65" charset="0"/>
                <a:ea typeface="Arial" pitchFamily="-65" charset="0"/>
                <a:cs typeface="Arial" pitchFamily="-65" charset="0"/>
              </a:rPr>
              <a:t> </a:t>
            </a:r>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12</a:t>
            </a:fld>
            <a:endParaRPr lang="en-AU" altLang="en-US" dirty="0"/>
          </a:p>
        </p:txBody>
      </p:sp>
    </p:spTree>
    <p:extLst>
      <p:ext uri="{BB962C8B-B14F-4D97-AF65-F5344CB8AC3E}">
        <p14:creationId xmlns:p14="http://schemas.microsoft.com/office/powerpoint/2010/main" val="1434064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Changes in our operating environment mean that we can incur incremental operating expenditure over and above trended amounts.  New regulatory obligations or movements in markets—often beyond management’s control—can cause these incremental costs to arise.</a:t>
            </a:r>
          </a:p>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In our proposal, we seek to recover these forecast incremental expenditure items through step change allowances.</a:t>
            </a:r>
          </a:p>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Several step changes are substantial in magnitude, in particular the bushfire insurance premium. Shifts in the global insurance market drive this incremental cost. While we seek to procure only the most efficient insurance coverage, our best estimate is still substantially higher than the historical trend.</a:t>
            </a:r>
          </a:p>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New EPA obligations, keeping up with ever-evolving cyber security challenges and smartening the grid (which we elaborate on later), also contribute to an uplift in expected operating expenditure.</a:t>
            </a:r>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13</a:t>
            </a:fld>
            <a:endParaRPr lang="en-AU" altLang="en-US" dirty="0"/>
          </a:p>
        </p:txBody>
      </p:sp>
    </p:spTree>
    <p:extLst>
      <p:ext uri="{BB962C8B-B14F-4D97-AF65-F5344CB8AC3E}">
        <p14:creationId xmlns:p14="http://schemas.microsoft.com/office/powerpoint/2010/main" val="374538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39" lvl="0" indent="0">
              <a:buFont typeface="Arial" panose="020B0604020202020204" pitchFamily="34" charset="0"/>
              <a:buNone/>
            </a:pPr>
            <a:r>
              <a:rPr lang="en-AU" b="1" dirty="0"/>
              <a:t>Total SCS capex</a:t>
            </a:r>
          </a:p>
          <a:p>
            <a:pPr marL="209489" lvl="0" indent="-171450">
              <a:buFont typeface="Arial" panose="020B0604020202020204" pitchFamily="34" charset="0"/>
              <a:buChar char="•"/>
            </a:pPr>
            <a:r>
              <a:rPr lang="en-AU" b="0" dirty="0"/>
              <a:t>Our capex forecast is in line with spend during the CY16-20 regulatory period</a:t>
            </a:r>
          </a:p>
          <a:p>
            <a:pPr marL="666689" lvl="1" indent="-171450">
              <a:buFont typeface="Arial" panose="020B0604020202020204" pitchFamily="34" charset="0"/>
              <a:buChar char="•"/>
            </a:pPr>
            <a:r>
              <a:rPr lang="en-AU" b="0" dirty="0"/>
              <a:t>Capex per customer will continue to fall during the next regulatory period</a:t>
            </a:r>
          </a:p>
          <a:p>
            <a:pPr marL="209489" lvl="0" indent="-171450">
              <a:buFont typeface="Arial" panose="020B0604020202020204" pitchFamily="34" charset="0"/>
              <a:buChar char="•"/>
            </a:pPr>
            <a:r>
              <a:rPr lang="en-AU" b="0" dirty="0"/>
              <a:t>Our capex forecast has been developed to respond to customer feedback from our engagement:</a:t>
            </a:r>
          </a:p>
          <a:p>
            <a:pPr marL="666689" lvl="1" indent="-171450">
              <a:buFont typeface="Arial" panose="020B0604020202020204" pitchFamily="34" charset="0"/>
              <a:buChar char="•"/>
            </a:pPr>
            <a:r>
              <a:rPr lang="en-AU" b="0" dirty="0"/>
              <a:t>Affordability – JEN should spend efficiently</a:t>
            </a:r>
          </a:p>
          <a:p>
            <a:pPr marL="666689" lvl="1" indent="-171450">
              <a:buFont typeface="Arial" panose="020B0604020202020204" pitchFamily="34" charset="0"/>
              <a:buChar char="•"/>
            </a:pPr>
            <a:r>
              <a:rPr lang="en-AU" b="0" dirty="0"/>
              <a:t>Sustainability – customers want to connect more distributed energy resources (</a:t>
            </a:r>
            <a:r>
              <a:rPr lang="en-AU" b="1" dirty="0"/>
              <a:t>DER</a:t>
            </a:r>
            <a:r>
              <a:rPr lang="en-AU" b="0" dirty="0"/>
              <a:t>) to the grid, and expect JEN to play an enabling role in new technologies and energy markets</a:t>
            </a:r>
          </a:p>
          <a:p>
            <a:pPr marL="666689" lvl="1" indent="-171450">
              <a:buFont typeface="Arial" panose="020B0604020202020204" pitchFamily="34" charset="0"/>
              <a:buChar char="•"/>
            </a:pPr>
            <a:r>
              <a:rPr lang="en-AU" b="0" dirty="0"/>
              <a:t>Reliability – customers expect JEN to keep the network as reliable as it is today.</a:t>
            </a:r>
          </a:p>
          <a:p>
            <a:pPr marL="38039" lvl="0" indent="0">
              <a:buFont typeface="Arial" panose="020B0604020202020204" pitchFamily="34" charset="0"/>
              <a:buNone/>
            </a:pPr>
            <a:endParaRPr lang="en-AU" b="0" dirty="0"/>
          </a:p>
          <a:p>
            <a:pPr marL="38039" lvl="0" indent="0">
              <a:buFont typeface="Arial" panose="020B0604020202020204" pitchFamily="34" charset="0"/>
              <a:buNone/>
            </a:pPr>
            <a:r>
              <a:rPr lang="en-AU" b="1" dirty="0"/>
              <a:t>Replacement </a:t>
            </a:r>
          </a:p>
          <a:p>
            <a:pPr marL="209489" lvl="0" indent="-171450">
              <a:buFont typeface="Arial" panose="020B0604020202020204" pitchFamily="34" charset="0"/>
              <a:buChar char="•"/>
            </a:pPr>
            <a:r>
              <a:rPr lang="en-AU" b="0" dirty="0"/>
              <a:t>The modelled portion of our replacement expenditure forecast is 6% lower than the ‘threshold’ modelled repex forecast using the AER’s methodology</a:t>
            </a:r>
          </a:p>
          <a:p>
            <a:pPr marL="209489" lvl="0" indent="-171450">
              <a:buFont typeface="Arial" panose="020B0604020202020204" pitchFamily="34" charset="0"/>
              <a:buChar char="•"/>
            </a:pPr>
            <a:r>
              <a:rPr lang="en-AU" b="0" dirty="0"/>
              <a:t>Key drivers of our replacement expenditure forecast include:</a:t>
            </a:r>
          </a:p>
          <a:p>
            <a:pPr marL="666689" lvl="1" indent="-171450">
              <a:buFont typeface="Arial" panose="020B0604020202020204" pitchFamily="34" charset="0"/>
              <a:buChar char="•"/>
            </a:pPr>
            <a:r>
              <a:rPr lang="en-AU" b="0" dirty="0"/>
              <a:t>Ongoing replacement programs to ensure the safety and reliability of assets such as poles and cross-arms, including in Hazardous Bushfire Risk Areas</a:t>
            </a:r>
          </a:p>
          <a:p>
            <a:pPr marL="666689" lvl="1" indent="-171450">
              <a:buFont typeface="Arial" panose="020B0604020202020204" pitchFamily="34" charset="0"/>
              <a:buChar char="•"/>
            </a:pPr>
            <a:r>
              <a:rPr lang="en-AU" b="0" dirty="0"/>
              <a:t>An increase in some replacement programs targeting specific asset types/families – such as overhead services and low voltage mains in Hazardous Bushfire Risk Areas</a:t>
            </a:r>
          </a:p>
          <a:p>
            <a:pPr marL="666689" lvl="1" indent="-171450">
              <a:buFont typeface="Arial" panose="020B0604020202020204" pitchFamily="34" charset="0"/>
              <a:buChar char="•"/>
            </a:pPr>
            <a:r>
              <a:rPr lang="en-AU" b="0" dirty="0"/>
              <a:t>A shift from our recent focus on the replacement zone substation transformers, towards focussing on zone substation switchgear and secondary equipment. This includes major projects to replace 1960s equipment in zone substations at Coburg North, Coburg South and Footscray West</a:t>
            </a:r>
          </a:p>
          <a:p>
            <a:pPr marL="666689" lvl="1" indent="-171450">
              <a:buFont typeface="Arial" panose="020B0604020202020204" pitchFamily="34" charset="0"/>
              <a:buChar char="•"/>
            </a:pPr>
            <a:r>
              <a:rPr lang="en-AU" b="0" dirty="0"/>
              <a:t>Strong demand from customers for network asset relocation works, which are almost entirely funded through up-front customer contributions. </a:t>
            </a:r>
          </a:p>
          <a:p>
            <a:pPr marL="38039" lvl="0" indent="0">
              <a:buFont typeface="Arial" panose="020B0604020202020204" pitchFamily="34" charset="0"/>
              <a:buNone/>
            </a:pPr>
            <a:endParaRPr lang="en-AU" b="0" dirty="0"/>
          </a:p>
          <a:p>
            <a:pPr marL="38039" lvl="0" indent="0">
              <a:buFont typeface="Arial" panose="020B0604020202020204" pitchFamily="34" charset="0"/>
              <a:buNone/>
            </a:pPr>
            <a:r>
              <a:rPr lang="en-AU" b="1" dirty="0"/>
              <a:t>Connections </a:t>
            </a:r>
          </a:p>
          <a:p>
            <a:pPr marL="209489" lvl="0" indent="-171450">
              <a:buFont typeface="Arial" panose="020B0604020202020204" pitchFamily="34" charset="0"/>
              <a:buChar char="•"/>
            </a:pPr>
            <a:r>
              <a:rPr lang="en-AU" b="0" dirty="0"/>
              <a:t>General connections expenditure is in line with longer-term customer growth trends – e.g. residential customer numbers are forecast to grow at an average of 2.1% per annum</a:t>
            </a:r>
          </a:p>
          <a:p>
            <a:pPr marL="209489" lvl="0" indent="-171450">
              <a:buFont typeface="Arial" panose="020B0604020202020204" pitchFamily="34" charset="0"/>
              <a:buChar char="•"/>
            </a:pPr>
            <a:r>
              <a:rPr lang="en-AU" b="0" dirty="0"/>
              <a:t>Major customer connections projects are individually identified through discussions with our largest customers, and these projects are forecast on a bottom-up basis.</a:t>
            </a:r>
          </a:p>
          <a:p>
            <a:pPr marL="209489" lvl="0" indent="-171450">
              <a:buFont typeface="Arial" panose="020B0604020202020204" pitchFamily="34" charset="0"/>
              <a:buChar char="•"/>
            </a:pPr>
            <a:r>
              <a:rPr lang="en-AU" b="0" dirty="0"/>
              <a:t>Customer contributions against our forecast connections capex total $117M, meaning net connections expenditure is $101M (in line with current period’s spend).</a:t>
            </a:r>
          </a:p>
          <a:p>
            <a:pPr marL="209489" lvl="0" indent="-171450">
              <a:buFont typeface="Arial" panose="020B0604020202020204" pitchFamily="34" charset="0"/>
              <a:buChar char="•"/>
            </a:pPr>
            <a:endParaRPr lang="en-AU" b="0" dirty="0"/>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14</a:t>
            </a:fld>
            <a:endParaRPr lang="en-AU" altLang="en-US" dirty="0"/>
          </a:p>
        </p:txBody>
      </p:sp>
    </p:spTree>
    <p:extLst>
      <p:ext uri="{BB962C8B-B14F-4D97-AF65-F5344CB8AC3E}">
        <p14:creationId xmlns:p14="http://schemas.microsoft.com/office/powerpoint/2010/main" val="1510533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39" lvl="0" indent="0">
              <a:buFont typeface="Arial" panose="020B0604020202020204" pitchFamily="34" charset="0"/>
              <a:buNone/>
            </a:pPr>
            <a:r>
              <a:rPr lang="en-AU" b="1" dirty="0"/>
              <a:t>Augmentation </a:t>
            </a:r>
          </a:p>
          <a:p>
            <a:pPr marL="209489" lvl="0" indent="-171450">
              <a:buFont typeface="Arial" panose="020B0604020202020204" pitchFamily="34" charset="0"/>
              <a:buChar char="•"/>
            </a:pPr>
            <a:r>
              <a:rPr lang="en-AU" b="0" dirty="0"/>
              <a:t>The demand-driven portion of our augmentation expenditure is similar to the current period – augmentation of the network will be required in areas of strong demand growth, such as Kalkallo, Fairfield, North Essendon and Yarraville</a:t>
            </a:r>
          </a:p>
          <a:p>
            <a:pPr marL="209489" lvl="0" indent="-171450">
              <a:buFont typeface="Arial" panose="020B0604020202020204" pitchFamily="34" charset="0"/>
              <a:buChar char="•"/>
            </a:pPr>
            <a:r>
              <a:rPr lang="en-AU" b="0" dirty="0"/>
              <a:t>Non-demand driven expenditure will increase significantly – the installation of Rapid Earth Fault Current Limiters (</a:t>
            </a:r>
            <a:r>
              <a:rPr lang="en-AU" b="1" dirty="0"/>
              <a:t>REFCL</a:t>
            </a:r>
            <a:r>
              <a:rPr lang="en-AU" b="0" dirty="0"/>
              <a:t>) is the biggest driver of this increase </a:t>
            </a:r>
          </a:p>
          <a:p>
            <a:pPr marL="666689"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dirty="0"/>
              <a:t>Victoria’s Electricity Safety (Bushfire Mitigation) Regulations require Jemena to REFCL protect Coolaroo Zone Substation by 1 May 2023</a:t>
            </a:r>
          </a:p>
          <a:p>
            <a:pPr marL="666689"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dirty="0"/>
              <a:t>AusNet’s obligation for a REFCL at Kalkallo also impacts Jemena, as we supply customers from their substation, and it adjoins to Coolaroo’s supply area</a:t>
            </a:r>
          </a:p>
          <a:p>
            <a:pPr marL="666689"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dirty="0"/>
              <a:t>In 2019, Jemena and AusNet undertook a joint planning study to identify the best option for bushfire mitigation on the high voltage feeders supplied from these zone substations</a:t>
            </a:r>
          </a:p>
          <a:p>
            <a:pPr marL="666689" lvl="1" indent="-171450">
              <a:buFont typeface="Arial" panose="020B0604020202020204" pitchFamily="34" charset="0"/>
              <a:buChar char="•"/>
            </a:pPr>
            <a:r>
              <a:rPr lang="en-AU" b="0" dirty="0"/>
              <a:t>Although 26 options were considered, only one option is fully compliant with the legislation (i.e. 25 options require some form of exemption)</a:t>
            </a:r>
          </a:p>
          <a:p>
            <a:pPr marL="666689" lvl="1" indent="-171450">
              <a:buFont typeface="Arial" panose="020B0604020202020204" pitchFamily="34" charset="0"/>
              <a:buChar char="•"/>
            </a:pPr>
            <a:r>
              <a:rPr lang="en-AU" b="0" dirty="0"/>
              <a:t>Jemena continues to work through other options, with both AusNet and Powercor, but given the uncertainties around gaining exemptions, our Initial Proposal’s capex forecast includes this fully compliant option (#15) which requires $51.3 million of capital expenditure</a:t>
            </a:r>
          </a:p>
          <a:p>
            <a:pPr marL="38039" lvl="0" indent="0">
              <a:buFont typeface="Arial" panose="020B0604020202020204" pitchFamily="34" charset="0"/>
              <a:buNone/>
            </a:pPr>
            <a:endParaRPr lang="en-AU" b="0" dirty="0"/>
          </a:p>
          <a:p>
            <a:pPr marL="38039" lvl="0" indent="0">
              <a:buFont typeface="Arial" panose="020B0604020202020204" pitchFamily="34" charset="0"/>
              <a:buNone/>
            </a:pPr>
            <a:r>
              <a:rPr lang="en-AU" b="1" dirty="0"/>
              <a:t>Non-network </a:t>
            </a:r>
          </a:p>
          <a:p>
            <a:pPr marL="209489" lvl="0" indent="-171450">
              <a:buFont typeface="Arial" panose="020B0604020202020204" pitchFamily="34" charset="0"/>
              <a:buChar char="•"/>
            </a:pPr>
            <a:r>
              <a:rPr lang="en-AU" b="0" dirty="0"/>
              <a:t>Non-network IT</a:t>
            </a:r>
          </a:p>
          <a:p>
            <a:pPr marL="666689" lvl="1" indent="-171450">
              <a:buFont typeface="Arial" panose="020B0604020202020204" pitchFamily="34" charset="0"/>
              <a:buChar char="•"/>
            </a:pPr>
            <a:r>
              <a:rPr lang="en-AU" b="0" dirty="0"/>
              <a:t>We have adopted the AER’s IT capex assessment approach, released in November 2019, and are proposing a decrease in non-network IT expenditure from the current period</a:t>
            </a:r>
          </a:p>
          <a:p>
            <a:pPr marL="666689" lvl="1" indent="-171450">
              <a:buFont typeface="Arial" panose="020B0604020202020204" pitchFamily="34" charset="0"/>
              <a:buChar char="•"/>
            </a:pPr>
            <a:r>
              <a:rPr lang="en-AU" b="0" dirty="0"/>
              <a:t>Major IT projects include our Future Grid program (which contains some non-network IT investments) and the implementation of 5 Minute Settlement and Global Settlement market changes.</a:t>
            </a:r>
          </a:p>
          <a:p>
            <a:pPr marL="209489" lvl="0" indent="-171450">
              <a:buFont typeface="Arial" panose="020B0604020202020204" pitchFamily="34" charset="0"/>
              <a:buChar char="•"/>
            </a:pPr>
            <a:r>
              <a:rPr lang="en-AU" b="0" dirty="0"/>
              <a:t>Non-network general</a:t>
            </a:r>
          </a:p>
          <a:p>
            <a:pPr marL="666689" lvl="1" indent="-171450">
              <a:buFont typeface="Arial" panose="020B0604020202020204" pitchFamily="34" charset="0"/>
              <a:buChar char="•"/>
            </a:pPr>
            <a:r>
              <a:rPr lang="en-AU" b="0" dirty="0"/>
              <a:t>We are proposing lower spend than the current period for assets such as motor vehicles, buildings &amp; property and tools &amp; equipment.</a:t>
            </a:r>
          </a:p>
          <a:p>
            <a:pPr marL="38039" lvl="0" indent="0">
              <a:buFont typeface="Arial" panose="020B0604020202020204" pitchFamily="34" charset="0"/>
              <a:buNone/>
            </a:pPr>
            <a:endParaRPr lang="en-AU" b="0" dirty="0"/>
          </a:p>
          <a:p>
            <a:pPr marL="38039" lvl="0" indent="0">
              <a:buFont typeface="Arial" panose="020B0604020202020204" pitchFamily="34" charset="0"/>
              <a:buNone/>
            </a:pPr>
            <a:endParaRPr lang="en-AU" b="0" dirty="0"/>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15</a:t>
            </a:fld>
            <a:endParaRPr lang="en-AU" altLang="en-US" dirty="0"/>
          </a:p>
        </p:txBody>
      </p:sp>
    </p:spTree>
    <p:extLst>
      <p:ext uri="{BB962C8B-B14F-4D97-AF65-F5344CB8AC3E}">
        <p14:creationId xmlns:p14="http://schemas.microsoft.com/office/powerpoint/2010/main" val="3626190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One of the key elements we engaged on with our customers was how we should prepare the grid for the future.</a:t>
            </a:r>
          </a:p>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Throughout all of our customer engagement activities, we consistently heard that our customers want us to green the grid.</a:t>
            </a:r>
          </a:p>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As our role includes connection of renewables energy sources, recommendation #4 calls for Jemena to enable more of these connections, and making the grid capable for customers to export back into the grid.</a:t>
            </a:r>
          </a:p>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Customers also want us to investment more in smarter technology solutions during the 2021-2026 regulatory period where this would result in Jemena deferring or reducing expenditure post-2026 (recommendation #6).</a:t>
            </a:r>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16</a:t>
            </a:fld>
            <a:endParaRPr lang="en-AU" altLang="en-US" dirty="0"/>
          </a:p>
        </p:txBody>
      </p:sp>
    </p:spTree>
    <p:extLst>
      <p:ext uri="{BB962C8B-B14F-4D97-AF65-F5344CB8AC3E}">
        <p14:creationId xmlns:p14="http://schemas.microsoft.com/office/powerpoint/2010/main" val="290959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Arial" pitchFamily="-65" charset="0"/>
                <a:ea typeface="Arial" pitchFamily="-65" charset="0"/>
                <a:cs typeface="Arial" pitchFamily="-65" charset="0"/>
              </a:rPr>
              <a:t>Taking the recommendations from our customers, Jemena has developed our Future Network Strategy with objectives of:</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enabling customer to connect DER which can export to the grid, and </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using technology to optimise asset investments</a:t>
            </a:r>
          </a:p>
          <a:p>
            <a:r>
              <a:rPr lang="en-AU" sz="1200" kern="1200" dirty="0">
                <a:solidFill>
                  <a:schemeClr val="tx1"/>
                </a:solidFill>
                <a:effectLst/>
                <a:latin typeface="Arial" pitchFamily="-65" charset="0"/>
                <a:ea typeface="Arial" pitchFamily="-65" charset="0"/>
                <a:cs typeface="Arial" pitchFamily="-65" charset="0"/>
              </a:rPr>
              <a:t> </a:t>
            </a:r>
          </a:p>
          <a:p>
            <a:r>
              <a:rPr lang="en-AU" sz="1200" kern="1200" dirty="0">
                <a:solidFill>
                  <a:schemeClr val="tx1"/>
                </a:solidFill>
                <a:effectLst/>
                <a:latin typeface="Arial" pitchFamily="-65" charset="0"/>
                <a:ea typeface="Arial" pitchFamily="-65" charset="0"/>
                <a:cs typeface="Arial" pitchFamily="-65" charset="0"/>
              </a:rPr>
              <a:t>During the 2021-2026 regulatory period, Jemena is proposing to spend:</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$23.5 million on enabling DER à focused on our internal IT/OT systems and network upgrades, to better plan and operate our low-voltage networks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$4.9 million on optimised asset investments à focused on real-time asset condition sensors and IT/OT systems to maximise the utilisation of existing assets</a:t>
            </a:r>
          </a:p>
          <a:p>
            <a:r>
              <a:rPr lang="en-AU" sz="1200" kern="1200" dirty="0">
                <a:solidFill>
                  <a:schemeClr val="tx1"/>
                </a:solidFill>
                <a:effectLst/>
                <a:latin typeface="Arial" pitchFamily="-65" charset="0"/>
                <a:ea typeface="Arial" pitchFamily="-65" charset="0"/>
                <a:cs typeface="Arial" pitchFamily="-65" charset="0"/>
              </a:rPr>
              <a:t> </a:t>
            </a:r>
          </a:p>
          <a:p>
            <a:endParaRPr lang="en-AU" dirty="0"/>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17</a:t>
            </a:fld>
            <a:endParaRPr lang="en-AU" altLang="en-US" dirty="0"/>
          </a:p>
        </p:txBody>
      </p:sp>
    </p:spTree>
    <p:extLst>
      <p:ext uri="{BB962C8B-B14F-4D97-AF65-F5344CB8AC3E}">
        <p14:creationId xmlns:p14="http://schemas.microsoft.com/office/powerpoint/2010/main" val="3441765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Arial" pitchFamily="-65" charset="0"/>
                <a:ea typeface="Arial" pitchFamily="-65" charset="0"/>
                <a:cs typeface="Arial" pitchFamily="-65" charset="0"/>
              </a:rPr>
              <a:t>To determine the prudency of these future grid investments, we have undertaken cost benefit modelling to ensure the customer benefit is greater than the cost.</a:t>
            </a:r>
          </a:p>
          <a:p>
            <a:r>
              <a:rPr lang="en-AU" sz="1200" kern="1200" dirty="0">
                <a:solidFill>
                  <a:schemeClr val="tx1"/>
                </a:solidFill>
                <a:effectLst/>
                <a:latin typeface="Arial" pitchFamily="-65" charset="0"/>
                <a:ea typeface="Arial" pitchFamily="-65" charset="0"/>
                <a:cs typeface="Arial" pitchFamily="-65" charset="0"/>
              </a:rPr>
              <a:t> </a:t>
            </a:r>
          </a:p>
          <a:p>
            <a:r>
              <a:rPr lang="en-AU" sz="1200" kern="1200" dirty="0">
                <a:solidFill>
                  <a:schemeClr val="tx1"/>
                </a:solidFill>
                <a:effectLst/>
                <a:latin typeface="Arial" pitchFamily="-65" charset="0"/>
                <a:ea typeface="Arial" pitchFamily="-65" charset="0"/>
                <a:cs typeface="Arial" pitchFamily="-65" charset="0"/>
              </a:rPr>
              <a:t>The chart of the left shows what will happen on our network as more and more customers connect solar (PV) systems, and want the ability to export to the grid.</a:t>
            </a:r>
          </a:p>
          <a:p>
            <a:r>
              <a:rPr lang="en-AU" sz="1200" kern="1200" dirty="0">
                <a:solidFill>
                  <a:schemeClr val="tx1"/>
                </a:solidFill>
                <a:effectLst/>
                <a:latin typeface="Arial" pitchFamily="-65" charset="0"/>
                <a:ea typeface="Arial" pitchFamily="-65" charset="0"/>
                <a:cs typeface="Arial" pitchFamily="-65" charset="0"/>
              </a:rPr>
              <a:t> </a:t>
            </a:r>
          </a:p>
          <a:p>
            <a:r>
              <a:rPr lang="en-AU" sz="1200" kern="1200" dirty="0">
                <a:solidFill>
                  <a:schemeClr val="tx1"/>
                </a:solidFill>
                <a:effectLst/>
                <a:latin typeface="Arial" pitchFamily="-65" charset="0"/>
                <a:ea typeface="Arial" pitchFamily="-65" charset="0"/>
                <a:cs typeface="Arial" pitchFamily="-65" charset="0"/>
              </a:rPr>
              <a:t>The key elements of the chart include:</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The orange bars show forecast uptake of PV customers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The blue line shows the percentage of PV customers which would experience some constraint on their ability to export to the grid, without investment to enable DER</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The green line show how much the enable DER investment reduces the percentage of PV customers being constrained</a:t>
            </a:r>
          </a:p>
          <a:p>
            <a:r>
              <a:rPr lang="en-AU" sz="1200" kern="1200" dirty="0">
                <a:solidFill>
                  <a:schemeClr val="tx1"/>
                </a:solidFill>
                <a:effectLst/>
                <a:latin typeface="Arial" pitchFamily="-65" charset="0"/>
                <a:ea typeface="Arial" pitchFamily="-65" charset="0"/>
                <a:cs typeface="Arial" pitchFamily="-65" charset="0"/>
              </a:rPr>
              <a:t> </a:t>
            </a:r>
          </a:p>
          <a:p>
            <a:r>
              <a:rPr lang="en-AU" sz="1200" kern="1200" dirty="0">
                <a:solidFill>
                  <a:schemeClr val="tx1"/>
                </a:solidFill>
                <a:effectLst/>
                <a:latin typeface="Arial" pitchFamily="-65" charset="0"/>
                <a:ea typeface="Arial" pitchFamily="-65" charset="0"/>
                <a:cs typeface="Arial" pitchFamily="-65" charset="0"/>
              </a:rPr>
              <a:t>The chart of the right shows the cost benefit comparison of the four options contained in our Future Grid Investment Proposal.</a:t>
            </a:r>
          </a:p>
          <a:p>
            <a:r>
              <a:rPr lang="en-AU" sz="1200" kern="1200" dirty="0">
                <a:solidFill>
                  <a:schemeClr val="tx1"/>
                </a:solidFill>
                <a:effectLst/>
                <a:latin typeface="Arial" pitchFamily="-65" charset="0"/>
                <a:ea typeface="Arial" pitchFamily="-65" charset="0"/>
                <a:cs typeface="Arial" pitchFamily="-65" charset="0"/>
              </a:rPr>
              <a:t> </a:t>
            </a:r>
          </a:p>
          <a:p>
            <a:r>
              <a:rPr lang="en-AU" sz="1200" kern="1200" dirty="0">
                <a:solidFill>
                  <a:schemeClr val="tx1"/>
                </a:solidFill>
                <a:effectLst/>
                <a:latin typeface="Arial" pitchFamily="-65" charset="0"/>
                <a:ea typeface="Arial" pitchFamily="-65" charset="0"/>
                <a:cs typeface="Arial" pitchFamily="-65" charset="0"/>
              </a:rPr>
              <a:t>The key elements of this second chart include:</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The grey bars showing the value to customers of enabling DER</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The blue bars are showing the 2021-2026 investment for the four options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The orange dot then showing the net customer benefit (which is highest in the ‘build smart’ option)</a:t>
            </a:r>
          </a:p>
          <a:p>
            <a:pPr marL="185715" indent="-185715">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18</a:t>
            </a:fld>
            <a:endParaRPr lang="en-AU" altLang="en-US" dirty="0"/>
          </a:p>
        </p:txBody>
      </p:sp>
    </p:spTree>
    <p:extLst>
      <p:ext uri="{BB962C8B-B14F-4D97-AF65-F5344CB8AC3E}">
        <p14:creationId xmlns:p14="http://schemas.microsoft.com/office/powerpoint/2010/main" val="1787432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20</a:t>
            </a:fld>
            <a:endParaRPr lang="en-AU" altLang="en-US" dirty="0"/>
          </a:p>
        </p:txBody>
      </p:sp>
    </p:spTree>
    <p:extLst>
      <p:ext uri="{BB962C8B-B14F-4D97-AF65-F5344CB8AC3E}">
        <p14:creationId xmlns:p14="http://schemas.microsoft.com/office/powerpoint/2010/main" val="1208765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2</a:t>
            </a:fld>
            <a:endParaRPr lang="en-AU" altLang="en-US" dirty="0"/>
          </a:p>
        </p:txBody>
      </p:sp>
    </p:spTree>
    <p:extLst>
      <p:ext uri="{BB962C8B-B14F-4D97-AF65-F5344CB8AC3E}">
        <p14:creationId xmlns:p14="http://schemas.microsoft.com/office/powerpoint/2010/main" val="3604327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i="0" kern="1200" dirty="0">
                <a:solidFill>
                  <a:schemeClr val="tx1"/>
                </a:solidFill>
                <a:effectLst/>
                <a:latin typeface="Arial" pitchFamily="-65" charset="0"/>
                <a:ea typeface="Arial" pitchFamily="-65" charset="0"/>
                <a:cs typeface="Arial" pitchFamily="-65" charset="0"/>
              </a:rPr>
              <a:t>Jemena is an energy infrastructure business owning and operating over $10b worth of gas and electricity assets in eastern Australia.</a:t>
            </a:r>
          </a:p>
          <a:p>
            <a:endParaRPr lang="en-AU" sz="1200" i="0" kern="1200" dirty="0">
              <a:solidFill>
                <a:schemeClr val="tx1"/>
              </a:solidFill>
              <a:effectLst/>
              <a:latin typeface="Arial" pitchFamily="-65" charset="0"/>
              <a:ea typeface="Arial" pitchFamily="-65" charset="0"/>
              <a:cs typeface="Arial" pitchFamily="-65" charset="0"/>
            </a:endParaRPr>
          </a:p>
          <a:p>
            <a:r>
              <a:rPr lang="en-AU" sz="1200" i="0" kern="1200" dirty="0">
                <a:solidFill>
                  <a:schemeClr val="tx1"/>
                </a:solidFill>
                <a:effectLst/>
                <a:latin typeface="Arial" pitchFamily="-65" charset="0"/>
                <a:ea typeface="Arial" pitchFamily="-65" charset="0"/>
                <a:cs typeface="Arial" pitchFamily="-65" charset="0"/>
              </a:rPr>
              <a:t>Jemena Electricity Networks—a subsidiary of Jemena—owns and operates the electricity distribution grid in the greater north-west of Melbourne</a:t>
            </a:r>
          </a:p>
          <a:p>
            <a:r>
              <a:rPr lang="en-AU" sz="1200" i="0" kern="1200" dirty="0">
                <a:solidFill>
                  <a:schemeClr val="tx1"/>
                </a:solidFill>
                <a:effectLst/>
                <a:latin typeface="Arial" pitchFamily="-65" charset="0"/>
                <a:ea typeface="Arial" pitchFamily="-65" charset="0"/>
                <a:cs typeface="Arial" pitchFamily="-65" charset="0"/>
              </a:rPr>
              <a:t>We provide a range of distribution services to our customers, mostly focused on delivering electricity to residences and businesses in our distribution area, but also providing public lighting and metering services.</a:t>
            </a:r>
          </a:p>
          <a:p>
            <a:endParaRPr lang="en-AU" dirty="0"/>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3</a:t>
            </a:fld>
            <a:endParaRPr lang="en-AU" altLang="en-US" dirty="0"/>
          </a:p>
        </p:txBody>
      </p:sp>
    </p:spTree>
    <p:extLst>
      <p:ext uri="{BB962C8B-B14F-4D97-AF65-F5344CB8AC3E}">
        <p14:creationId xmlns:p14="http://schemas.microsoft.com/office/powerpoint/2010/main" val="150295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We have heard from all of our customers--residential, small business and large industrials--that affordability remains a key issue</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We have therefore sought to target price reductions to all customer segments equally for the network services we provide</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Our residential and small business customers who receive smart metering services will see an even greater price decreases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Our customers also told us price certainty is important; for this reason, we propose the revenue requirement reductions are adopted in the first year and held constant in all other years.</a:t>
            </a:r>
          </a:p>
          <a:p>
            <a:r>
              <a:rPr lang="en-AU" sz="1200" kern="1200" dirty="0">
                <a:solidFill>
                  <a:schemeClr val="tx1"/>
                </a:solidFill>
                <a:effectLst/>
                <a:latin typeface="Arial" pitchFamily="-65" charset="0"/>
                <a:ea typeface="Arial" pitchFamily="-65" charset="0"/>
                <a:cs typeface="Arial" pitchFamily="-65" charset="0"/>
              </a:rPr>
              <a:t>[Note: Bill reductions are estimated based on the average of the network charges over the 2016-20 period versus the 2021-26 period in real $2021]</a:t>
            </a:r>
          </a:p>
        </p:txBody>
      </p:sp>
    </p:spTree>
    <p:extLst>
      <p:ext uri="{BB962C8B-B14F-4D97-AF65-F5344CB8AC3E}">
        <p14:creationId xmlns:p14="http://schemas.microsoft.com/office/powerpoint/2010/main" val="1145079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From an average revenue per customer perspective we are delivering greater affordability.  Our customers enjoy bill reductions through lower costs in the building block model, and also through the smearing of costs across a larger customer base.</a:t>
            </a:r>
          </a:p>
        </p:txBody>
      </p:sp>
    </p:spTree>
    <p:extLst>
      <p:ext uri="{BB962C8B-B14F-4D97-AF65-F5344CB8AC3E}">
        <p14:creationId xmlns:p14="http://schemas.microsoft.com/office/powerpoint/2010/main" val="114507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We have sought and developed the latest market projections and took on board our customer preferences to identify a range of benefits to our customers.  We have summarised some these benefits on this chart, however, a few key points are worth noting:</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We will connection 37,000 new customers to our electricity network, this is an increase of more than 10%</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We will connect large amounts of renewable generations and battery storage</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We will maintain our network to manage a growing number of extreme weather events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We will leverage technology to optimise the way we run our network and provide services to customers</a:t>
            </a:r>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6</a:t>
            </a:fld>
            <a:endParaRPr lang="en-AU" altLang="en-US" dirty="0"/>
          </a:p>
        </p:txBody>
      </p:sp>
    </p:spTree>
    <p:extLst>
      <p:ext uri="{BB962C8B-B14F-4D97-AF65-F5344CB8AC3E}">
        <p14:creationId xmlns:p14="http://schemas.microsoft.com/office/powerpoint/2010/main" val="2812873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Arial" pitchFamily="-65" charset="0"/>
                <a:ea typeface="Arial" pitchFamily="-65" charset="0"/>
                <a:cs typeface="Arial" pitchFamily="-65" charset="0"/>
              </a:rPr>
              <a:t>We set out with the intention of having our customers shape our proposal and to do more than we have dome in the past</a:t>
            </a:r>
          </a:p>
          <a:p>
            <a:pPr lvl="0"/>
            <a:r>
              <a:rPr lang="en-AU" sz="1200" kern="1200" dirty="0">
                <a:solidFill>
                  <a:schemeClr val="tx1"/>
                </a:solidFill>
                <a:effectLst/>
                <a:latin typeface="Arial" pitchFamily="-65" charset="0"/>
                <a:ea typeface="Arial" pitchFamily="-65" charset="0"/>
                <a:cs typeface="Arial" pitchFamily="-65" charset="0"/>
              </a:rPr>
              <a:t>We focused on the IAP2 values, in particular, those customers impacted by the outcomes, should have a say in the decision</a:t>
            </a:r>
          </a:p>
          <a:p>
            <a:pPr lvl="0"/>
            <a:r>
              <a:rPr lang="en-AU" sz="1200" kern="1200" dirty="0">
                <a:solidFill>
                  <a:schemeClr val="tx1"/>
                </a:solidFill>
                <a:effectLst/>
                <a:latin typeface="Arial" pitchFamily="-65" charset="0"/>
                <a:ea typeface="Arial" pitchFamily="-65" charset="0"/>
                <a:cs typeface="Arial" pitchFamily="-65" charset="0"/>
              </a:rPr>
              <a:t>Our journey started by asking our customers how they would like to engage with us</a:t>
            </a:r>
          </a:p>
          <a:p>
            <a:pPr lvl="0"/>
            <a:r>
              <a:rPr lang="en-AU" sz="1200" kern="1200" dirty="0">
                <a:solidFill>
                  <a:schemeClr val="tx1"/>
                </a:solidFill>
                <a:effectLst/>
                <a:latin typeface="Arial" pitchFamily="-65" charset="0"/>
                <a:ea typeface="Arial" pitchFamily="-65" charset="0"/>
                <a:cs typeface="Arial" pitchFamily="-65" charset="0"/>
              </a:rPr>
              <a:t>Each type of customer had different needs, and we shaped our program accordingly:</a:t>
            </a:r>
          </a:p>
          <a:p>
            <a:pPr lvl="1"/>
            <a:r>
              <a:rPr lang="en-AU" sz="1200" kern="1200" dirty="0">
                <a:solidFill>
                  <a:schemeClr val="tx1"/>
                </a:solidFill>
                <a:effectLst/>
                <a:latin typeface="Arial" pitchFamily="-65" charset="0"/>
                <a:ea typeface="Arial" pitchFamily="-65" charset="0"/>
                <a:cs typeface="Arial" pitchFamily="-65" charset="0"/>
              </a:rPr>
              <a:t>large customers and electricity retailers preferred to meeting one-on-one</a:t>
            </a:r>
          </a:p>
          <a:p>
            <a:pPr lvl="1"/>
            <a:r>
              <a:rPr lang="en-AU" sz="1200" kern="1200" dirty="0">
                <a:solidFill>
                  <a:schemeClr val="tx1"/>
                </a:solidFill>
                <a:effectLst/>
                <a:latin typeface="Arial" pitchFamily="-65" charset="0"/>
                <a:ea typeface="Arial" pitchFamily="-65" charset="0"/>
                <a:cs typeface="Arial" pitchFamily="-65" charset="0"/>
              </a:rPr>
              <a:t>councils preferred to collaborate amongst each other</a:t>
            </a:r>
          </a:p>
          <a:p>
            <a:pPr lvl="1"/>
            <a:r>
              <a:rPr lang="en-AU" sz="1200" kern="1200" dirty="0">
                <a:solidFill>
                  <a:schemeClr val="tx1"/>
                </a:solidFill>
                <a:effectLst/>
                <a:latin typeface="Arial" pitchFamily="-65" charset="0"/>
                <a:ea typeface="Arial" pitchFamily="-65" charset="0"/>
                <a:cs typeface="Arial" pitchFamily="-65" charset="0"/>
              </a:rPr>
              <a:t>small businesses were time poor and preferred short surveys</a:t>
            </a:r>
          </a:p>
          <a:p>
            <a:pPr lvl="1"/>
            <a:r>
              <a:rPr lang="en-AU" sz="1200" kern="1200" dirty="0">
                <a:solidFill>
                  <a:schemeClr val="tx1"/>
                </a:solidFill>
                <a:effectLst/>
                <a:latin typeface="Arial" pitchFamily="-65" charset="0"/>
                <a:ea typeface="Arial" pitchFamily="-65" charset="0"/>
                <a:cs typeface="Arial" pitchFamily="-65" charset="0"/>
              </a:rPr>
              <a:t>For our community, we formed a representative “peoples panel” to seek their views.</a:t>
            </a:r>
          </a:p>
          <a:p>
            <a:pPr lvl="0"/>
            <a:r>
              <a:rPr lang="en-AU" sz="1200" kern="1200" dirty="0">
                <a:solidFill>
                  <a:schemeClr val="tx1"/>
                </a:solidFill>
                <a:effectLst/>
                <a:latin typeface="Arial" pitchFamily="-65" charset="0"/>
                <a:ea typeface="Arial" pitchFamily="-65" charset="0"/>
                <a:cs typeface="Arial" pitchFamily="-65" charset="0"/>
              </a:rPr>
              <a:t>We are committed to continuing our engagement, however, this will be more challenging with social distancing requirements.  Adapting to this new environment, we will:</a:t>
            </a:r>
          </a:p>
          <a:p>
            <a:pPr lvl="1"/>
            <a:r>
              <a:rPr lang="en-AU" sz="1200" kern="1200" dirty="0">
                <a:solidFill>
                  <a:schemeClr val="tx1"/>
                </a:solidFill>
                <a:effectLst/>
                <a:latin typeface="Arial" pitchFamily="-65" charset="0"/>
                <a:ea typeface="Arial" pitchFamily="-65" charset="0"/>
                <a:cs typeface="Arial" pitchFamily="-65" charset="0"/>
              </a:rPr>
              <a:t>Be dynamic with our customer engagement</a:t>
            </a:r>
          </a:p>
          <a:p>
            <a:pPr lvl="1"/>
            <a:r>
              <a:rPr lang="en-AU" sz="1200" kern="1200" dirty="0">
                <a:solidFill>
                  <a:schemeClr val="tx1"/>
                </a:solidFill>
                <a:effectLst/>
                <a:latin typeface="Arial" pitchFamily="-65" charset="0"/>
                <a:ea typeface="Arial" pitchFamily="-65" charset="0"/>
                <a:cs typeface="Arial" pitchFamily="-65" charset="0"/>
              </a:rPr>
              <a:t>Engage our People’s Panel where we can</a:t>
            </a:r>
          </a:p>
          <a:p>
            <a:pPr lvl="1"/>
            <a:r>
              <a:rPr lang="en-AU" sz="1200" kern="1200" dirty="0">
                <a:solidFill>
                  <a:schemeClr val="tx1"/>
                </a:solidFill>
                <a:effectLst/>
                <a:latin typeface="Arial" pitchFamily="-65" charset="0"/>
                <a:ea typeface="Arial" pitchFamily="-65" charset="0"/>
                <a:cs typeface="Arial" pitchFamily="-65" charset="0"/>
              </a:rPr>
              <a:t>Gain feedback from customer advocates and our customer council</a:t>
            </a:r>
          </a:p>
          <a:p>
            <a:pPr lvl="1"/>
            <a:r>
              <a:rPr lang="en-AU" sz="1200" kern="1200" dirty="0">
                <a:solidFill>
                  <a:schemeClr val="tx1"/>
                </a:solidFill>
                <a:effectLst/>
                <a:latin typeface="Arial" pitchFamily="-65" charset="0"/>
                <a:ea typeface="Arial" pitchFamily="-65" charset="0"/>
                <a:cs typeface="Arial" pitchFamily="-65" charset="0"/>
              </a:rPr>
              <a:t>Keep our customers informed</a:t>
            </a:r>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7</a:t>
            </a:fld>
            <a:endParaRPr lang="en-AU" altLang="en-US" dirty="0"/>
          </a:p>
        </p:txBody>
      </p:sp>
    </p:spTree>
    <p:extLst>
      <p:ext uri="{BB962C8B-B14F-4D97-AF65-F5344CB8AC3E}">
        <p14:creationId xmlns:p14="http://schemas.microsoft.com/office/powerpoint/2010/main" val="1494066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Arial" pitchFamily="-65" charset="0"/>
                <a:ea typeface="Arial" pitchFamily="-65" charset="0"/>
                <a:cs typeface="Arial" pitchFamily="-65" charset="0"/>
              </a:rPr>
              <a:t>Our Peoples Panel</a:t>
            </a:r>
            <a:endParaRPr lang="en-AU" sz="1200" kern="1200" dirty="0">
              <a:solidFill>
                <a:schemeClr val="tx1"/>
              </a:solidFill>
              <a:effectLst/>
              <a:latin typeface="Arial" pitchFamily="-65" charset="0"/>
              <a:ea typeface="Arial" pitchFamily="-65" charset="0"/>
              <a:cs typeface="Arial" pitchFamily="-65" charset="0"/>
            </a:endParaRP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Our people's panel emerged themselves in a range of activities over a year and shared their views with us.  No issue was out of scope.</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Overall we received 25 recommendations from the Panel.  Some of these we can action, but others relate to issues in policy or other parts of the supply chain:</a:t>
            </a:r>
          </a:p>
          <a:p>
            <a:pPr marL="628650" lvl="1"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where we could effect change, we listened and acted</a:t>
            </a:r>
          </a:p>
          <a:p>
            <a:pPr marL="628650" lvl="1"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where the Panel's concerns related to other parts of the electricity chain, we advocated on behalf of the panel members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We implemented all of the recommendations into our regulatory proposal</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We tested the plan with our customers, and they gave us overwhelming support confirming that our plan met the long term interests of customers.</a:t>
            </a:r>
          </a:p>
          <a:p>
            <a:r>
              <a:rPr lang="en-AU" sz="1200" kern="1200" dirty="0">
                <a:solidFill>
                  <a:schemeClr val="tx1"/>
                </a:solidFill>
                <a:effectLst/>
                <a:latin typeface="Arial" pitchFamily="-65" charset="0"/>
                <a:ea typeface="Arial" pitchFamily="-65" charset="0"/>
                <a:cs typeface="Arial" pitchFamily="-65" charset="0"/>
              </a:rPr>
              <a:t> </a:t>
            </a:r>
          </a:p>
          <a:p>
            <a:r>
              <a:rPr lang="en-AU" sz="1200" b="1" kern="1200" dirty="0">
                <a:solidFill>
                  <a:schemeClr val="tx1"/>
                </a:solidFill>
                <a:effectLst/>
                <a:latin typeface="Arial" pitchFamily="-65" charset="0"/>
                <a:ea typeface="Arial" pitchFamily="-65" charset="0"/>
                <a:cs typeface="Arial" pitchFamily="-65" charset="0"/>
              </a:rPr>
              <a:t>Our other customer types also expressed their concerns:</a:t>
            </a:r>
            <a:endParaRPr lang="en-AU" sz="1200" kern="1200" dirty="0">
              <a:solidFill>
                <a:schemeClr val="tx1"/>
              </a:solidFill>
              <a:effectLst/>
              <a:latin typeface="Arial" pitchFamily="-65" charset="0"/>
              <a:ea typeface="Arial" pitchFamily="-65" charset="0"/>
              <a:cs typeface="Arial" pitchFamily="-65" charset="0"/>
            </a:endParaRP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Large businesses had a mix of interests, some relating to reliability and others relating to costs.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Affordability was a key theme of small business customers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Local councils were interested in technologies</a:t>
            </a:r>
          </a:p>
          <a:p>
            <a:pPr marL="171450" lvl="0" indent="-171450">
              <a:buFont typeface="Arial" panose="020B0604020202020204" pitchFamily="34" charset="0"/>
              <a:buChar char="•"/>
            </a:pPr>
            <a:r>
              <a:rPr lang="en-AU" sz="1200" kern="1200" dirty="0">
                <a:solidFill>
                  <a:schemeClr val="tx1"/>
                </a:solidFill>
                <a:effectLst/>
                <a:latin typeface="Arial" pitchFamily="-65" charset="0"/>
                <a:ea typeface="Arial" pitchFamily="-65" charset="0"/>
                <a:cs typeface="Arial" pitchFamily="-65" charset="0"/>
              </a:rPr>
              <a:t>Retailers expressed the greatest interest around network tariffs</a:t>
            </a:r>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8</a:t>
            </a:fld>
            <a:endParaRPr lang="en-AU" altLang="en-US" dirty="0"/>
          </a:p>
        </p:txBody>
      </p:sp>
    </p:spTree>
    <p:extLst>
      <p:ext uri="{BB962C8B-B14F-4D97-AF65-F5344CB8AC3E}">
        <p14:creationId xmlns:p14="http://schemas.microsoft.com/office/powerpoint/2010/main" val="2766820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Arial" pitchFamily="-65" charset="0"/>
                <a:ea typeface="Arial" pitchFamily="-65" charset="0"/>
                <a:cs typeface="Arial" pitchFamily="-65" charset="0"/>
              </a:rPr>
              <a:t>Drawing on the insights our customers shared with us, we have developed the energy trilemma of sustainability, reliability and affordability.  This framework creates a tension in that each objective is independent of the others, and yet our customers challenge us to address all of these issues.  Focusing on getting the balance right across each of these elements, we believe our regulatory proposal meets these objectives.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pitchFamily="-65" charset="0"/>
              <a:ea typeface="Arial" pitchFamily="-65" charset="0"/>
              <a:cs typeface="Arial" pitchFamily="-65"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Arial" pitchFamily="-65" charset="0"/>
                <a:ea typeface="Arial" pitchFamily="-65" charset="0"/>
                <a:cs typeface="Arial" pitchFamily="-65" charset="0"/>
              </a:rPr>
              <a:t>In our consultation we asked our customer where safety rated in their priorities, their overwhelming response was that safety is a given and this should not be compromised.</a:t>
            </a:r>
          </a:p>
          <a:p>
            <a:endParaRPr lang="en-AU" dirty="0"/>
          </a:p>
        </p:txBody>
      </p:sp>
      <p:sp>
        <p:nvSpPr>
          <p:cNvPr id="4" name="Slide Number Placeholder 3"/>
          <p:cNvSpPr>
            <a:spLocks noGrp="1"/>
          </p:cNvSpPr>
          <p:nvPr>
            <p:ph type="sldNum" sz="quarter" idx="5"/>
          </p:nvPr>
        </p:nvSpPr>
        <p:spPr/>
        <p:txBody>
          <a:bodyPr/>
          <a:lstStyle/>
          <a:p>
            <a:pPr>
              <a:defRPr/>
            </a:pPr>
            <a:fld id="{265F11F4-534A-4FC1-BAE1-F0717FEF217A}" type="slidenum">
              <a:rPr lang="en-AU" altLang="en-US" smtClean="0"/>
              <a:pPr>
                <a:defRPr/>
              </a:pPr>
              <a:t>9</a:t>
            </a:fld>
            <a:endParaRPr lang="en-AU" altLang="en-US" dirty="0"/>
          </a:p>
        </p:txBody>
      </p:sp>
    </p:spTree>
    <p:extLst>
      <p:ext uri="{BB962C8B-B14F-4D97-AF65-F5344CB8AC3E}">
        <p14:creationId xmlns:p14="http://schemas.microsoft.com/office/powerpoint/2010/main" val="1433164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 y="-2734"/>
            <a:ext cx="9143285" cy="5144621"/>
          </a:xfrm>
          <a:prstGeom prst="rect">
            <a:avLst/>
          </a:prstGeom>
        </p:spPr>
      </p:pic>
      <p:sp>
        <p:nvSpPr>
          <p:cNvPr id="10242" name="Rectangle 2"/>
          <p:cNvSpPr>
            <a:spLocks noGrp="1" noChangeArrowheads="1"/>
          </p:cNvSpPr>
          <p:nvPr>
            <p:ph type="ctrTitle" hasCustomPrompt="1"/>
          </p:nvPr>
        </p:nvSpPr>
        <p:spPr>
          <a:xfrm>
            <a:off x="4144416" y="1125737"/>
            <a:ext cx="4999584" cy="1446807"/>
          </a:xfrm>
        </p:spPr>
        <p:txBody>
          <a:bodyPr/>
          <a:lstStyle>
            <a:lvl1pPr algn="l">
              <a:defRPr sz="4000">
                <a:solidFill>
                  <a:schemeClr val="bg1"/>
                </a:solidFill>
              </a:defRPr>
            </a:lvl1pPr>
          </a:lstStyle>
          <a:p>
            <a:r>
              <a:rPr lang="en-AU" sz="4000" dirty="0"/>
              <a:t>Apply presentation</a:t>
            </a:r>
            <a:br>
              <a:rPr lang="en-AU" sz="4000" dirty="0"/>
            </a:br>
            <a:r>
              <a:rPr lang="en-AU" sz="4000" dirty="0"/>
              <a:t>title here</a:t>
            </a:r>
            <a:br>
              <a:rPr lang="en-US" sz="4000" dirty="0"/>
            </a:br>
            <a:endParaRPr lang="en-US" dirty="0"/>
          </a:p>
        </p:txBody>
      </p:sp>
    </p:spTree>
    <p:extLst>
      <p:ext uri="{BB962C8B-B14F-4D97-AF65-F5344CB8AC3E}">
        <p14:creationId xmlns:p14="http://schemas.microsoft.com/office/powerpoint/2010/main" val="1889849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24272"/>
            <a:ext cx="8569200" cy="508564"/>
          </a:xfrm>
        </p:spPr>
        <p:txBody>
          <a:bodyPr>
            <a:normAutofit/>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66700" indent="-266700">
              <a:defRPr/>
            </a:lvl1pPr>
            <a:lvl2pPr marL="719138" indent="-3556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sldNum" sz="quarter" idx="10"/>
          </p:nvPr>
        </p:nvSpPr>
        <p:spPr>
          <a:ln/>
        </p:spPr>
        <p:txBody>
          <a:bodyPr/>
          <a:lstStyle>
            <a:lvl1pPr>
              <a:defRPr>
                <a:solidFill>
                  <a:schemeClr val="bg1"/>
                </a:solidFill>
              </a:defRPr>
            </a:lvl1pPr>
          </a:lstStyle>
          <a:p>
            <a:pPr>
              <a:defRPr/>
            </a:pPr>
            <a:fld id="{B303A22D-90CC-4848-B3FA-D8CAB510F066}" type="slidenum">
              <a:rPr lang="en-AU" altLang="en-US" smtClean="0"/>
              <a:pPr>
                <a:defRPr/>
              </a:pPr>
              <a:t>‹#›</a:t>
            </a:fld>
            <a:endParaRPr lang="en-AU" altLang="en-US" dirty="0"/>
          </a:p>
        </p:txBody>
      </p:sp>
    </p:spTree>
    <p:extLst>
      <p:ext uri="{BB962C8B-B14F-4D97-AF65-F5344CB8AC3E}">
        <p14:creationId xmlns:p14="http://schemas.microsoft.com/office/powerpoint/2010/main" val="3937502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 y="10587"/>
            <a:ext cx="9143285" cy="5144621"/>
          </a:xfrm>
          <a:prstGeom prst="rect">
            <a:avLst/>
          </a:prstGeom>
        </p:spPr>
      </p:pic>
      <p:sp>
        <p:nvSpPr>
          <p:cNvPr id="4" name="Rectangle 4"/>
          <p:cNvSpPr>
            <a:spLocks noGrp="1" noChangeArrowheads="1"/>
          </p:cNvSpPr>
          <p:nvPr>
            <p:ph type="sldNum" sz="quarter" idx="10"/>
          </p:nvPr>
        </p:nvSpPr>
        <p:spPr>
          <a:ln/>
        </p:spPr>
        <p:txBody>
          <a:bodyPr/>
          <a:lstStyle>
            <a:lvl1pPr>
              <a:defRPr/>
            </a:lvl1pPr>
          </a:lstStyle>
          <a:p>
            <a:pPr>
              <a:defRPr/>
            </a:pPr>
            <a:fld id="{435C0F2D-149E-4F17-B789-A57197AAD02F}" type="slidenum">
              <a:rPr lang="en-AU" altLang="en-US"/>
              <a:pPr>
                <a:defRPr/>
              </a:pPr>
              <a:t>‹#›</a:t>
            </a:fld>
            <a:endParaRPr lang="en-AU" altLang="en-US" dirty="0"/>
          </a:p>
        </p:txBody>
      </p:sp>
      <p:sp>
        <p:nvSpPr>
          <p:cNvPr id="6" name="Rectangle 2"/>
          <p:cNvSpPr>
            <a:spLocks noGrp="1" noChangeArrowheads="1"/>
          </p:cNvSpPr>
          <p:nvPr>
            <p:ph type="ctrTitle" hasCustomPrompt="1"/>
          </p:nvPr>
        </p:nvSpPr>
        <p:spPr>
          <a:xfrm>
            <a:off x="400000" y="1276000"/>
            <a:ext cx="5036096" cy="1296343"/>
          </a:xfrm>
        </p:spPr>
        <p:txBody>
          <a:bodyPr/>
          <a:lstStyle>
            <a:lvl1pPr algn="l">
              <a:defRPr sz="4000" baseline="0">
                <a:solidFill>
                  <a:schemeClr val="bg1"/>
                </a:solidFill>
              </a:defRPr>
            </a:lvl1pPr>
          </a:lstStyle>
          <a:p>
            <a:r>
              <a:rPr lang="en-US" dirty="0"/>
              <a:t>Apply section heading here</a:t>
            </a:r>
          </a:p>
        </p:txBody>
      </p:sp>
      <p:sp>
        <p:nvSpPr>
          <p:cNvPr id="7" name="Rectangle 3"/>
          <p:cNvSpPr>
            <a:spLocks noGrp="1" noChangeArrowheads="1"/>
          </p:cNvSpPr>
          <p:nvPr>
            <p:ph type="subTitle" idx="1" hasCustomPrompt="1"/>
          </p:nvPr>
        </p:nvSpPr>
        <p:spPr>
          <a:xfrm>
            <a:off x="395536" y="2680869"/>
            <a:ext cx="3384376" cy="756038"/>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2800">
                <a:solidFill>
                  <a:schemeClr val="bg1"/>
                </a:solidFill>
              </a:defRPr>
            </a:lvl1pPr>
          </a:lstStyle>
          <a:p>
            <a:r>
              <a:rPr lang="en-US" dirty="0"/>
              <a:t>sub heading</a:t>
            </a:r>
          </a:p>
          <a:p>
            <a:endParaRPr lang="en-US" dirty="0"/>
          </a:p>
        </p:txBody>
      </p:sp>
    </p:spTree>
    <p:extLst>
      <p:ext uri="{BB962C8B-B14F-4D97-AF65-F5344CB8AC3E}">
        <p14:creationId xmlns:p14="http://schemas.microsoft.com/office/powerpoint/2010/main" val="3204248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288" y="984778"/>
            <a:ext cx="4038600" cy="30799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86288" y="984778"/>
            <a:ext cx="4038600" cy="30799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solidFill>
                  <a:schemeClr val="bg1"/>
                </a:solidFill>
              </a:defRPr>
            </a:lvl1pPr>
          </a:lstStyle>
          <a:p>
            <a:pPr>
              <a:defRPr/>
            </a:pPr>
            <a:fld id="{2DC89C6D-449B-42AB-B09E-EC15EC0402D2}" type="slidenum">
              <a:rPr lang="en-AU" altLang="en-US" smtClean="0"/>
              <a:pPr>
                <a:defRPr/>
              </a:pPr>
              <a:t>‹#›</a:t>
            </a:fld>
            <a:endParaRPr lang="en-AU" altLang="en-US" dirty="0"/>
          </a:p>
        </p:txBody>
      </p:sp>
      <p:sp>
        <p:nvSpPr>
          <p:cNvPr id="6" name="Title 1"/>
          <p:cNvSpPr>
            <a:spLocks noGrp="1"/>
          </p:cNvSpPr>
          <p:nvPr>
            <p:ph type="title"/>
          </p:nvPr>
        </p:nvSpPr>
        <p:spPr>
          <a:xfrm>
            <a:off x="251520" y="124272"/>
            <a:ext cx="8569200" cy="508564"/>
          </a:xfrm>
        </p:spPr>
        <p:txBody>
          <a:bodyPr/>
          <a:lstStyle/>
          <a:p>
            <a:r>
              <a:rPr lang="en-US"/>
              <a:t>Click to edit Master title style</a:t>
            </a:r>
          </a:p>
        </p:txBody>
      </p:sp>
    </p:spTree>
    <p:extLst>
      <p:ext uri="{BB962C8B-B14F-4D97-AF65-F5344CB8AC3E}">
        <p14:creationId xmlns:p14="http://schemas.microsoft.com/office/powerpoint/2010/main" val="901344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8830415B-031F-4DF6-A428-AF58450BA257}" type="slidenum">
              <a:rPr lang="en-AU" altLang="en-US"/>
              <a:pPr>
                <a:defRPr/>
              </a:pPr>
              <a:t>‹#›</a:t>
            </a:fld>
            <a:endParaRPr lang="en-AU" altLang="en-US" dirty="0"/>
          </a:p>
        </p:txBody>
      </p:sp>
      <p:sp>
        <p:nvSpPr>
          <p:cNvPr id="8" name="Title 1"/>
          <p:cNvSpPr>
            <a:spLocks noGrp="1"/>
          </p:cNvSpPr>
          <p:nvPr>
            <p:ph type="title"/>
          </p:nvPr>
        </p:nvSpPr>
        <p:spPr>
          <a:xfrm>
            <a:off x="251520" y="124272"/>
            <a:ext cx="8569200" cy="508564"/>
          </a:xfrm>
        </p:spPr>
        <p:txBody>
          <a:bodyPr/>
          <a:lstStyle/>
          <a:p>
            <a:r>
              <a:rPr lang="en-US"/>
              <a:t>Click to edit Master title style</a:t>
            </a:r>
          </a:p>
        </p:txBody>
      </p:sp>
    </p:spTree>
    <p:extLst>
      <p:ext uri="{BB962C8B-B14F-4D97-AF65-F5344CB8AC3E}">
        <p14:creationId xmlns:p14="http://schemas.microsoft.com/office/powerpoint/2010/main" val="291798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sldNum" sz="quarter" idx="10"/>
          </p:nvPr>
        </p:nvSpPr>
        <p:spPr>
          <a:ln/>
        </p:spPr>
        <p:txBody>
          <a:bodyPr/>
          <a:lstStyle>
            <a:lvl1pPr>
              <a:defRPr>
                <a:solidFill>
                  <a:schemeClr val="bg1"/>
                </a:solidFill>
              </a:defRPr>
            </a:lvl1pPr>
          </a:lstStyle>
          <a:p>
            <a:pPr>
              <a:defRPr/>
            </a:pPr>
            <a:fld id="{9F6FD571-401F-4F37-849A-B47E6404D433}" type="slidenum">
              <a:rPr lang="en-AU" altLang="en-US" smtClean="0"/>
              <a:pPr>
                <a:defRPr/>
              </a:pPr>
              <a:t>‹#›</a:t>
            </a:fld>
            <a:endParaRPr lang="en-AU" altLang="en-US" dirty="0"/>
          </a:p>
        </p:txBody>
      </p:sp>
      <p:sp>
        <p:nvSpPr>
          <p:cNvPr id="4" name="Title 1"/>
          <p:cNvSpPr>
            <a:spLocks noGrp="1"/>
          </p:cNvSpPr>
          <p:nvPr>
            <p:ph type="title"/>
          </p:nvPr>
        </p:nvSpPr>
        <p:spPr>
          <a:xfrm>
            <a:off x="251520" y="124272"/>
            <a:ext cx="8569200" cy="508564"/>
          </a:xfrm>
        </p:spPr>
        <p:txBody>
          <a:bodyPr/>
          <a:lstStyle/>
          <a:p>
            <a:r>
              <a:rPr lang="en-US"/>
              <a:t>Click to edit Master title style</a:t>
            </a:r>
          </a:p>
        </p:txBody>
      </p:sp>
    </p:spTree>
    <p:extLst>
      <p:ext uri="{BB962C8B-B14F-4D97-AF65-F5344CB8AC3E}">
        <p14:creationId xmlns:p14="http://schemas.microsoft.com/office/powerpoint/2010/main" val="3735022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951864"/>
            <a:ext cx="3008313" cy="87180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951865"/>
            <a:ext cx="5111750" cy="36195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823671"/>
            <a:ext cx="3008313" cy="290091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solidFill>
                  <a:schemeClr val="bg1"/>
                </a:solidFill>
              </a:defRPr>
            </a:lvl1pPr>
          </a:lstStyle>
          <a:p>
            <a:pPr>
              <a:defRPr/>
            </a:pPr>
            <a:fld id="{A87D67E1-F6FD-43F0-9BA3-A2B11799301B}" type="slidenum">
              <a:rPr lang="en-AU" altLang="en-US" smtClean="0"/>
              <a:pPr>
                <a:defRPr/>
              </a:pPr>
              <a:t>‹#›</a:t>
            </a:fld>
            <a:endParaRPr lang="en-AU" altLang="en-US" dirty="0"/>
          </a:p>
        </p:txBody>
      </p:sp>
      <p:sp>
        <p:nvSpPr>
          <p:cNvPr id="7" name="Title 1"/>
          <p:cNvSpPr txBox="1">
            <a:spLocks/>
          </p:cNvSpPr>
          <p:nvPr userDrawn="1"/>
        </p:nvSpPr>
        <p:spPr bwMode="auto">
          <a:xfrm>
            <a:off x="251520" y="124272"/>
            <a:ext cx="8569200" cy="50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a:solidFill>
                  <a:schemeClr val="bg1"/>
                </a:solidFill>
                <a:latin typeface="+mj-lt"/>
                <a:ea typeface="+mj-ea"/>
                <a:cs typeface="+mj-cs"/>
              </a:defRPr>
            </a:lvl1pPr>
            <a:lvl2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2pPr>
            <a:lvl3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3pPr>
            <a:lvl4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4pPr>
            <a:lvl5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5pPr>
            <a:lvl6pPr marL="457200" algn="l" rtl="0" fontAlgn="base">
              <a:spcBef>
                <a:spcPct val="0"/>
              </a:spcBef>
              <a:spcAft>
                <a:spcPct val="0"/>
              </a:spcAft>
              <a:defRPr sz="3200">
                <a:solidFill>
                  <a:srgbClr val="2F3791"/>
                </a:solidFill>
                <a:latin typeface="Arial" pitchFamily="-65" charset="0"/>
                <a:ea typeface="Arial" pitchFamily="-65" charset="0"/>
                <a:cs typeface="Arial" pitchFamily="-65" charset="0"/>
              </a:defRPr>
            </a:lvl6pPr>
            <a:lvl7pPr marL="914400" algn="l" rtl="0" fontAlgn="base">
              <a:spcBef>
                <a:spcPct val="0"/>
              </a:spcBef>
              <a:spcAft>
                <a:spcPct val="0"/>
              </a:spcAft>
              <a:defRPr sz="3200">
                <a:solidFill>
                  <a:srgbClr val="2F3791"/>
                </a:solidFill>
                <a:latin typeface="Arial" pitchFamily="-65" charset="0"/>
                <a:ea typeface="Arial" pitchFamily="-65" charset="0"/>
                <a:cs typeface="Arial" pitchFamily="-65" charset="0"/>
              </a:defRPr>
            </a:lvl7pPr>
            <a:lvl8pPr marL="1371600" algn="l" rtl="0" fontAlgn="base">
              <a:spcBef>
                <a:spcPct val="0"/>
              </a:spcBef>
              <a:spcAft>
                <a:spcPct val="0"/>
              </a:spcAft>
              <a:defRPr sz="3200">
                <a:solidFill>
                  <a:srgbClr val="2F3791"/>
                </a:solidFill>
                <a:latin typeface="Arial" pitchFamily="-65" charset="0"/>
                <a:ea typeface="Arial" pitchFamily="-65" charset="0"/>
                <a:cs typeface="Arial" pitchFamily="-65" charset="0"/>
              </a:defRPr>
            </a:lvl8pPr>
            <a:lvl9pPr marL="1828800" algn="l" rtl="0" fontAlgn="base">
              <a:spcBef>
                <a:spcPct val="0"/>
              </a:spcBef>
              <a:spcAft>
                <a:spcPct val="0"/>
              </a:spcAft>
              <a:defRPr sz="3200">
                <a:solidFill>
                  <a:srgbClr val="2F3791"/>
                </a:solidFill>
                <a:latin typeface="Arial" pitchFamily="-65" charset="0"/>
                <a:ea typeface="Arial" pitchFamily="-65" charset="0"/>
                <a:cs typeface="Arial" pitchFamily="-65" charset="0"/>
              </a:defRPr>
            </a:lvl9pPr>
          </a:lstStyle>
          <a:p>
            <a:pPr>
              <a:lnSpc>
                <a:spcPct val="100000"/>
              </a:lnSpc>
              <a:buNone/>
            </a:pPr>
            <a:r>
              <a:rPr lang="en-AU" kern="0" dirty="0"/>
              <a:t>Click to edit Master title style</a:t>
            </a:r>
            <a:endParaRPr lang="en-US" kern="0" dirty="0"/>
          </a:p>
        </p:txBody>
      </p:sp>
    </p:spTree>
    <p:extLst>
      <p:ext uri="{BB962C8B-B14F-4D97-AF65-F5344CB8AC3E}">
        <p14:creationId xmlns:p14="http://schemas.microsoft.com/office/powerpoint/2010/main" val="823045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95288" y="844414"/>
            <a:ext cx="6769100" cy="594305"/>
          </a:xfrm>
        </p:spPr>
        <p:txBody>
          <a:bodyPr/>
          <a:lstStyle>
            <a:lvl1pPr>
              <a:defRPr sz="2400">
                <a:solidFill>
                  <a:srgbClr val="505150"/>
                </a:solidFill>
              </a:defRPr>
            </a:lvl1pPr>
          </a:lstStyle>
          <a:p>
            <a:r>
              <a:rPr lang="en-US"/>
              <a:t>Click to edit Master title style</a:t>
            </a:r>
            <a:endParaRPr lang="en-AU" dirty="0"/>
          </a:p>
        </p:txBody>
      </p:sp>
      <p:sp>
        <p:nvSpPr>
          <p:cNvPr id="3" name="Chart Placeholder 2"/>
          <p:cNvSpPr>
            <a:spLocks noGrp="1"/>
          </p:cNvSpPr>
          <p:nvPr>
            <p:ph type="chart" idx="1"/>
          </p:nvPr>
        </p:nvSpPr>
        <p:spPr>
          <a:xfrm>
            <a:off x="395288" y="1545909"/>
            <a:ext cx="8229600" cy="3079907"/>
          </a:xfrm>
        </p:spPr>
        <p:txBody>
          <a:bodyPr/>
          <a:lstStyle>
            <a:lvl1pPr>
              <a:defRPr sz="2400"/>
            </a:lvl1pPr>
          </a:lstStyle>
          <a:p>
            <a:pPr lvl="0"/>
            <a:r>
              <a:rPr lang="en-US" noProof="0" dirty="0"/>
              <a:t>Click icon to add chart</a:t>
            </a:r>
            <a:endParaRPr lang="en-AU" noProof="0" dirty="0"/>
          </a:p>
        </p:txBody>
      </p:sp>
      <p:sp>
        <p:nvSpPr>
          <p:cNvPr id="4" name="Rectangle 4"/>
          <p:cNvSpPr>
            <a:spLocks noGrp="1" noChangeArrowheads="1"/>
          </p:cNvSpPr>
          <p:nvPr>
            <p:ph type="sldNum" sz="quarter" idx="10"/>
          </p:nvPr>
        </p:nvSpPr>
        <p:spPr>
          <a:ln/>
        </p:spPr>
        <p:txBody>
          <a:bodyPr/>
          <a:lstStyle>
            <a:lvl1pPr>
              <a:defRPr>
                <a:solidFill>
                  <a:schemeClr val="bg1"/>
                </a:solidFill>
              </a:defRPr>
            </a:lvl1pPr>
          </a:lstStyle>
          <a:p>
            <a:pPr>
              <a:defRPr/>
            </a:pPr>
            <a:fld id="{29D13D9F-B41F-4678-9FCA-BD069CB89972}" type="slidenum">
              <a:rPr lang="en-AU" altLang="en-US" smtClean="0"/>
              <a:pPr>
                <a:defRPr/>
              </a:pPr>
              <a:t>‹#›</a:t>
            </a:fld>
            <a:endParaRPr lang="en-AU" altLang="en-US" dirty="0"/>
          </a:p>
        </p:txBody>
      </p:sp>
      <p:sp>
        <p:nvSpPr>
          <p:cNvPr id="5" name="Title 1"/>
          <p:cNvSpPr txBox="1">
            <a:spLocks/>
          </p:cNvSpPr>
          <p:nvPr userDrawn="1"/>
        </p:nvSpPr>
        <p:spPr bwMode="auto">
          <a:xfrm>
            <a:off x="251520" y="124272"/>
            <a:ext cx="8569200" cy="50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a:solidFill>
                  <a:schemeClr val="bg1"/>
                </a:solidFill>
                <a:latin typeface="+mj-lt"/>
                <a:ea typeface="+mj-ea"/>
                <a:cs typeface="+mj-cs"/>
              </a:defRPr>
            </a:lvl1pPr>
            <a:lvl2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2pPr>
            <a:lvl3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3pPr>
            <a:lvl4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4pPr>
            <a:lvl5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5pPr>
            <a:lvl6pPr marL="457200" algn="l" rtl="0" fontAlgn="base">
              <a:spcBef>
                <a:spcPct val="0"/>
              </a:spcBef>
              <a:spcAft>
                <a:spcPct val="0"/>
              </a:spcAft>
              <a:defRPr sz="3200">
                <a:solidFill>
                  <a:srgbClr val="2F3791"/>
                </a:solidFill>
                <a:latin typeface="Arial" pitchFamily="-65" charset="0"/>
                <a:ea typeface="Arial" pitchFamily="-65" charset="0"/>
                <a:cs typeface="Arial" pitchFamily="-65" charset="0"/>
              </a:defRPr>
            </a:lvl6pPr>
            <a:lvl7pPr marL="914400" algn="l" rtl="0" fontAlgn="base">
              <a:spcBef>
                <a:spcPct val="0"/>
              </a:spcBef>
              <a:spcAft>
                <a:spcPct val="0"/>
              </a:spcAft>
              <a:defRPr sz="3200">
                <a:solidFill>
                  <a:srgbClr val="2F3791"/>
                </a:solidFill>
                <a:latin typeface="Arial" pitchFamily="-65" charset="0"/>
                <a:ea typeface="Arial" pitchFamily="-65" charset="0"/>
                <a:cs typeface="Arial" pitchFamily="-65" charset="0"/>
              </a:defRPr>
            </a:lvl7pPr>
            <a:lvl8pPr marL="1371600" algn="l" rtl="0" fontAlgn="base">
              <a:spcBef>
                <a:spcPct val="0"/>
              </a:spcBef>
              <a:spcAft>
                <a:spcPct val="0"/>
              </a:spcAft>
              <a:defRPr sz="3200">
                <a:solidFill>
                  <a:srgbClr val="2F3791"/>
                </a:solidFill>
                <a:latin typeface="Arial" pitchFamily="-65" charset="0"/>
                <a:ea typeface="Arial" pitchFamily="-65" charset="0"/>
                <a:cs typeface="Arial" pitchFamily="-65" charset="0"/>
              </a:defRPr>
            </a:lvl8pPr>
            <a:lvl9pPr marL="1828800" algn="l" rtl="0" fontAlgn="base">
              <a:spcBef>
                <a:spcPct val="0"/>
              </a:spcBef>
              <a:spcAft>
                <a:spcPct val="0"/>
              </a:spcAft>
              <a:defRPr sz="3200">
                <a:solidFill>
                  <a:srgbClr val="2F3791"/>
                </a:solidFill>
                <a:latin typeface="Arial" pitchFamily="-65" charset="0"/>
                <a:ea typeface="Arial" pitchFamily="-65" charset="0"/>
                <a:cs typeface="Arial" pitchFamily="-65" charset="0"/>
              </a:defRPr>
            </a:lvl9pPr>
          </a:lstStyle>
          <a:p>
            <a:pPr>
              <a:lnSpc>
                <a:spcPct val="100000"/>
              </a:lnSpc>
              <a:buNone/>
            </a:pPr>
            <a:r>
              <a:rPr lang="en-AU" kern="0" dirty="0"/>
              <a:t>Click to edit Master title style</a:t>
            </a:r>
            <a:endParaRPr lang="en-US" kern="0" dirty="0"/>
          </a:p>
        </p:txBody>
      </p:sp>
    </p:spTree>
    <p:extLst>
      <p:ext uri="{BB962C8B-B14F-4D97-AF65-F5344CB8AC3E}">
        <p14:creationId xmlns:p14="http://schemas.microsoft.com/office/powerpoint/2010/main" val="3635423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58" y="32"/>
            <a:ext cx="9143285" cy="5144621"/>
          </a:xfrm>
          <a:prstGeom prst="rect">
            <a:avLst/>
          </a:prstGeom>
        </p:spPr>
      </p:pic>
      <p:sp>
        <p:nvSpPr>
          <p:cNvPr id="1026" name="Rectangle 2"/>
          <p:cNvSpPr>
            <a:spLocks noGrp="1" noChangeArrowheads="1"/>
          </p:cNvSpPr>
          <p:nvPr>
            <p:ph type="title"/>
          </p:nvPr>
        </p:nvSpPr>
        <p:spPr bwMode="auto">
          <a:xfrm>
            <a:off x="281324" y="124272"/>
            <a:ext cx="8569200" cy="49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AU" altLang="en-US" dirty="0"/>
              <a:t>Agenda</a:t>
            </a:r>
          </a:p>
        </p:txBody>
      </p:sp>
      <p:sp>
        <p:nvSpPr>
          <p:cNvPr id="1027" name="Rectangle 3"/>
          <p:cNvSpPr>
            <a:spLocks noGrp="1" noChangeArrowheads="1"/>
          </p:cNvSpPr>
          <p:nvPr>
            <p:ph type="body" idx="1"/>
          </p:nvPr>
        </p:nvSpPr>
        <p:spPr bwMode="auto">
          <a:xfrm>
            <a:off x="395288" y="1005887"/>
            <a:ext cx="8229600" cy="361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dirty="0"/>
          </a:p>
        </p:txBody>
      </p:sp>
      <p:sp>
        <p:nvSpPr>
          <p:cNvPr id="9220" name="Rectangle 4"/>
          <p:cNvSpPr>
            <a:spLocks noGrp="1" noChangeArrowheads="1"/>
          </p:cNvSpPr>
          <p:nvPr>
            <p:ph type="sldNum" sz="quarter" idx="4"/>
          </p:nvPr>
        </p:nvSpPr>
        <p:spPr bwMode="auto">
          <a:xfrm>
            <a:off x="71240" y="4804792"/>
            <a:ext cx="468312" cy="2501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smtClean="0">
                <a:solidFill>
                  <a:schemeClr val="bg1"/>
                </a:solidFill>
                <a:latin typeface="Arial" charset="0"/>
                <a:cs typeface="Arial" charset="0"/>
              </a:defRPr>
            </a:lvl1pPr>
          </a:lstStyle>
          <a:p>
            <a:pPr>
              <a:defRPr/>
            </a:pPr>
            <a:fld id="{4E4766B1-C61C-4EFC-AAE2-3D9F5CFDD1E9}" type="slidenum">
              <a:rPr lang="en-AU" altLang="en-US" smtClean="0"/>
              <a:pPr>
                <a:defRPr/>
              </a:pPr>
              <a:t>‹#›</a:t>
            </a:fld>
            <a:endParaRPr lang="en-AU" altLang="en-US" dirty="0"/>
          </a:p>
        </p:txBody>
      </p:sp>
    </p:spTree>
  </p:cSld>
  <p:clrMap bg1="lt1" tx1="dk1" bg2="lt2" tx2="dk2" accent1="accent1" accent2="accent2" accent3="accent3" accent4="accent4" accent5="accent5" accent6="accent6" hlink="hlink" folHlink="folHlink"/>
  <p:sldLayoutIdLst>
    <p:sldLayoutId id="2147483700" r:id="rId1"/>
    <p:sldLayoutId id="2147483689" r:id="rId2"/>
    <p:sldLayoutId id="2147483690" r:id="rId3"/>
    <p:sldLayoutId id="2147483691" r:id="rId4"/>
    <p:sldLayoutId id="2147483692" r:id="rId5"/>
    <p:sldLayoutId id="2147483693" r:id="rId6"/>
    <p:sldLayoutId id="2147483695" r:id="rId7"/>
    <p:sldLayoutId id="2147483699" r:id="rId8"/>
  </p:sldLayoutIdLst>
  <p:hf hdr="0" ftr="0" dt="0"/>
  <p:txStyles>
    <p:titleStyle>
      <a:lvl1pPr algn="l" rtl="0" eaLnBrk="1" fontAlgn="base" hangingPunct="1">
        <a:spcBef>
          <a:spcPct val="0"/>
        </a:spcBef>
        <a:spcAft>
          <a:spcPct val="0"/>
        </a:spcAft>
        <a:defRPr sz="3000">
          <a:solidFill>
            <a:schemeClr val="bg1"/>
          </a:solidFill>
          <a:latin typeface="+mj-lt"/>
          <a:ea typeface="+mj-ea"/>
          <a:cs typeface="+mj-cs"/>
        </a:defRPr>
      </a:lvl1pPr>
      <a:lvl2pPr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2pPr>
      <a:lvl3pPr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3pPr>
      <a:lvl4pPr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4pPr>
      <a:lvl5pPr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5pPr>
      <a:lvl6pPr marL="457200"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6pPr>
      <a:lvl7pPr marL="914400"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7pPr>
      <a:lvl8pPr marL="1371600"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8pPr>
      <a:lvl9pPr marL="1828800"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9pPr>
    </p:titleStyle>
    <p:bodyStyle>
      <a:lvl1pPr marL="174625" indent="-174625" algn="l" rtl="0" eaLnBrk="1" fontAlgn="base" hangingPunct="1">
        <a:spcBef>
          <a:spcPct val="20000"/>
        </a:spcBef>
        <a:spcAft>
          <a:spcPct val="0"/>
        </a:spcAft>
        <a:buChar char="•"/>
        <a:defRPr sz="2400">
          <a:solidFill>
            <a:srgbClr val="505150"/>
          </a:solidFill>
          <a:latin typeface="+mn-lt"/>
          <a:ea typeface="+mn-ea"/>
          <a:cs typeface="+mn-cs"/>
        </a:defRPr>
      </a:lvl1pPr>
      <a:lvl2pPr marL="623888" indent="-260350" algn="l" rtl="0" eaLnBrk="1" fontAlgn="base" hangingPunct="1">
        <a:spcBef>
          <a:spcPct val="20000"/>
        </a:spcBef>
        <a:spcAft>
          <a:spcPct val="0"/>
        </a:spcAft>
        <a:buChar char="–"/>
        <a:defRPr sz="2000">
          <a:solidFill>
            <a:srgbClr val="505150"/>
          </a:solidFill>
          <a:latin typeface="+mn-lt"/>
          <a:ea typeface="+mn-ea"/>
          <a:cs typeface="+mn-cs"/>
        </a:defRPr>
      </a:lvl2pPr>
      <a:lvl3pPr marL="1150938" indent="-228600" algn="l" rtl="0" eaLnBrk="1" fontAlgn="base" hangingPunct="1">
        <a:spcBef>
          <a:spcPct val="20000"/>
        </a:spcBef>
        <a:spcAft>
          <a:spcPct val="0"/>
        </a:spcAft>
        <a:buChar char="•"/>
        <a:defRPr>
          <a:solidFill>
            <a:srgbClr val="505150"/>
          </a:solidFill>
          <a:latin typeface="+mn-lt"/>
          <a:ea typeface="+mn-ea"/>
          <a:cs typeface="+mn-cs"/>
        </a:defRPr>
      </a:lvl3pPr>
      <a:lvl4pPr marL="1600200" indent="-228600" algn="l" rtl="0" eaLnBrk="1" fontAlgn="base" hangingPunct="1">
        <a:spcBef>
          <a:spcPct val="20000"/>
        </a:spcBef>
        <a:spcAft>
          <a:spcPct val="0"/>
        </a:spcAft>
        <a:buChar char="–"/>
        <a:defRPr sz="1600">
          <a:solidFill>
            <a:srgbClr val="505150"/>
          </a:solidFill>
          <a:latin typeface="+mn-lt"/>
          <a:ea typeface="+mn-ea"/>
          <a:cs typeface="+mn-cs"/>
        </a:defRPr>
      </a:lvl4pPr>
      <a:lvl5pPr marL="2057400" indent="-228600" algn="l" rtl="0" eaLnBrk="1" fontAlgn="base" hangingPunct="1">
        <a:spcBef>
          <a:spcPct val="20000"/>
        </a:spcBef>
        <a:spcAft>
          <a:spcPct val="0"/>
        </a:spcAft>
        <a:buChar char="»"/>
        <a:defRPr sz="1600">
          <a:solidFill>
            <a:srgbClr val="505150"/>
          </a:solidFill>
          <a:latin typeface="+mn-lt"/>
          <a:ea typeface="+mn-ea"/>
          <a:cs typeface="+mn-cs"/>
        </a:defRPr>
      </a:lvl5pPr>
      <a:lvl6pPr marL="2514600" indent="-228600" algn="l" rtl="0" eaLnBrk="1" fontAlgn="base" hangingPunct="1">
        <a:spcBef>
          <a:spcPct val="20000"/>
        </a:spcBef>
        <a:spcAft>
          <a:spcPct val="0"/>
        </a:spcAft>
        <a:buChar char="»"/>
        <a:defRPr sz="1600">
          <a:solidFill>
            <a:srgbClr val="2F3791"/>
          </a:solidFill>
          <a:latin typeface="+mn-lt"/>
          <a:ea typeface="+mn-ea"/>
          <a:cs typeface="+mn-cs"/>
        </a:defRPr>
      </a:lvl6pPr>
      <a:lvl7pPr marL="2971800" indent="-228600" algn="l" rtl="0" eaLnBrk="1" fontAlgn="base" hangingPunct="1">
        <a:spcBef>
          <a:spcPct val="20000"/>
        </a:spcBef>
        <a:spcAft>
          <a:spcPct val="0"/>
        </a:spcAft>
        <a:buChar char="»"/>
        <a:defRPr sz="1600">
          <a:solidFill>
            <a:srgbClr val="2F3791"/>
          </a:solidFill>
          <a:latin typeface="+mn-lt"/>
          <a:ea typeface="+mn-ea"/>
          <a:cs typeface="+mn-cs"/>
        </a:defRPr>
      </a:lvl7pPr>
      <a:lvl8pPr marL="3429000" indent="-228600" algn="l" rtl="0" eaLnBrk="1" fontAlgn="base" hangingPunct="1">
        <a:spcBef>
          <a:spcPct val="20000"/>
        </a:spcBef>
        <a:spcAft>
          <a:spcPct val="0"/>
        </a:spcAft>
        <a:buChar char="»"/>
        <a:defRPr sz="1600">
          <a:solidFill>
            <a:srgbClr val="2F3791"/>
          </a:solidFill>
          <a:latin typeface="+mn-lt"/>
          <a:ea typeface="+mn-ea"/>
          <a:cs typeface="+mn-cs"/>
        </a:defRPr>
      </a:lvl8pPr>
      <a:lvl9pPr marL="3886200" indent="-228600" algn="l" rtl="0" eaLnBrk="1" fontAlgn="base" hangingPunct="1">
        <a:spcBef>
          <a:spcPct val="20000"/>
        </a:spcBef>
        <a:spcAft>
          <a:spcPct val="0"/>
        </a:spcAft>
        <a:buChar char="»"/>
        <a:defRPr sz="1600">
          <a:solidFill>
            <a:srgbClr val="2F379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1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yourgrid.jemena.com.au/draft-plan/widgets/261135/videos/18795"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771800" y="1125737"/>
            <a:ext cx="6372200" cy="1446807"/>
          </a:xfrm>
        </p:spPr>
        <p:txBody>
          <a:bodyPr>
            <a:noAutofit/>
          </a:bodyPr>
          <a:lstStyle/>
          <a:p>
            <a:pPr algn="r"/>
            <a:r>
              <a:rPr lang="en-AU" altLang="en-US" sz="3200" b="1" dirty="0">
                <a:solidFill>
                  <a:schemeClr val="bg1"/>
                </a:solidFill>
              </a:rPr>
              <a:t>Jemena Electricity Networks</a:t>
            </a:r>
            <a:br>
              <a:rPr lang="en-AU" altLang="en-US" sz="3200" b="1" dirty="0">
                <a:solidFill>
                  <a:schemeClr val="bg1"/>
                </a:solidFill>
              </a:rPr>
            </a:br>
            <a:r>
              <a:rPr lang="en-AU" altLang="en-US" sz="2400" dirty="0">
                <a:solidFill>
                  <a:schemeClr val="bg1"/>
                </a:solidFill>
              </a:rPr>
              <a:t>2021-26 Electricity Distribution Price Review</a:t>
            </a:r>
            <a:br>
              <a:rPr lang="en-AU" altLang="en-US" sz="2400" dirty="0">
                <a:solidFill>
                  <a:schemeClr val="bg1"/>
                </a:solidFill>
              </a:rPr>
            </a:br>
            <a:br>
              <a:rPr lang="en-AU" altLang="en-US" sz="1400" dirty="0">
                <a:solidFill>
                  <a:schemeClr val="bg1"/>
                </a:solidFill>
              </a:rPr>
            </a:br>
            <a:r>
              <a:rPr lang="en-AU" altLang="en-US" sz="2000" dirty="0">
                <a:solidFill>
                  <a:schemeClr val="bg1"/>
                </a:solidFill>
              </a:rPr>
              <a:t>Public Forum </a:t>
            </a:r>
            <a:br>
              <a:rPr lang="en-AU" altLang="en-US" sz="2000" dirty="0">
                <a:solidFill>
                  <a:schemeClr val="bg1"/>
                </a:solidFill>
              </a:rPr>
            </a:br>
            <a:br>
              <a:rPr lang="en-AU" altLang="en-US" sz="1600" dirty="0">
                <a:solidFill>
                  <a:schemeClr val="bg1"/>
                </a:solidFill>
              </a:rPr>
            </a:br>
            <a:r>
              <a:rPr lang="en-AU" altLang="en-US" sz="1800" dirty="0">
                <a:solidFill>
                  <a:schemeClr val="bg1"/>
                </a:solidFill>
              </a:rPr>
              <a:t>22 April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ACD8-4A88-4053-A8EE-1ACB15293ECD}"/>
              </a:ext>
            </a:extLst>
          </p:cNvPr>
          <p:cNvSpPr>
            <a:spLocks noGrp="1"/>
          </p:cNvSpPr>
          <p:nvPr>
            <p:ph type="title"/>
          </p:nvPr>
        </p:nvSpPr>
        <p:spPr/>
        <p:txBody>
          <a:bodyPr>
            <a:normAutofit/>
          </a:bodyPr>
          <a:lstStyle/>
          <a:p>
            <a:r>
              <a:rPr lang="en-AU" sz="2400" b="1" dirty="0"/>
              <a:t>Revenue Requirement </a:t>
            </a:r>
            <a:r>
              <a:rPr lang="en-AU" sz="2400" dirty="0"/>
              <a:t>| </a:t>
            </a:r>
            <a:r>
              <a:rPr lang="en-AU" sz="2400" i="1" dirty="0"/>
              <a:t>Six-month intervening period</a:t>
            </a:r>
          </a:p>
        </p:txBody>
      </p:sp>
      <p:sp>
        <p:nvSpPr>
          <p:cNvPr id="3" name="Content Placeholder 2">
            <a:extLst>
              <a:ext uri="{FF2B5EF4-FFF2-40B4-BE49-F238E27FC236}">
                <a16:creationId xmlns:a16="http://schemas.microsoft.com/office/drawing/2014/main" id="{0C2820FB-F464-44D1-97CC-095646AE008C}"/>
              </a:ext>
            </a:extLst>
          </p:cNvPr>
          <p:cNvSpPr>
            <a:spLocks noGrp="1"/>
          </p:cNvSpPr>
          <p:nvPr>
            <p:ph idx="1"/>
          </p:nvPr>
        </p:nvSpPr>
        <p:spPr>
          <a:xfrm>
            <a:off x="35496" y="1401551"/>
            <a:ext cx="4482014" cy="1152129"/>
          </a:xfrm>
        </p:spPr>
        <p:txBody>
          <a:bodyPr/>
          <a:lstStyle/>
          <a:p>
            <a:pPr lvl="1">
              <a:buFont typeface="Arial" panose="020B0604020202020204" pitchFamily="34" charset="0"/>
              <a:buChar char="•"/>
            </a:pPr>
            <a:r>
              <a:rPr lang="en-AU" sz="1400" dirty="0"/>
              <a:t>We are trending capex and opex</a:t>
            </a:r>
          </a:p>
          <a:p>
            <a:pPr lvl="1">
              <a:buFont typeface="Arial" panose="020B0604020202020204" pitchFamily="34" charset="0"/>
              <a:buChar char="•"/>
            </a:pPr>
            <a:r>
              <a:rPr lang="en-AU" sz="1400" dirty="0"/>
              <a:t>	(and proposing to expense overheads)</a:t>
            </a:r>
          </a:p>
          <a:p>
            <a:pPr lvl="1">
              <a:buFont typeface="Arial" panose="020B0604020202020204" pitchFamily="34" charset="0"/>
              <a:buChar char="•"/>
            </a:pPr>
            <a:r>
              <a:rPr lang="en-AU" sz="1400" dirty="0"/>
              <a:t>2018 rate of return guideline will apply</a:t>
            </a:r>
          </a:p>
          <a:p>
            <a:pPr lvl="1">
              <a:buFont typeface="Arial" panose="020B0604020202020204" pitchFamily="34" charset="0"/>
              <a:buChar char="•"/>
            </a:pPr>
            <a:r>
              <a:rPr lang="en-AU" sz="1400" dirty="0"/>
              <a:t>Incentives schemes will apply (but not CESS)</a:t>
            </a:r>
            <a:endParaRPr lang="en-AU" sz="1600" dirty="0"/>
          </a:p>
          <a:p>
            <a:pPr>
              <a:buFont typeface="Arial" panose="020B0604020202020204" pitchFamily="34" charset="0"/>
              <a:buChar char="•"/>
            </a:pPr>
            <a:endParaRPr lang="en-AU" sz="1600" dirty="0"/>
          </a:p>
        </p:txBody>
      </p:sp>
      <p:sp>
        <p:nvSpPr>
          <p:cNvPr id="4" name="Slide Number Placeholder 3">
            <a:extLst>
              <a:ext uri="{FF2B5EF4-FFF2-40B4-BE49-F238E27FC236}">
                <a16:creationId xmlns:a16="http://schemas.microsoft.com/office/drawing/2014/main" id="{E1000FE1-2611-4762-BA48-15F8C4D4112D}"/>
              </a:ext>
            </a:extLst>
          </p:cNvPr>
          <p:cNvSpPr>
            <a:spLocks noGrp="1"/>
          </p:cNvSpPr>
          <p:nvPr>
            <p:ph type="sldNum" sz="quarter" idx="10"/>
          </p:nvPr>
        </p:nvSpPr>
        <p:spPr/>
        <p:txBody>
          <a:bodyPr/>
          <a:lstStyle/>
          <a:p>
            <a:pPr>
              <a:defRPr/>
            </a:pPr>
            <a:fld id="{B303A22D-90CC-4848-B3FA-D8CAB510F066}" type="slidenum">
              <a:rPr lang="en-AU" altLang="en-US" smtClean="0"/>
              <a:pPr>
                <a:defRPr/>
              </a:pPr>
              <a:t>10</a:t>
            </a:fld>
            <a:endParaRPr lang="en-AU" altLang="en-US" dirty="0"/>
          </a:p>
        </p:txBody>
      </p:sp>
      <p:sp>
        <p:nvSpPr>
          <p:cNvPr id="5" name="Rectangle: Rounded Corners 4">
            <a:extLst>
              <a:ext uri="{FF2B5EF4-FFF2-40B4-BE49-F238E27FC236}">
                <a16:creationId xmlns:a16="http://schemas.microsoft.com/office/drawing/2014/main" id="{6DD0F12B-1E3F-40B7-B0EA-1A5EFECAA68B}"/>
              </a:ext>
            </a:extLst>
          </p:cNvPr>
          <p:cNvSpPr/>
          <p:nvPr/>
        </p:nvSpPr>
        <p:spPr bwMode="auto">
          <a:xfrm>
            <a:off x="395289" y="823474"/>
            <a:ext cx="3744663" cy="508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AU" sz="1600" dirty="0">
                <a:solidFill>
                  <a:schemeClr val="lt1"/>
                </a:solidFill>
                <a:latin typeface="+mn-lt"/>
                <a:cs typeface="+mn-cs"/>
              </a:rPr>
              <a:t>A simplified approach to determining revenues</a:t>
            </a:r>
          </a:p>
        </p:txBody>
      </p:sp>
      <p:graphicFrame>
        <p:nvGraphicFramePr>
          <p:cNvPr id="6" name="Table 5">
            <a:extLst>
              <a:ext uri="{FF2B5EF4-FFF2-40B4-BE49-F238E27FC236}">
                <a16:creationId xmlns:a16="http://schemas.microsoft.com/office/drawing/2014/main" id="{6F4AD229-8ACB-405C-B438-9D0EF0858A3C}"/>
              </a:ext>
            </a:extLst>
          </p:cNvPr>
          <p:cNvGraphicFramePr>
            <a:graphicFrameLocks noGrp="1"/>
          </p:cNvGraphicFramePr>
          <p:nvPr>
            <p:extLst>
              <p:ext uri="{D42A27DB-BD31-4B8C-83A1-F6EECF244321}">
                <p14:modId xmlns:p14="http://schemas.microsoft.com/office/powerpoint/2010/main" val="4077476935"/>
              </p:ext>
            </p:extLst>
          </p:nvPr>
        </p:nvGraphicFramePr>
        <p:xfrm>
          <a:off x="611561" y="3078416"/>
          <a:ext cx="7498929" cy="1703006"/>
        </p:xfrm>
        <a:graphic>
          <a:graphicData uri="http://schemas.openxmlformats.org/drawingml/2006/table">
            <a:tbl>
              <a:tblPr firstRow="1" firstCol="1" lastRow="1" bandRow="1">
                <a:tableStyleId>{D27102A9-8310-4765-A935-A1911B00CA55}</a:tableStyleId>
              </a:tblPr>
              <a:tblGrid>
                <a:gridCol w="2091226">
                  <a:extLst>
                    <a:ext uri="{9D8B030D-6E8A-4147-A177-3AD203B41FA5}">
                      <a16:colId xmlns:a16="http://schemas.microsoft.com/office/drawing/2014/main" val="1822765991"/>
                    </a:ext>
                  </a:extLst>
                </a:gridCol>
                <a:gridCol w="1297847">
                  <a:extLst>
                    <a:ext uri="{9D8B030D-6E8A-4147-A177-3AD203B41FA5}">
                      <a16:colId xmlns:a16="http://schemas.microsoft.com/office/drawing/2014/main" val="3937047924"/>
                    </a:ext>
                  </a:extLst>
                </a:gridCol>
                <a:gridCol w="1369952">
                  <a:extLst>
                    <a:ext uri="{9D8B030D-6E8A-4147-A177-3AD203B41FA5}">
                      <a16:colId xmlns:a16="http://schemas.microsoft.com/office/drawing/2014/main" val="2779407877"/>
                    </a:ext>
                  </a:extLst>
                </a:gridCol>
                <a:gridCol w="1369952">
                  <a:extLst>
                    <a:ext uri="{9D8B030D-6E8A-4147-A177-3AD203B41FA5}">
                      <a16:colId xmlns:a16="http://schemas.microsoft.com/office/drawing/2014/main" val="724319068"/>
                    </a:ext>
                  </a:extLst>
                </a:gridCol>
                <a:gridCol w="1369952">
                  <a:extLst>
                    <a:ext uri="{9D8B030D-6E8A-4147-A177-3AD203B41FA5}">
                      <a16:colId xmlns:a16="http://schemas.microsoft.com/office/drawing/2014/main" val="3827021669"/>
                    </a:ext>
                  </a:extLst>
                </a:gridCol>
              </a:tblGrid>
              <a:tr h="567668">
                <a:tc>
                  <a:txBody>
                    <a:bodyPr/>
                    <a:lstStyle/>
                    <a:p>
                      <a:pPr marL="71755" marR="71755">
                        <a:lnSpc>
                          <a:spcPts val="1150"/>
                        </a:lnSpc>
                        <a:spcBef>
                          <a:spcPts val="300"/>
                        </a:spcBef>
                        <a:spcAft>
                          <a:spcPts val="300"/>
                        </a:spcAft>
                      </a:pPr>
                      <a:r>
                        <a:rPr lang="en-AU" sz="1000" dirty="0">
                          <a:effectLst/>
                        </a:rPr>
                        <a:t>Building block item</a:t>
                      </a:r>
                      <a:endParaRPr lang="en-AU" sz="1000" b="1" dirty="0">
                        <a:solidFill>
                          <a:srgbClr val="26BCD7"/>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150"/>
                        </a:lnSpc>
                        <a:spcBef>
                          <a:spcPts val="300"/>
                        </a:spcBef>
                        <a:spcAft>
                          <a:spcPts val="300"/>
                        </a:spcAft>
                      </a:pPr>
                      <a:r>
                        <a:rPr lang="en-AU" sz="1000" dirty="0">
                          <a:effectLst/>
                        </a:rPr>
                        <a:t>CY20 revenue requirement $M (50%)</a:t>
                      </a:r>
                      <a:r>
                        <a:rPr lang="en-AU" sz="1000" baseline="30000" dirty="0">
                          <a:effectLst/>
                        </a:rPr>
                        <a:t>(1)</a:t>
                      </a:r>
                      <a:endParaRPr lang="en-AU" sz="1000" b="1" dirty="0">
                        <a:solidFill>
                          <a:srgbClr val="26BCD7"/>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tc>
                <a:tc>
                  <a:txBody>
                    <a:bodyPr/>
                    <a:lstStyle/>
                    <a:p>
                      <a:pPr marL="71755" marR="71755" algn="ctr">
                        <a:lnSpc>
                          <a:spcPts val="1150"/>
                        </a:lnSpc>
                        <a:spcBef>
                          <a:spcPts val="300"/>
                        </a:spcBef>
                        <a:spcAft>
                          <a:spcPts val="300"/>
                        </a:spcAft>
                      </a:pPr>
                      <a:r>
                        <a:rPr lang="en-AU" sz="1000" dirty="0">
                          <a:effectLst/>
                        </a:rPr>
                        <a:t>Intervening period revenue requirement $M</a:t>
                      </a:r>
                      <a:endParaRPr lang="en-AU" sz="1000" b="1" dirty="0">
                        <a:solidFill>
                          <a:srgbClr val="26BCD7"/>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tc>
                <a:tc>
                  <a:txBody>
                    <a:bodyPr/>
                    <a:lstStyle/>
                    <a:p>
                      <a:pPr marL="71755" marR="71755" algn="ctr">
                        <a:lnSpc>
                          <a:spcPts val="1150"/>
                        </a:lnSpc>
                        <a:spcBef>
                          <a:spcPts val="300"/>
                        </a:spcBef>
                        <a:spcAft>
                          <a:spcPts val="300"/>
                        </a:spcAft>
                      </a:pPr>
                      <a:r>
                        <a:rPr lang="en-AU" sz="1000" dirty="0">
                          <a:effectLst/>
                        </a:rPr>
                        <a:t>CY20 revenue $M requirement (50%)</a:t>
                      </a:r>
                      <a:r>
                        <a:rPr lang="en-AU" sz="1000" baseline="30000" dirty="0">
                          <a:effectLst/>
                        </a:rPr>
                        <a:t>(1)</a:t>
                      </a:r>
                      <a:endParaRPr lang="en-AU" sz="1000" b="1" dirty="0">
                        <a:solidFill>
                          <a:srgbClr val="26BCD7"/>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tc>
                <a:tc>
                  <a:txBody>
                    <a:bodyPr/>
                    <a:lstStyle/>
                    <a:p>
                      <a:pPr marL="71755" marR="71755" algn="ctr">
                        <a:lnSpc>
                          <a:spcPts val="1150"/>
                        </a:lnSpc>
                        <a:spcBef>
                          <a:spcPts val="300"/>
                        </a:spcBef>
                        <a:spcAft>
                          <a:spcPts val="300"/>
                        </a:spcAft>
                      </a:pPr>
                      <a:r>
                        <a:rPr lang="en-AU" sz="1000" dirty="0">
                          <a:effectLst/>
                        </a:rPr>
                        <a:t>Intervening period revenue requirement $M</a:t>
                      </a:r>
                      <a:endParaRPr lang="en-AU" sz="1000" b="1" dirty="0">
                        <a:solidFill>
                          <a:srgbClr val="26BCD7"/>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318378456"/>
                  </a:ext>
                </a:extLst>
              </a:tr>
              <a:tr h="189223">
                <a:tc>
                  <a:txBody>
                    <a:bodyPr/>
                    <a:lstStyle/>
                    <a:p>
                      <a:pPr marL="71755" marR="71755">
                        <a:lnSpc>
                          <a:spcPts val="1200"/>
                        </a:lnSpc>
                        <a:spcBef>
                          <a:spcPts val="300"/>
                        </a:spcBef>
                        <a:spcAft>
                          <a:spcPts val="300"/>
                        </a:spcAft>
                      </a:pPr>
                      <a:r>
                        <a:rPr lang="en-AU" sz="1000" b="0" dirty="0">
                          <a:effectLst/>
                        </a:rPr>
                        <a:t>Return on capital</a:t>
                      </a:r>
                      <a:endParaRPr lang="en-AU" sz="10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1755" marR="71755" algn="ctr">
                        <a:lnSpc>
                          <a:spcPts val="1200"/>
                        </a:lnSpc>
                        <a:spcBef>
                          <a:spcPts val="300"/>
                        </a:spcBef>
                        <a:spcAft>
                          <a:spcPts val="300"/>
                        </a:spcAft>
                      </a:pPr>
                      <a:r>
                        <a:rPr lang="en-AU" sz="1000" dirty="0">
                          <a:effectLst/>
                        </a:rPr>
                        <a:t>48</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36</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2</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1</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94723842"/>
                  </a:ext>
                </a:extLst>
              </a:tr>
              <a:tr h="189223">
                <a:tc>
                  <a:txBody>
                    <a:bodyPr/>
                    <a:lstStyle/>
                    <a:p>
                      <a:pPr marL="71755" marR="71755">
                        <a:lnSpc>
                          <a:spcPts val="1200"/>
                        </a:lnSpc>
                        <a:spcBef>
                          <a:spcPts val="300"/>
                        </a:spcBef>
                        <a:spcAft>
                          <a:spcPts val="300"/>
                        </a:spcAft>
                      </a:pPr>
                      <a:r>
                        <a:rPr lang="en-AU" sz="1000" b="0" dirty="0">
                          <a:effectLst/>
                        </a:rPr>
                        <a:t>Depreciation</a:t>
                      </a:r>
                      <a:endParaRPr lang="en-AU" sz="10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1755" marR="71755" algn="ctr">
                        <a:lnSpc>
                          <a:spcPts val="1200"/>
                        </a:lnSpc>
                        <a:spcBef>
                          <a:spcPts val="300"/>
                        </a:spcBef>
                        <a:spcAft>
                          <a:spcPts val="300"/>
                        </a:spcAft>
                      </a:pPr>
                      <a:r>
                        <a:rPr lang="en-AU" sz="1000" dirty="0">
                          <a:effectLst/>
                        </a:rPr>
                        <a:t>29</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21</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6</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3</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951916840"/>
                  </a:ext>
                </a:extLst>
              </a:tr>
              <a:tr h="189223">
                <a:tc>
                  <a:txBody>
                    <a:bodyPr/>
                    <a:lstStyle/>
                    <a:p>
                      <a:pPr marL="71755" marR="71755">
                        <a:lnSpc>
                          <a:spcPts val="1200"/>
                        </a:lnSpc>
                        <a:spcBef>
                          <a:spcPts val="300"/>
                        </a:spcBef>
                        <a:spcAft>
                          <a:spcPts val="300"/>
                        </a:spcAft>
                      </a:pPr>
                      <a:r>
                        <a:rPr lang="en-AU" sz="1000" b="0" dirty="0">
                          <a:effectLst/>
                        </a:rPr>
                        <a:t>Operating expenditure</a:t>
                      </a:r>
                      <a:endParaRPr lang="en-AU" sz="10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1755" marR="71755" algn="ctr">
                        <a:lnSpc>
                          <a:spcPts val="1200"/>
                        </a:lnSpc>
                        <a:spcBef>
                          <a:spcPts val="300"/>
                        </a:spcBef>
                        <a:spcAft>
                          <a:spcPts val="300"/>
                        </a:spcAft>
                      </a:pPr>
                      <a:r>
                        <a:rPr lang="en-AU" sz="1000" dirty="0">
                          <a:effectLst/>
                        </a:rPr>
                        <a:t>50</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57</a:t>
                      </a:r>
                      <a:r>
                        <a:rPr lang="en-AU" sz="1000" baseline="30000" dirty="0">
                          <a:effectLst/>
                        </a:rPr>
                        <a:t>(2)</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7</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7</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515664272"/>
                  </a:ext>
                </a:extLst>
              </a:tr>
              <a:tr h="189223">
                <a:tc>
                  <a:txBody>
                    <a:bodyPr/>
                    <a:lstStyle/>
                    <a:p>
                      <a:pPr marL="71755" marR="71755">
                        <a:lnSpc>
                          <a:spcPts val="1200"/>
                        </a:lnSpc>
                        <a:spcBef>
                          <a:spcPts val="300"/>
                        </a:spcBef>
                        <a:spcAft>
                          <a:spcPts val="300"/>
                        </a:spcAft>
                      </a:pPr>
                      <a:r>
                        <a:rPr lang="en-AU" sz="1000" b="0" dirty="0">
                          <a:effectLst/>
                        </a:rPr>
                        <a:t>Corporate income tax allowance</a:t>
                      </a:r>
                      <a:endParaRPr lang="en-AU" sz="10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1755" marR="71755" algn="ctr">
                        <a:lnSpc>
                          <a:spcPts val="1200"/>
                        </a:lnSpc>
                        <a:spcBef>
                          <a:spcPts val="300"/>
                        </a:spcBef>
                        <a:spcAft>
                          <a:spcPts val="300"/>
                        </a:spcAft>
                      </a:pPr>
                      <a:r>
                        <a:rPr lang="en-AU" sz="1000" dirty="0">
                          <a:effectLst/>
                        </a:rPr>
                        <a:t>8</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3</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1</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0</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574200499"/>
                  </a:ext>
                </a:extLst>
              </a:tr>
              <a:tr h="189223">
                <a:tc>
                  <a:txBody>
                    <a:bodyPr/>
                    <a:lstStyle/>
                    <a:p>
                      <a:pPr marL="71755" marR="71755">
                        <a:lnSpc>
                          <a:spcPts val="1200"/>
                        </a:lnSpc>
                        <a:spcBef>
                          <a:spcPts val="300"/>
                        </a:spcBef>
                        <a:spcAft>
                          <a:spcPts val="300"/>
                        </a:spcAft>
                      </a:pPr>
                      <a:r>
                        <a:rPr lang="en-AU" sz="10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Other adjustments</a:t>
                      </a:r>
                      <a:r>
                        <a:rPr lang="en-AU" sz="1000" b="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p>
                  </a:txBody>
                  <a:tcPr marL="0" marR="0" marT="0" marB="0"/>
                </a:tc>
                <a:tc>
                  <a:txBody>
                    <a:bodyPr/>
                    <a:lstStyle/>
                    <a:p>
                      <a:pPr marL="71755" marR="71755" algn="ctr">
                        <a:lnSpc>
                          <a:spcPts val="1200"/>
                        </a:lnSpc>
                        <a:spcBef>
                          <a:spcPts val="300"/>
                        </a:spcBef>
                        <a:spcAft>
                          <a:spcPts val="300"/>
                        </a:spcAft>
                      </a:pP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p>
                  </a:txBody>
                  <a:tcPr marL="0" marR="0" marT="0" marB="0" anchor="ctr"/>
                </a:tc>
                <a:tc>
                  <a:txBody>
                    <a:bodyPr/>
                    <a:lstStyle/>
                    <a:p>
                      <a:pPr marL="71755" marR="71755" algn="ctr">
                        <a:lnSpc>
                          <a:spcPts val="1200"/>
                        </a:lnSpc>
                        <a:spcBef>
                          <a:spcPts val="300"/>
                        </a:spcBef>
                        <a:spcAft>
                          <a:spcPts val="300"/>
                        </a:spcAft>
                      </a:pP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50936034"/>
                  </a:ext>
                </a:extLst>
              </a:tr>
              <a:tr h="189223">
                <a:tc>
                  <a:txBody>
                    <a:bodyPr/>
                    <a:lstStyle/>
                    <a:p>
                      <a:pPr marL="71755" marR="71755">
                        <a:lnSpc>
                          <a:spcPts val="1200"/>
                        </a:lnSpc>
                        <a:spcBef>
                          <a:spcPts val="300"/>
                        </a:spcBef>
                        <a:spcAft>
                          <a:spcPts val="300"/>
                        </a:spcAft>
                      </a:pPr>
                      <a:r>
                        <a:rPr lang="en-AU" sz="1000" dirty="0">
                          <a:effectLst/>
                        </a:rPr>
                        <a:t>Total revenue requirement</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1755" marR="71755" algn="ctr">
                        <a:lnSpc>
                          <a:spcPts val="1200"/>
                        </a:lnSpc>
                        <a:spcBef>
                          <a:spcPts val="300"/>
                        </a:spcBef>
                        <a:spcAft>
                          <a:spcPts val="300"/>
                        </a:spcAft>
                      </a:pPr>
                      <a:r>
                        <a:rPr lang="en-AU" sz="1000" dirty="0">
                          <a:effectLst/>
                        </a:rPr>
                        <a:t>134</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118</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14</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000" dirty="0">
                          <a:effectLst/>
                        </a:rPr>
                        <a:t>12</a:t>
                      </a:r>
                      <a:endParaRPr lang="en-AU"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88153001"/>
                  </a:ext>
                </a:extLst>
              </a:tr>
            </a:tbl>
          </a:graphicData>
        </a:graphic>
      </p:graphicFrame>
      <p:sp>
        <p:nvSpPr>
          <p:cNvPr id="7" name="TextBox 6">
            <a:extLst>
              <a:ext uri="{FF2B5EF4-FFF2-40B4-BE49-F238E27FC236}">
                <a16:creationId xmlns:a16="http://schemas.microsoft.com/office/drawing/2014/main" id="{34993F8B-A4B4-491F-AC36-0AEB2C6C52E9}"/>
              </a:ext>
            </a:extLst>
          </p:cNvPr>
          <p:cNvSpPr txBox="1"/>
          <p:nvPr/>
        </p:nvSpPr>
        <p:spPr>
          <a:xfrm>
            <a:off x="1780162" y="4929846"/>
            <a:ext cx="5981125" cy="230832"/>
          </a:xfrm>
          <a:prstGeom prst="rect">
            <a:avLst/>
          </a:prstGeom>
          <a:noFill/>
        </p:spPr>
        <p:txBody>
          <a:bodyPr wrap="none" rtlCol="0">
            <a:spAutoFit/>
          </a:bodyPr>
          <a:lstStyle/>
          <a:p>
            <a:pPr>
              <a:lnSpc>
                <a:spcPct val="100000"/>
              </a:lnSpc>
              <a:spcBef>
                <a:spcPts val="0"/>
              </a:spcBef>
              <a:buNone/>
            </a:pPr>
            <a:r>
              <a:rPr lang="en-AU" sz="900" dirty="0">
                <a:solidFill>
                  <a:srgbClr val="3B3C3E"/>
                </a:solidFill>
              </a:rPr>
              <a:t>(1) AER 2016-20 Decision for JEN; (2) Driven by expensing of corporate overheads, (3) 2016 pricing adjustment</a:t>
            </a:r>
          </a:p>
        </p:txBody>
      </p:sp>
      <p:sp>
        <p:nvSpPr>
          <p:cNvPr id="9" name="Left Brace 8">
            <a:extLst>
              <a:ext uri="{FF2B5EF4-FFF2-40B4-BE49-F238E27FC236}">
                <a16:creationId xmlns:a16="http://schemas.microsoft.com/office/drawing/2014/main" id="{4D8F4C11-C143-4AE5-9F78-0FE1FDD091E6}"/>
              </a:ext>
            </a:extLst>
          </p:cNvPr>
          <p:cNvSpPr/>
          <p:nvPr/>
        </p:nvSpPr>
        <p:spPr bwMode="auto">
          <a:xfrm rot="5400000">
            <a:off x="4170151" y="1822265"/>
            <a:ext cx="155626" cy="2232248"/>
          </a:xfrm>
          <a:prstGeom prst="leftBrac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dirty="0">
              <a:ln>
                <a:noFill/>
              </a:ln>
              <a:solidFill>
                <a:srgbClr val="2F3791"/>
              </a:solidFill>
              <a:effectLst/>
              <a:latin typeface="Arial" pitchFamily="-65" charset="0"/>
              <a:ea typeface="Arial" pitchFamily="-65" charset="0"/>
              <a:cs typeface="Arial" pitchFamily="-65" charset="0"/>
            </a:endParaRPr>
          </a:p>
        </p:txBody>
      </p:sp>
      <p:sp>
        <p:nvSpPr>
          <p:cNvPr id="10" name="Left Brace 9">
            <a:extLst>
              <a:ext uri="{FF2B5EF4-FFF2-40B4-BE49-F238E27FC236}">
                <a16:creationId xmlns:a16="http://schemas.microsoft.com/office/drawing/2014/main" id="{B78254AE-3876-4ABA-91EE-16BAFDD56BB4}"/>
              </a:ext>
            </a:extLst>
          </p:cNvPr>
          <p:cNvSpPr/>
          <p:nvPr/>
        </p:nvSpPr>
        <p:spPr bwMode="auto">
          <a:xfrm rot="5400000">
            <a:off x="6762439" y="1822314"/>
            <a:ext cx="155626" cy="2232248"/>
          </a:xfrm>
          <a:prstGeom prst="leftBrac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dirty="0">
              <a:ln>
                <a:noFill/>
              </a:ln>
              <a:solidFill>
                <a:srgbClr val="2F3791"/>
              </a:solidFill>
              <a:effectLst/>
              <a:latin typeface="Arial" pitchFamily="-65" charset="0"/>
              <a:ea typeface="Arial" pitchFamily="-65" charset="0"/>
              <a:cs typeface="Arial" pitchFamily="-65" charset="0"/>
            </a:endParaRPr>
          </a:p>
        </p:txBody>
      </p:sp>
      <p:sp>
        <p:nvSpPr>
          <p:cNvPr id="11" name="TextBox 10">
            <a:extLst>
              <a:ext uri="{FF2B5EF4-FFF2-40B4-BE49-F238E27FC236}">
                <a16:creationId xmlns:a16="http://schemas.microsoft.com/office/drawing/2014/main" id="{067A8D61-9F31-437D-A38B-550E4938590D}"/>
              </a:ext>
            </a:extLst>
          </p:cNvPr>
          <p:cNvSpPr txBox="1"/>
          <p:nvPr/>
        </p:nvSpPr>
        <p:spPr>
          <a:xfrm>
            <a:off x="3685201" y="2655559"/>
            <a:ext cx="1258678" cy="261610"/>
          </a:xfrm>
          <a:prstGeom prst="rect">
            <a:avLst/>
          </a:prstGeom>
          <a:noFill/>
        </p:spPr>
        <p:txBody>
          <a:bodyPr wrap="none" rtlCol="0">
            <a:spAutoFit/>
          </a:bodyPr>
          <a:lstStyle/>
          <a:p>
            <a:pPr>
              <a:lnSpc>
                <a:spcPct val="100000"/>
              </a:lnSpc>
              <a:spcBef>
                <a:spcPts val="0"/>
              </a:spcBef>
              <a:buNone/>
            </a:pPr>
            <a:r>
              <a:rPr lang="en-AU" sz="1100" i="1" dirty="0">
                <a:solidFill>
                  <a:srgbClr val="3B3C3E"/>
                </a:solidFill>
              </a:rPr>
              <a:t>Network services</a:t>
            </a:r>
          </a:p>
        </p:txBody>
      </p:sp>
      <p:sp>
        <p:nvSpPr>
          <p:cNvPr id="12" name="TextBox 11">
            <a:extLst>
              <a:ext uri="{FF2B5EF4-FFF2-40B4-BE49-F238E27FC236}">
                <a16:creationId xmlns:a16="http://schemas.microsoft.com/office/drawing/2014/main" id="{28B6FF9F-48E5-4FC3-9E08-EC9C6BB24CEA}"/>
              </a:ext>
            </a:extLst>
          </p:cNvPr>
          <p:cNvSpPr txBox="1"/>
          <p:nvPr/>
        </p:nvSpPr>
        <p:spPr>
          <a:xfrm>
            <a:off x="6350002" y="2644552"/>
            <a:ext cx="990977" cy="261610"/>
          </a:xfrm>
          <a:prstGeom prst="rect">
            <a:avLst/>
          </a:prstGeom>
          <a:noFill/>
        </p:spPr>
        <p:txBody>
          <a:bodyPr wrap="none" rtlCol="0">
            <a:spAutoFit/>
          </a:bodyPr>
          <a:lstStyle/>
          <a:p>
            <a:pPr>
              <a:lnSpc>
                <a:spcPct val="100000"/>
              </a:lnSpc>
              <a:spcBef>
                <a:spcPts val="0"/>
              </a:spcBef>
              <a:buNone/>
            </a:pPr>
            <a:r>
              <a:rPr lang="en-AU" sz="1100" i="1" dirty="0">
                <a:solidFill>
                  <a:srgbClr val="3B3C3E"/>
                </a:solidFill>
              </a:rPr>
              <a:t>AMI services</a:t>
            </a:r>
          </a:p>
        </p:txBody>
      </p:sp>
      <p:sp>
        <p:nvSpPr>
          <p:cNvPr id="13" name="TextBox 12">
            <a:extLst>
              <a:ext uri="{FF2B5EF4-FFF2-40B4-BE49-F238E27FC236}">
                <a16:creationId xmlns:a16="http://schemas.microsoft.com/office/drawing/2014/main" id="{C5B78E52-F9F9-4C12-94FC-4C7F0620200B}"/>
              </a:ext>
            </a:extLst>
          </p:cNvPr>
          <p:cNvSpPr txBox="1"/>
          <p:nvPr/>
        </p:nvSpPr>
        <p:spPr>
          <a:xfrm>
            <a:off x="4424057" y="4743817"/>
            <a:ext cx="558793" cy="261610"/>
          </a:xfrm>
          <a:prstGeom prst="rect">
            <a:avLst/>
          </a:prstGeom>
          <a:noFill/>
        </p:spPr>
        <p:txBody>
          <a:bodyPr wrap="square" rtlCol="0">
            <a:spAutoFit/>
          </a:bodyPr>
          <a:lstStyle/>
          <a:p>
            <a:pPr>
              <a:lnSpc>
                <a:spcPct val="100000"/>
              </a:lnSpc>
              <a:spcBef>
                <a:spcPts val="0"/>
              </a:spcBef>
              <a:buNone/>
            </a:pPr>
            <a:r>
              <a:rPr lang="en-AU" sz="1100" dirty="0">
                <a:solidFill>
                  <a:srgbClr val="00B050"/>
                </a:solidFill>
              </a:rPr>
              <a:t>-12%</a:t>
            </a:r>
          </a:p>
        </p:txBody>
      </p:sp>
      <p:sp>
        <p:nvSpPr>
          <p:cNvPr id="14" name="TextBox 13">
            <a:extLst>
              <a:ext uri="{FF2B5EF4-FFF2-40B4-BE49-F238E27FC236}">
                <a16:creationId xmlns:a16="http://schemas.microsoft.com/office/drawing/2014/main" id="{6B6C2AA9-0AF2-4539-9B34-6800FD9788E5}"/>
              </a:ext>
            </a:extLst>
          </p:cNvPr>
          <p:cNvSpPr txBox="1"/>
          <p:nvPr/>
        </p:nvSpPr>
        <p:spPr>
          <a:xfrm>
            <a:off x="7164021" y="4743817"/>
            <a:ext cx="558793" cy="261610"/>
          </a:xfrm>
          <a:prstGeom prst="rect">
            <a:avLst/>
          </a:prstGeom>
          <a:noFill/>
        </p:spPr>
        <p:txBody>
          <a:bodyPr wrap="square" rtlCol="0">
            <a:spAutoFit/>
          </a:bodyPr>
          <a:lstStyle/>
          <a:p>
            <a:pPr>
              <a:lnSpc>
                <a:spcPct val="100000"/>
              </a:lnSpc>
              <a:spcBef>
                <a:spcPts val="0"/>
              </a:spcBef>
              <a:buNone/>
            </a:pPr>
            <a:r>
              <a:rPr lang="en-AU" sz="1100" dirty="0">
                <a:solidFill>
                  <a:srgbClr val="00B050"/>
                </a:solidFill>
              </a:rPr>
              <a:t>-14%</a:t>
            </a:r>
          </a:p>
        </p:txBody>
      </p:sp>
      <p:pic>
        <p:nvPicPr>
          <p:cNvPr id="8" name="Picture 7">
            <a:extLst>
              <a:ext uri="{FF2B5EF4-FFF2-40B4-BE49-F238E27FC236}">
                <a16:creationId xmlns:a16="http://schemas.microsoft.com/office/drawing/2014/main" id="{48481EB9-BBCF-43F1-802F-20DB7884BA80}"/>
              </a:ext>
            </a:extLst>
          </p:cNvPr>
          <p:cNvPicPr>
            <a:picLocks noChangeAspect="1"/>
          </p:cNvPicPr>
          <p:nvPr/>
        </p:nvPicPr>
        <p:blipFill>
          <a:blip r:embed="rId3"/>
          <a:stretch>
            <a:fillRect/>
          </a:stretch>
        </p:blipFill>
        <p:spPr>
          <a:xfrm>
            <a:off x="5757666" y="1330436"/>
            <a:ext cx="824394" cy="1294357"/>
          </a:xfrm>
          <a:prstGeom prst="rect">
            <a:avLst/>
          </a:prstGeom>
        </p:spPr>
      </p:pic>
      <p:sp>
        <p:nvSpPr>
          <p:cNvPr id="16" name="Arrow: Down 15">
            <a:extLst>
              <a:ext uri="{FF2B5EF4-FFF2-40B4-BE49-F238E27FC236}">
                <a16:creationId xmlns:a16="http://schemas.microsoft.com/office/drawing/2014/main" id="{0E6C12B4-BF20-4ED0-BD7C-C3DACFA2F89C}"/>
              </a:ext>
            </a:extLst>
          </p:cNvPr>
          <p:cNvSpPr/>
          <p:nvPr/>
        </p:nvSpPr>
        <p:spPr bwMode="auto">
          <a:xfrm>
            <a:off x="6668533" y="1442817"/>
            <a:ext cx="990976" cy="1133352"/>
          </a:xfrm>
          <a:prstGeom prst="downArrow">
            <a:avLst>
              <a:gd name="adj1" fmla="val 67087"/>
              <a:gd name="adj2" fmla="val 36330"/>
            </a:avLst>
          </a:prstGeom>
          <a:solidFill>
            <a:srgbClr val="FFC000"/>
          </a:solidFill>
          <a:ln w="41275" cap="flat" cmpd="sng" algn="ctr">
            <a:solidFill>
              <a:srgbClr val="F5822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AU" sz="1100" b="1" i="0" u="none" strike="noStrike" cap="none" normalizeH="0" baseline="0" dirty="0">
                <a:ln>
                  <a:noFill/>
                </a:ln>
                <a:solidFill>
                  <a:schemeClr val="bg2">
                    <a:lumMod val="10000"/>
                  </a:schemeClr>
                </a:solidFill>
                <a:effectLst/>
                <a:latin typeface="Arial" pitchFamily="-65" charset="0"/>
                <a:ea typeface="Arial" pitchFamily="-65" charset="0"/>
                <a:cs typeface="Arial" pitchFamily="-65" charset="0"/>
              </a:rPr>
              <a:t>DUoS</a:t>
            </a:r>
          </a:p>
          <a:p>
            <a:pPr marL="0" marR="0" indent="0" algn="ctr" defTabSz="914400" rtl="0" eaLnBrk="1" fontAlgn="base" latinLnBrk="0" hangingPunct="1">
              <a:lnSpc>
                <a:spcPct val="100000"/>
              </a:lnSpc>
              <a:spcBef>
                <a:spcPts val="0"/>
              </a:spcBef>
              <a:spcAft>
                <a:spcPct val="0"/>
              </a:spcAft>
              <a:buClrTx/>
              <a:buSzTx/>
              <a:buFontTx/>
              <a:buNone/>
              <a:tabLst/>
            </a:pPr>
            <a:r>
              <a:rPr kumimoji="0" lang="en-AU" sz="1100" b="1" i="0" u="none" strike="noStrike" cap="none" normalizeH="0" baseline="0" dirty="0">
                <a:ln>
                  <a:noFill/>
                </a:ln>
                <a:solidFill>
                  <a:schemeClr val="bg2">
                    <a:lumMod val="10000"/>
                  </a:schemeClr>
                </a:solidFill>
                <a:effectLst/>
                <a:latin typeface="Arial" pitchFamily="-65" charset="0"/>
                <a:ea typeface="Arial" pitchFamily="-65" charset="0"/>
                <a:cs typeface="Arial" pitchFamily="-65" charset="0"/>
              </a:rPr>
              <a:t>&amp;AMI</a:t>
            </a:r>
          </a:p>
          <a:p>
            <a:pPr marL="0" marR="0" indent="0" algn="ctr" defTabSz="914400" rtl="0" eaLnBrk="1" fontAlgn="base" latinLnBrk="0" hangingPunct="1">
              <a:lnSpc>
                <a:spcPct val="100000"/>
              </a:lnSpc>
              <a:spcBef>
                <a:spcPts val="0"/>
              </a:spcBef>
              <a:spcAft>
                <a:spcPct val="0"/>
              </a:spcAft>
              <a:buClrTx/>
              <a:buSzTx/>
              <a:buFontTx/>
              <a:buNone/>
              <a:tabLst/>
            </a:pPr>
            <a:endParaRPr kumimoji="0" lang="en-AU" sz="1100" b="1" i="0" u="none" strike="noStrike" cap="none" normalizeH="0" baseline="0" dirty="0">
              <a:ln>
                <a:noFill/>
              </a:ln>
              <a:solidFill>
                <a:schemeClr val="bg2">
                  <a:lumMod val="10000"/>
                </a:schemeClr>
              </a:solidFill>
              <a:effectLst/>
              <a:latin typeface="Arial" pitchFamily="-65" charset="0"/>
              <a:ea typeface="Arial" pitchFamily="-65" charset="0"/>
              <a:cs typeface="Arial" pitchFamily="-65" charset="0"/>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AU" sz="1100" b="1" i="0" u="none" strike="noStrike" cap="none" normalizeH="0" baseline="0" dirty="0">
                <a:ln>
                  <a:noFill/>
                </a:ln>
                <a:solidFill>
                  <a:schemeClr val="bg2">
                    <a:lumMod val="10000"/>
                  </a:schemeClr>
                </a:solidFill>
                <a:effectLst/>
                <a:latin typeface="Arial" pitchFamily="-65" charset="0"/>
                <a:ea typeface="Arial" pitchFamily="-65" charset="0"/>
                <a:cs typeface="Arial" pitchFamily="-65" charset="0"/>
              </a:rPr>
              <a:t>-13.4%</a:t>
            </a:r>
          </a:p>
        </p:txBody>
      </p:sp>
      <p:sp>
        <p:nvSpPr>
          <p:cNvPr id="17" name="Rectangle: Rounded Corners 16">
            <a:extLst>
              <a:ext uri="{FF2B5EF4-FFF2-40B4-BE49-F238E27FC236}">
                <a16:creationId xmlns:a16="http://schemas.microsoft.com/office/drawing/2014/main" id="{F4484515-429A-4A4C-A65E-F9472F307249}"/>
              </a:ext>
            </a:extLst>
          </p:cNvPr>
          <p:cNvSpPr/>
          <p:nvPr/>
        </p:nvSpPr>
        <p:spPr bwMode="auto">
          <a:xfrm>
            <a:off x="4751488" y="823474"/>
            <a:ext cx="3744663" cy="49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AU" sz="1600" dirty="0">
                <a:solidFill>
                  <a:schemeClr val="lt1"/>
                </a:solidFill>
                <a:latin typeface="+mn-lt"/>
                <a:cs typeface="+mn-cs"/>
              </a:rPr>
              <a:t>Outcomes</a:t>
            </a:r>
            <a:endParaRPr lang="en-AU" sz="1800" dirty="0">
              <a:solidFill>
                <a:schemeClr val="lt1"/>
              </a:solidFill>
              <a:latin typeface="+mn-lt"/>
              <a:cs typeface="+mn-cs"/>
            </a:endParaRPr>
          </a:p>
        </p:txBody>
      </p:sp>
      <p:sp>
        <p:nvSpPr>
          <p:cNvPr id="15" name="TextBox 14">
            <a:extLst>
              <a:ext uri="{FF2B5EF4-FFF2-40B4-BE49-F238E27FC236}">
                <a16:creationId xmlns:a16="http://schemas.microsoft.com/office/drawing/2014/main" id="{6FC6981F-DC49-4FB5-861B-F106054D728D}"/>
              </a:ext>
            </a:extLst>
          </p:cNvPr>
          <p:cNvSpPr txBox="1"/>
          <p:nvPr/>
        </p:nvSpPr>
        <p:spPr>
          <a:xfrm>
            <a:off x="971371" y="4753940"/>
            <a:ext cx="2387192" cy="261610"/>
          </a:xfrm>
          <a:prstGeom prst="rect">
            <a:avLst/>
          </a:prstGeom>
          <a:noFill/>
        </p:spPr>
        <p:txBody>
          <a:bodyPr wrap="none" rtlCol="0">
            <a:spAutoFit/>
          </a:bodyPr>
          <a:lstStyle/>
          <a:p>
            <a:pPr>
              <a:lnSpc>
                <a:spcPct val="100000"/>
              </a:lnSpc>
              <a:spcBef>
                <a:spcPts val="0"/>
              </a:spcBef>
              <a:buNone/>
            </a:pPr>
            <a:r>
              <a:rPr lang="en-AU" sz="1100" dirty="0">
                <a:solidFill>
                  <a:srgbClr val="00B050"/>
                </a:solidFill>
              </a:rPr>
              <a:t>Percentage change in customer bill</a:t>
            </a:r>
          </a:p>
        </p:txBody>
      </p:sp>
    </p:spTree>
    <p:extLst>
      <p:ext uri="{BB962C8B-B14F-4D97-AF65-F5344CB8AC3E}">
        <p14:creationId xmlns:p14="http://schemas.microsoft.com/office/powerpoint/2010/main" val="1746380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DDCE08-2BAE-4CD5-9046-E1807CC21324}"/>
              </a:ext>
            </a:extLst>
          </p:cNvPr>
          <p:cNvSpPr/>
          <p:nvPr/>
        </p:nvSpPr>
        <p:spPr bwMode="auto">
          <a:xfrm>
            <a:off x="0" y="4156719"/>
            <a:ext cx="9144000" cy="98836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2" name="Title 1">
            <a:extLst>
              <a:ext uri="{FF2B5EF4-FFF2-40B4-BE49-F238E27FC236}">
                <a16:creationId xmlns:a16="http://schemas.microsoft.com/office/drawing/2014/main" id="{5A8DBA43-D2C6-4825-A340-3291ACBB4C51}"/>
              </a:ext>
            </a:extLst>
          </p:cNvPr>
          <p:cNvSpPr>
            <a:spLocks noGrp="1"/>
          </p:cNvSpPr>
          <p:nvPr>
            <p:ph type="title"/>
          </p:nvPr>
        </p:nvSpPr>
        <p:spPr/>
        <p:txBody>
          <a:bodyPr>
            <a:normAutofit fontScale="90000"/>
          </a:bodyPr>
          <a:lstStyle/>
          <a:p>
            <a:r>
              <a:rPr lang="en-AU" b="1" dirty="0"/>
              <a:t>Revenue Requirement </a:t>
            </a:r>
            <a:r>
              <a:rPr lang="en-AU" dirty="0"/>
              <a:t>| </a:t>
            </a:r>
            <a:r>
              <a:rPr lang="en-AU" i="1" dirty="0"/>
              <a:t>What’s changed</a:t>
            </a:r>
          </a:p>
        </p:txBody>
      </p:sp>
      <p:sp>
        <p:nvSpPr>
          <p:cNvPr id="4" name="Slide Number Placeholder 3">
            <a:extLst>
              <a:ext uri="{FF2B5EF4-FFF2-40B4-BE49-F238E27FC236}">
                <a16:creationId xmlns:a16="http://schemas.microsoft.com/office/drawing/2014/main" id="{2FED239D-46B8-415B-89CB-96602D72F080}"/>
              </a:ext>
            </a:extLst>
          </p:cNvPr>
          <p:cNvSpPr>
            <a:spLocks noGrp="1"/>
          </p:cNvSpPr>
          <p:nvPr>
            <p:ph type="sldNum" sz="quarter" idx="10"/>
          </p:nvPr>
        </p:nvSpPr>
        <p:spPr/>
        <p:txBody>
          <a:bodyPr/>
          <a:lstStyle/>
          <a:p>
            <a:pPr>
              <a:defRPr/>
            </a:pPr>
            <a:fld id="{B303A22D-90CC-4848-B3FA-D8CAB510F066}" type="slidenum">
              <a:rPr lang="en-AU" altLang="en-US" smtClean="0"/>
              <a:pPr>
                <a:defRPr/>
              </a:pPr>
              <a:t>11</a:t>
            </a:fld>
            <a:endParaRPr lang="en-AU" altLang="en-US" dirty="0"/>
          </a:p>
        </p:txBody>
      </p:sp>
      <p:graphicFrame>
        <p:nvGraphicFramePr>
          <p:cNvPr id="6" name="Chart 5">
            <a:extLst>
              <a:ext uri="{FF2B5EF4-FFF2-40B4-BE49-F238E27FC236}">
                <a16:creationId xmlns:a16="http://schemas.microsoft.com/office/drawing/2014/main" id="{273582EF-D3B5-409D-B0EE-4981CBFE7949}"/>
              </a:ext>
            </a:extLst>
          </p:cNvPr>
          <p:cNvGraphicFramePr>
            <a:graphicFrameLocks/>
          </p:cNvGraphicFramePr>
          <p:nvPr>
            <p:extLst>
              <p:ext uri="{D42A27DB-BD31-4B8C-83A1-F6EECF244321}">
                <p14:modId xmlns:p14="http://schemas.microsoft.com/office/powerpoint/2010/main" val="2167661213"/>
              </p:ext>
            </p:extLst>
          </p:nvPr>
        </p:nvGraphicFramePr>
        <p:xfrm>
          <a:off x="899592" y="802965"/>
          <a:ext cx="6552728" cy="42519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0098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6B7FBA-0841-49EE-B2CB-5A83302FBE5F}"/>
              </a:ext>
            </a:extLst>
          </p:cNvPr>
          <p:cNvSpPr/>
          <p:nvPr/>
        </p:nvSpPr>
        <p:spPr bwMode="auto">
          <a:xfrm>
            <a:off x="7055768" y="2946783"/>
            <a:ext cx="2088232" cy="2143094"/>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2" name="Title 1">
            <a:extLst>
              <a:ext uri="{FF2B5EF4-FFF2-40B4-BE49-F238E27FC236}">
                <a16:creationId xmlns:a16="http://schemas.microsoft.com/office/drawing/2014/main" id="{F6BFCC65-B076-431C-9B04-BC8CE94A8D74}"/>
              </a:ext>
            </a:extLst>
          </p:cNvPr>
          <p:cNvSpPr>
            <a:spLocks noGrp="1"/>
          </p:cNvSpPr>
          <p:nvPr>
            <p:ph type="title"/>
          </p:nvPr>
        </p:nvSpPr>
        <p:spPr/>
        <p:txBody>
          <a:bodyPr>
            <a:normAutofit/>
          </a:bodyPr>
          <a:lstStyle/>
          <a:p>
            <a:r>
              <a:rPr lang="en-AU" sz="2400" b="1" dirty="0"/>
              <a:t>Building Block Model </a:t>
            </a:r>
            <a:r>
              <a:rPr lang="en-AU" sz="2400" dirty="0"/>
              <a:t>| </a:t>
            </a:r>
            <a:r>
              <a:rPr lang="en-AU" sz="2400" i="1" dirty="0"/>
              <a:t>Operating Expenditure</a:t>
            </a:r>
          </a:p>
        </p:txBody>
      </p:sp>
      <p:sp>
        <p:nvSpPr>
          <p:cNvPr id="4" name="Slide Number Placeholder 3">
            <a:extLst>
              <a:ext uri="{FF2B5EF4-FFF2-40B4-BE49-F238E27FC236}">
                <a16:creationId xmlns:a16="http://schemas.microsoft.com/office/drawing/2014/main" id="{CD7A3B2B-F16B-4D4A-A23E-7C8C2A20AFF5}"/>
              </a:ext>
            </a:extLst>
          </p:cNvPr>
          <p:cNvSpPr>
            <a:spLocks noGrp="1"/>
          </p:cNvSpPr>
          <p:nvPr>
            <p:ph type="sldNum" sz="quarter" idx="10"/>
          </p:nvPr>
        </p:nvSpPr>
        <p:spPr/>
        <p:txBody>
          <a:bodyPr/>
          <a:lstStyle/>
          <a:p>
            <a:pPr>
              <a:defRPr/>
            </a:pPr>
            <a:fld id="{B303A22D-90CC-4848-B3FA-D8CAB510F066}" type="slidenum">
              <a:rPr lang="en-AU" altLang="en-US" smtClean="0"/>
              <a:pPr>
                <a:defRPr/>
              </a:pPr>
              <a:t>12</a:t>
            </a:fld>
            <a:endParaRPr lang="en-AU" altLang="en-US" dirty="0"/>
          </a:p>
        </p:txBody>
      </p:sp>
      <p:pic>
        <p:nvPicPr>
          <p:cNvPr id="7" name="Picture 6">
            <a:extLst>
              <a:ext uri="{FF2B5EF4-FFF2-40B4-BE49-F238E27FC236}">
                <a16:creationId xmlns:a16="http://schemas.microsoft.com/office/drawing/2014/main" id="{C75A0D21-4A77-48FE-B4DC-AF2996CDC9C1}"/>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60927" y="1500355"/>
            <a:ext cx="4259553" cy="3070238"/>
          </a:xfrm>
          <a:prstGeom prst="rect">
            <a:avLst/>
          </a:prstGeom>
          <a:noFill/>
          <a:ln>
            <a:noFill/>
          </a:ln>
          <a:extLst>
            <a:ext uri="{53640926-AAD7-44D8-BBD7-CCE9431645EC}">
              <a14:shadowObscured xmlns:a14="http://schemas.microsoft.com/office/drawing/2010/main"/>
            </a:ext>
          </a:extLst>
        </p:spPr>
      </p:pic>
      <p:sp>
        <p:nvSpPr>
          <p:cNvPr id="9" name="Rectangle: Rounded Corners 8">
            <a:extLst>
              <a:ext uri="{FF2B5EF4-FFF2-40B4-BE49-F238E27FC236}">
                <a16:creationId xmlns:a16="http://schemas.microsoft.com/office/drawing/2014/main" id="{A3B0D06B-D3CB-4D6D-80F2-16EF012BA1BE}"/>
              </a:ext>
            </a:extLst>
          </p:cNvPr>
          <p:cNvSpPr/>
          <p:nvPr/>
        </p:nvSpPr>
        <p:spPr bwMode="auto">
          <a:xfrm>
            <a:off x="251520" y="918656"/>
            <a:ext cx="4068960" cy="253584"/>
          </a:xfrm>
          <a:prstGeom prst="roundRect">
            <a:avLst/>
          </a:prstGeom>
          <a:solidFill>
            <a:srgbClr val="026CB6"/>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algn="ctr">
              <a:lnSpc>
                <a:spcPct val="100000"/>
              </a:lnSpc>
              <a:spcBef>
                <a:spcPct val="50000"/>
              </a:spcBef>
              <a:buNone/>
            </a:pPr>
            <a:r>
              <a:rPr lang="en-AU" sz="1600" i="1" dirty="0">
                <a:solidFill>
                  <a:schemeClr val="bg1"/>
                </a:solidFill>
                <a:latin typeface="Arial" pitchFamily="-65" charset="0"/>
                <a:cs typeface="Arial" pitchFamily="-65" charset="0"/>
              </a:rPr>
              <a:t>Our partial productivity opex is efficient …</a:t>
            </a:r>
          </a:p>
        </p:txBody>
      </p:sp>
      <p:sp>
        <p:nvSpPr>
          <p:cNvPr id="12" name="Rectangle: Rounded Corners 11">
            <a:extLst>
              <a:ext uri="{FF2B5EF4-FFF2-40B4-BE49-F238E27FC236}">
                <a16:creationId xmlns:a16="http://schemas.microsoft.com/office/drawing/2014/main" id="{43E30C58-7453-4353-A566-01E6354C68F2}"/>
              </a:ext>
            </a:extLst>
          </p:cNvPr>
          <p:cNvSpPr/>
          <p:nvPr/>
        </p:nvSpPr>
        <p:spPr bwMode="auto">
          <a:xfrm>
            <a:off x="4740357" y="918654"/>
            <a:ext cx="3816424" cy="253585"/>
          </a:xfrm>
          <a:prstGeom prst="roundRect">
            <a:avLst/>
          </a:prstGeom>
          <a:solidFill>
            <a:srgbClr val="026CB6"/>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algn="ctr">
              <a:lnSpc>
                <a:spcPct val="100000"/>
              </a:lnSpc>
              <a:spcBef>
                <a:spcPct val="50000"/>
              </a:spcBef>
              <a:buNone/>
            </a:pPr>
            <a:r>
              <a:rPr lang="en-AU" sz="1600" i="1" dirty="0">
                <a:solidFill>
                  <a:schemeClr val="bg1"/>
                </a:solidFill>
                <a:latin typeface="Arial" pitchFamily="-65" charset="0"/>
                <a:cs typeface="Arial" pitchFamily="-65" charset="0"/>
              </a:rPr>
              <a:t>… and our proposal continues this trend</a:t>
            </a:r>
          </a:p>
        </p:txBody>
      </p:sp>
      <p:graphicFrame>
        <p:nvGraphicFramePr>
          <p:cNvPr id="14" name="Chart 13">
            <a:extLst>
              <a:ext uri="{FF2B5EF4-FFF2-40B4-BE49-F238E27FC236}">
                <a16:creationId xmlns:a16="http://schemas.microsoft.com/office/drawing/2014/main" id="{D54107F5-DBD8-4E11-A471-C81AD1139ED9}"/>
              </a:ext>
            </a:extLst>
          </p:cNvPr>
          <p:cNvGraphicFramePr>
            <a:graphicFrameLocks/>
          </p:cNvGraphicFramePr>
          <p:nvPr>
            <p:extLst>
              <p:ext uri="{D42A27DB-BD31-4B8C-83A1-F6EECF244321}">
                <p14:modId xmlns:p14="http://schemas.microsoft.com/office/powerpoint/2010/main" val="1844304940"/>
              </p:ext>
            </p:extLst>
          </p:nvPr>
        </p:nvGraphicFramePr>
        <p:xfrm>
          <a:off x="4320480" y="1348408"/>
          <a:ext cx="4716016" cy="3507270"/>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5D4B92EB-8F60-47AC-807A-A509BA9B554F}"/>
              </a:ext>
            </a:extLst>
          </p:cNvPr>
          <p:cNvSpPr/>
          <p:nvPr/>
        </p:nvSpPr>
        <p:spPr bwMode="auto">
          <a:xfrm>
            <a:off x="2555776" y="3148608"/>
            <a:ext cx="504056" cy="432048"/>
          </a:xfrm>
          <a:prstGeom prst="ellipse">
            <a:avLst/>
          </a:prstGeom>
          <a:noFill/>
          <a:ln w="31750" cap="flat" cmpd="sng" algn="ctr">
            <a:solidFill>
              <a:schemeClr val="accent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1784064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49921-8F7E-46AB-990F-C4090B003DFD}"/>
              </a:ext>
            </a:extLst>
          </p:cNvPr>
          <p:cNvSpPr>
            <a:spLocks noGrp="1"/>
          </p:cNvSpPr>
          <p:nvPr>
            <p:ph type="title"/>
          </p:nvPr>
        </p:nvSpPr>
        <p:spPr/>
        <p:txBody>
          <a:bodyPr>
            <a:normAutofit/>
          </a:bodyPr>
          <a:lstStyle/>
          <a:p>
            <a:r>
              <a:rPr lang="en-AU" sz="2400" b="1" dirty="0"/>
              <a:t>Building Block Model </a:t>
            </a:r>
            <a:r>
              <a:rPr lang="en-AU" sz="2400" dirty="0"/>
              <a:t>| </a:t>
            </a:r>
            <a:r>
              <a:rPr lang="en-AU" sz="2400" i="1" dirty="0"/>
              <a:t>Operating Expenditure step changes</a:t>
            </a:r>
          </a:p>
        </p:txBody>
      </p:sp>
      <p:sp>
        <p:nvSpPr>
          <p:cNvPr id="4" name="Slide Number Placeholder 3">
            <a:extLst>
              <a:ext uri="{FF2B5EF4-FFF2-40B4-BE49-F238E27FC236}">
                <a16:creationId xmlns:a16="http://schemas.microsoft.com/office/drawing/2014/main" id="{C6FD04D4-4D2A-4BF6-9705-8CCC0FF9995E}"/>
              </a:ext>
            </a:extLst>
          </p:cNvPr>
          <p:cNvSpPr>
            <a:spLocks noGrp="1"/>
          </p:cNvSpPr>
          <p:nvPr>
            <p:ph type="sldNum" sz="quarter" idx="10"/>
          </p:nvPr>
        </p:nvSpPr>
        <p:spPr/>
        <p:txBody>
          <a:bodyPr/>
          <a:lstStyle/>
          <a:p>
            <a:pPr>
              <a:defRPr/>
            </a:pPr>
            <a:fld id="{B303A22D-90CC-4848-B3FA-D8CAB510F066}" type="slidenum">
              <a:rPr lang="en-AU" altLang="en-US" smtClean="0"/>
              <a:pPr>
                <a:defRPr/>
              </a:pPr>
              <a:t>13</a:t>
            </a:fld>
            <a:endParaRPr lang="en-AU" altLang="en-US" dirty="0"/>
          </a:p>
        </p:txBody>
      </p:sp>
      <p:sp>
        <p:nvSpPr>
          <p:cNvPr id="5" name="Rectangle: Rounded Corners 4">
            <a:extLst>
              <a:ext uri="{FF2B5EF4-FFF2-40B4-BE49-F238E27FC236}">
                <a16:creationId xmlns:a16="http://schemas.microsoft.com/office/drawing/2014/main" id="{4DF781AB-E7B1-4D56-B63B-4DC833BE8E4E}"/>
              </a:ext>
            </a:extLst>
          </p:cNvPr>
          <p:cNvSpPr/>
          <p:nvPr/>
        </p:nvSpPr>
        <p:spPr bwMode="auto">
          <a:xfrm>
            <a:off x="395288" y="883821"/>
            <a:ext cx="7848872" cy="397087"/>
          </a:xfrm>
          <a:prstGeom prst="roundRect">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algn="ctr">
              <a:lnSpc>
                <a:spcPct val="100000"/>
              </a:lnSpc>
              <a:spcBef>
                <a:spcPct val="50000"/>
              </a:spcBef>
              <a:buNone/>
            </a:pPr>
            <a:r>
              <a:rPr lang="en-AU" sz="1800" dirty="0">
                <a:solidFill>
                  <a:schemeClr val="bg1"/>
                </a:solidFill>
                <a:latin typeface="Arial" pitchFamily="-65" charset="0"/>
                <a:ea typeface="Arial" pitchFamily="-65" charset="0"/>
                <a:cs typeface="Arial" pitchFamily="-65" charset="0"/>
              </a:rPr>
              <a:t>Recent changes drive updated cost forecasts</a:t>
            </a:r>
          </a:p>
        </p:txBody>
      </p:sp>
      <p:sp>
        <p:nvSpPr>
          <p:cNvPr id="9" name="TextBox 8">
            <a:extLst>
              <a:ext uri="{FF2B5EF4-FFF2-40B4-BE49-F238E27FC236}">
                <a16:creationId xmlns:a16="http://schemas.microsoft.com/office/drawing/2014/main" id="{CFBD19A8-6919-495F-A3DB-B01DC4EB1D27}"/>
              </a:ext>
            </a:extLst>
          </p:cNvPr>
          <p:cNvSpPr txBox="1"/>
          <p:nvPr/>
        </p:nvSpPr>
        <p:spPr>
          <a:xfrm>
            <a:off x="6136438" y="4905400"/>
            <a:ext cx="1404404" cy="230832"/>
          </a:xfrm>
          <a:prstGeom prst="rect">
            <a:avLst/>
          </a:prstGeom>
          <a:noFill/>
        </p:spPr>
        <p:txBody>
          <a:bodyPr wrap="square" rtlCol="0">
            <a:spAutoFit/>
          </a:bodyPr>
          <a:lstStyle/>
          <a:p>
            <a:pPr>
              <a:lnSpc>
                <a:spcPct val="100000"/>
              </a:lnSpc>
              <a:spcBef>
                <a:spcPts val="0"/>
              </a:spcBef>
              <a:buNone/>
            </a:pPr>
            <a:r>
              <a:rPr lang="en-AU" sz="900" b="1" dirty="0">
                <a:solidFill>
                  <a:srgbClr val="3B3C3E"/>
                </a:solidFill>
              </a:rPr>
              <a:t>Real June 2021 $m</a:t>
            </a:r>
          </a:p>
        </p:txBody>
      </p:sp>
      <p:graphicFrame>
        <p:nvGraphicFramePr>
          <p:cNvPr id="3" name="Table 2">
            <a:extLst>
              <a:ext uri="{FF2B5EF4-FFF2-40B4-BE49-F238E27FC236}">
                <a16:creationId xmlns:a16="http://schemas.microsoft.com/office/drawing/2014/main" id="{9CA017EE-9BEA-4100-BCAA-F85B0A48FC37}"/>
              </a:ext>
            </a:extLst>
          </p:cNvPr>
          <p:cNvGraphicFramePr>
            <a:graphicFrameLocks noGrp="1"/>
          </p:cNvGraphicFramePr>
          <p:nvPr>
            <p:extLst>
              <p:ext uri="{D42A27DB-BD31-4B8C-83A1-F6EECF244321}">
                <p14:modId xmlns:p14="http://schemas.microsoft.com/office/powerpoint/2010/main" val="1574647893"/>
              </p:ext>
            </p:extLst>
          </p:nvPr>
        </p:nvGraphicFramePr>
        <p:xfrm>
          <a:off x="1331640" y="1468445"/>
          <a:ext cx="4654488" cy="2088000"/>
        </p:xfrm>
        <a:graphic>
          <a:graphicData uri="http://schemas.openxmlformats.org/drawingml/2006/table">
            <a:tbl>
              <a:tblPr firstRow="1" lastRow="1" bandRow="1">
                <a:tableStyleId>{5C22544A-7EE6-4342-B048-85BDC9FD1C3A}</a:tableStyleId>
              </a:tblPr>
              <a:tblGrid>
                <a:gridCol w="3240360">
                  <a:extLst>
                    <a:ext uri="{9D8B030D-6E8A-4147-A177-3AD203B41FA5}">
                      <a16:colId xmlns:a16="http://schemas.microsoft.com/office/drawing/2014/main" val="1729380121"/>
                    </a:ext>
                  </a:extLst>
                </a:gridCol>
                <a:gridCol w="1414128">
                  <a:extLst>
                    <a:ext uri="{9D8B030D-6E8A-4147-A177-3AD203B41FA5}">
                      <a16:colId xmlns:a16="http://schemas.microsoft.com/office/drawing/2014/main" val="2100398299"/>
                    </a:ext>
                  </a:extLst>
                </a:gridCol>
              </a:tblGrid>
              <a:tr h="232000">
                <a:tc>
                  <a:txBody>
                    <a:bodyPr/>
                    <a:lstStyle/>
                    <a:p>
                      <a:pPr marL="71755" marR="71755" algn="ctr">
                        <a:lnSpc>
                          <a:spcPts val="1150"/>
                        </a:lnSpc>
                        <a:spcBef>
                          <a:spcPts val="600"/>
                        </a:spcBef>
                        <a:spcAft>
                          <a:spcPts val="600"/>
                        </a:spcAft>
                      </a:pPr>
                      <a:r>
                        <a:rPr lang="en-AU" sz="1200" dirty="0">
                          <a:effectLst/>
                        </a:rPr>
                        <a:t>Operating expenditure step change</a:t>
                      </a:r>
                      <a:endParaRPr lang="en-AU" sz="1200" b="1" dirty="0">
                        <a:solidFill>
                          <a:srgbClr val="26BCD7"/>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150"/>
                        </a:lnSpc>
                        <a:spcBef>
                          <a:spcPts val="600"/>
                        </a:spcBef>
                        <a:spcAft>
                          <a:spcPts val="600"/>
                        </a:spcAft>
                      </a:pPr>
                      <a:r>
                        <a:rPr lang="en-AU" sz="1200" dirty="0">
                          <a:effectLst/>
                        </a:rPr>
                        <a:t>Total (5 yr)</a:t>
                      </a:r>
                      <a:endParaRPr lang="en-AU" sz="1200" b="1" dirty="0">
                        <a:solidFill>
                          <a:srgbClr val="26BCD7"/>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57352893"/>
                  </a:ext>
                </a:extLst>
              </a:tr>
              <a:tr h="232000">
                <a:tc>
                  <a:txBody>
                    <a:bodyPr/>
                    <a:lstStyle/>
                    <a:p>
                      <a:pPr marL="71755" marR="71755">
                        <a:lnSpc>
                          <a:spcPts val="1200"/>
                        </a:lnSpc>
                        <a:spcBef>
                          <a:spcPts val="300"/>
                        </a:spcBef>
                        <a:spcAft>
                          <a:spcPts val="300"/>
                        </a:spcAft>
                      </a:pPr>
                      <a:r>
                        <a:rPr lang="en-AU" sz="1200" dirty="0">
                          <a:effectLst/>
                        </a:rPr>
                        <a:t>Insurance premiums</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200" dirty="0">
                          <a:effectLst/>
                        </a:rPr>
                        <a:t>28.8</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29747087"/>
                  </a:ext>
                </a:extLst>
              </a:tr>
              <a:tr h="232000">
                <a:tc>
                  <a:txBody>
                    <a:bodyPr/>
                    <a:lstStyle/>
                    <a:p>
                      <a:pPr marL="71755" marR="71755">
                        <a:lnSpc>
                          <a:spcPts val="1200"/>
                        </a:lnSpc>
                        <a:spcBef>
                          <a:spcPts val="300"/>
                        </a:spcBef>
                        <a:spcAft>
                          <a:spcPts val="300"/>
                        </a:spcAft>
                      </a:pPr>
                      <a:r>
                        <a:rPr lang="en-AU" sz="1200" dirty="0">
                          <a:effectLst/>
                        </a:rPr>
                        <a:t>Inspection of REFCL equipment</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200" dirty="0">
                          <a:effectLst/>
                        </a:rPr>
                        <a:t>1.3 </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89190235"/>
                  </a:ext>
                </a:extLst>
              </a:tr>
              <a:tr h="232000">
                <a:tc>
                  <a:txBody>
                    <a:bodyPr/>
                    <a:lstStyle/>
                    <a:p>
                      <a:pPr marL="71755" marR="71755">
                        <a:lnSpc>
                          <a:spcPts val="1200"/>
                        </a:lnSpc>
                        <a:spcBef>
                          <a:spcPts val="300"/>
                        </a:spcBef>
                        <a:spcAft>
                          <a:spcPts val="300"/>
                        </a:spcAft>
                      </a:pPr>
                      <a:r>
                        <a:rPr lang="en-AU" sz="1200" dirty="0">
                          <a:effectLst/>
                        </a:rPr>
                        <a:t>Future Grid program</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200" dirty="0">
                          <a:effectLst/>
                        </a:rPr>
                        <a:t>3.8</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124639725"/>
                  </a:ext>
                </a:extLst>
              </a:tr>
              <a:tr h="232000">
                <a:tc>
                  <a:txBody>
                    <a:bodyPr/>
                    <a:lstStyle/>
                    <a:p>
                      <a:pPr marL="71755" marR="71755">
                        <a:lnSpc>
                          <a:spcPts val="1200"/>
                        </a:lnSpc>
                        <a:spcBef>
                          <a:spcPts val="300"/>
                        </a:spcBef>
                        <a:spcAft>
                          <a:spcPts val="300"/>
                        </a:spcAft>
                      </a:pPr>
                      <a:r>
                        <a:rPr lang="en-AU" sz="1200" dirty="0">
                          <a:effectLst/>
                        </a:rPr>
                        <a:t>Transitional hedging costs</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200" dirty="0">
                          <a:effectLst/>
                        </a:rPr>
                        <a:t>0.9</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95689754"/>
                  </a:ext>
                </a:extLst>
              </a:tr>
              <a:tr h="232000">
                <a:tc>
                  <a:txBody>
                    <a:bodyPr/>
                    <a:lstStyle/>
                    <a:p>
                      <a:pPr marL="71755" marR="71755">
                        <a:lnSpc>
                          <a:spcPts val="1200"/>
                        </a:lnSpc>
                        <a:spcBef>
                          <a:spcPts val="300"/>
                        </a:spcBef>
                        <a:spcAft>
                          <a:spcPts val="300"/>
                        </a:spcAft>
                      </a:pPr>
                      <a:r>
                        <a:rPr lang="en-AU" sz="1200" dirty="0">
                          <a:effectLst/>
                        </a:rPr>
                        <a:t>Environment Protection Act changes</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200" dirty="0">
                          <a:effectLst/>
                        </a:rPr>
                        <a:t>4.2</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52566569"/>
                  </a:ext>
                </a:extLst>
              </a:tr>
              <a:tr h="232000">
                <a:tc>
                  <a:txBody>
                    <a:bodyPr/>
                    <a:lstStyle/>
                    <a:p>
                      <a:pPr marL="71755" marR="71755">
                        <a:lnSpc>
                          <a:spcPts val="1200"/>
                        </a:lnSpc>
                        <a:spcBef>
                          <a:spcPts val="300"/>
                        </a:spcBef>
                        <a:spcAft>
                          <a:spcPts val="300"/>
                        </a:spcAft>
                      </a:pPr>
                      <a:r>
                        <a:rPr lang="en-AU" sz="1200" dirty="0">
                          <a:effectLst/>
                        </a:rPr>
                        <a:t>Cybersecurity</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200" dirty="0">
                          <a:effectLst/>
                        </a:rPr>
                        <a:t>2.9</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71069420"/>
                  </a:ext>
                </a:extLst>
              </a:tr>
              <a:tr h="232000">
                <a:tc>
                  <a:txBody>
                    <a:bodyPr/>
                    <a:lstStyle/>
                    <a:p>
                      <a:pPr marL="71755" marR="71755">
                        <a:lnSpc>
                          <a:spcPts val="1200"/>
                        </a:lnSpc>
                        <a:spcBef>
                          <a:spcPts val="300"/>
                        </a:spcBef>
                        <a:spcAft>
                          <a:spcPts val="300"/>
                        </a:spcAft>
                      </a:pPr>
                      <a:r>
                        <a:rPr lang="en-AU" sz="1200" dirty="0">
                          <a:effectLst/>
                        </a:rPr>
                        <a:t>Additional RIN reporting</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200" dirty="0">
                          <a:effectLst/>
                        </a:rPr>
                        <a:t>0.5</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652543552"/>
                  </a:ext>
                </a:extLst>
              </a:tr>
              <a:tr h="232000">
                <a:tc>
                  <a:txBody>
                    <a:bodyPr/>
                    <a:lstStyle/>
                    <a:p>
                      <a:pPr marL="71755" marR="71755">
                        <a:lnSpc>
                          <a:spcPts val="1200"/>
                        </a:lnSpc>
                        <a:spcBef>
                          <a:spcPts val="300"/>
                        </a:spcBef>
                        <a:spcAft>
                          <a:spcPts val="300"/>
                        </a:spcAft>
                      </a:pPr>
                      <a:r>
                        <a:rPr lang="en-AU" sz="1200" dirty="0">
                          <a:effectLst/>
                        </a:rPr>
                        <a:t>Total</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200" dirty="0">
                          <a:effectLst/>
                        </a:rPr>
                        <a:t>42.4</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480924836"/>
                  </a:ext>
                </a:extLst>
              </a:tr>
            </a:tbl>
          </a:graphicData>
        </a:graphic>
      </p:graphicFrame>
      <p:graphicFrame>
        <p:nvGraphicFramePr>
          <p:cNvPr id="12" name="Table 11">
            <a:extLst>
              <a:ext uri="{FF2B5EF4-FFF2-40B4-BE49-F238E27FC236}">
                <a16:creationId xmlns:a16="http://schemas.microsoft.com/office/drawing/2014/main" id="{A5F4F46F-B6B3-4A44-B55D-AFFB7E071658}"/>
              </a:ext>
            </a:extLst>
          </p:cNvPr>
          <p:cNvGraphicFramePr>
            <a:graphicFrameLocks noGrp="1"/>
          </p:cNvGraphicFramePr>
          <p:nvPr>
            <p:extLst>
              <p:ext uri="{D42A27DB-BD31-4B8C-83A1-F6EECF244321}">
                <p14:modId xmlns:p14="http://schemas.microsoft.com/office/powerpoint/2010/main" val="852894802"/>
              </p:ext>
            </p:extLst>
          </p:nvPr>
        </p:nvGraphicFramePr>
        <p:xfrm>
          <a:off x="1331640" y="3681540"/>
          <a:ext cx="4654488" cy="1343788"/>
        </p:xfrm>
        <a:graphic>
          <a:graphicData uri="http://schemas.openxmlformats.org/drawingml/2006/table">
            <a:tbl>
              <a:tblPr firstRow="1" lastRow="1" bandRow="1">
                <a:tableStyleId>{5C22544A-7EE6-4342-B048-85BDC9FD1C3A}</a:tableStyleId>
              </a:tblPr>
              <a:tblGrid>
                <a:gridCol w="3240360">
                  <a:extLst>
                    <a:ext uri="{9D8B030D-6E8A-4147-A177-3AD203B41FA5}">
                      <a16:colId xmlns:a16="http://schemas.microsoft.com/office/drawing/2014/main" val="1729380121"/>
                    </a:ext>
                  </a:extLst>
                </a:gridCol>
                <a:gridCol w="1414128">
                  <a:extLst>
                    <a:ext uri="{9D8B030D-6E8A-4147-A177-3AD203B41FA5}">
                      <a16:colId xmlns:a16="http://schemas.microsoft.com/office/drawing/2014/main" val="2100398299"/>
                    </a:ext>
                  </a:extLst>
                </a:gridCol>
              </a:tblGrid>
              <a:tr h="415788">
                <a:tc>
                  <a:txBody>
                    <a:bodyPr/>
                    <a:lstStyle/>
                    <a:p>
                      <a:pPr marL="71755" marR="71755" algn="ctr">
                        <a:lnSpc>
                          <a:spcPts val="1150"/>
                        </a:lnSpc>
                        <a:spcBef>
                          <a:spcPts val="600"/>
                        </a:spcBef>
                        <a:spcAft>
                          <a:spcPts val="600"/>
                        </a:spcAft>
                      </a:pPr>
                      <a:r>
                        <a:rPr lang="en-AU" sz="1200" dirty="0">
                          <a:effectLst/>
                        </a:rPr>
                        <a:t>Specific forecasts (increments from current period shown) </a:t>
                      </a:r>
                      <a:endParaRPr lang="en-AU" sz="1200" b="1" dirty="0">
                        <a:solidFill>
                          <a:srgbClr val="26BCD7"/>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150"/>
                        </a:lnSpc>
                        <a:spcBef>
                          <a:spcPts val="600"/>
                        </a:spcBef>
                        <a:spcAft>
                          <a:spcPts val="600"/>
                        </a:spcAft>
                      </a:pPr>
                      <a:r>
                        <a:rPr lang="en-AU" sz="1200" dirty="0">
                          <a:effectLst/>
                        </a:rPr>
                        <a:t>Total (5 yr)</a:t>
                      </a:r>
                      <a:endParaRPr lang="en-AU" sz="1200" b="1" dirty="0">
                        <a:solidFill>
                          <a:srgbClr val="26BCD7"/>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57352893"/>
                  </a:ext>
                </a:extLst>
              </a:tr>
              <a:tr h="232000">
                <a:tc>
                  <a:txBody>
                    <a:bodyPr/>
                    <a:lstStyle/>
                    <a:p>
                      <a:pPr marL="71755" marR="71755">
                        <a:lnSpc>
                          <a:spcPts val="1200"/>
                        </a:lnSpc>
                        <a:spcBef>
                          <a:spcPts val="300"/>
                        </a:spcBef>
                        <a:spcAft>
                          <a:spcPts val="300"/>
                        </a:spcAft>
                      </a:pPr>
                      <a:r>
                        <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Guaranteed Service Level payments</a:t>
                      </a:r>
                    </a:p>
                  </a:txBody>
                  <a:tcPr marL="0" marR="0" marT="0" marB="0" anchor="ctr"/>
                </a:tc>
                <a:tc>
                  <a:txBody>
                    <a:bodyPr/>
                    <a:lstStyle/>
                    <a:p>
                      <a:pPr marL="71755" marR="71755" algn="ctr">
                        <a:lnSpc>
                          <a:spcPts val="1200"/>
                        </a:lnSpc>
                        <a:spcBef>
                          <a:spcPts val="300"/>
                        </a:spcBef>
                        <a:spcAft>
                          <a:spcPts val="300"/>
                        </a:spcAft>
                      </a:pPr>
                      <a:r>
                        <a:rPr lang="en-AU" sz="1200" dirty="0">
                          <a:effectLst/>
                        </a:rPr>
                        <a:t>+0.1</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29747087"/>
                  </a:ext>
                </a:extLst>
              </a:tr>
              <a:tr h="232000">
                <a:tc>
                  <a:txBody>
                    <a:bodyPr/>
                    <a:lstStyle/>
                    <a:p>
                      <a:pPr marL="71755" marR="71755">
                        <a:lnSpc>
                          <a:spcPts val="1200"/>
                        </a:lnSpc>
                        <a:spcBef>
                          <a:spcPts val="300"/>
                        </a:spcBef>
                        <a:spcAft>
                          <a:spcPts val="300"/>
                        </a:spcAft>
                      </a:pPr>
                      <a:r>
                        <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ESV levy (new)</a:t>
                      </a:r>
                    </a:p>
                  </a:txBody>
                  <a:tcPr marL="0" marR="0" marT="0" marB="0" anchor="ctr"/>
                </a:tc>
                <a:tc>
                  <a:txBody>
                    <a:bodyPr/>
                    <a:lstStyle/>
                    <a:p>
                      <a:pPr marL="71755" marR="71755" algn="ctr">
                        <a:lnSpc>
                          <a:spcPts val="1200"/>
                        </a:lnSpc>
                        <a:spcBef>
                          <a:spcPts val="300"/>
                        </a:spcBef>
                        <a:spcAft>
                          <a:spcPts val="300"/>
                        </a:spcAft>
                      </a:pPr>
                      <a:r>
                        <a:rPr lang="en-AU" sz="1200" dirty="0">
                          <a:effectLst/>
                        </a:rPr>
                        <a:t>+1.4</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89190235"/>
                  </a:ext>
                </a:extLst>
              </a:tr>
              <a:tr h="232000">
                <a:tc>
                  <a:txBody>
                    <a:bodyPr/>
                    <a:lstStyle/>
                    <a:p>
                      <a:pPr marL="71755" marR="71755">
                        <a:lnSpc>
                          <a:spcPts val="1200"/>
                        </a:lnSpc>
                        <a:spcBef>
                          <a:spcPts val="300"/>
                        </a:spcBef>
                        <a:spcAft>
                          <a:spcPts val="300"/>
                        </a:spcAft>
                      </a:pPr>
                      <a:r>
                        <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Debt raising costs</a:t>
                      </a:r>
                    </a:p>
                  </a:txBody>
                  <a:tcPr marL="0" marR="0" marT="0" marB="0" anchor="ctr"/>
                </a:tc>
                <a:tc>
                  <a:txBody>
                    <a:bodyPr/>
                    <a:lstStyle/>
                    <a:p>
                      <a:pPr marL="71755" marR="71755" algn="ctr">
                        <a:lnSpc>
                          <a:spcPts val="1200"/>
                        </a:lnSpc>
                        <a:spcBef>
                          <a:spcPts val="300"/>
                        </a:spcBef>
                        <a:spcAft>
                          <a:spcPts val="300"/>
                        </a:spcAft>
                      </a:pPr>
                      <a:r>
                        <a:rPr lang="en-AU" sz="1200" dirty="0">
                          <a:effectLst/>
                        </a:rPr>
                        <a:t>+0.6</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124639725"/>
                  </a:ext>
                </a:extLst>
              </a:tr>
              <a:tr h="232000">
                <a:tc>
                  <a:txBody>
                    <a:bodyPr/>
                    <a:lstStyle/>
                    <a:p>
                      <a:pPr marL="71755" marR="71755">
                        <a:lnSpc>
                          <a:spcPts val="1200"/>
                        </a:lnSpc>
                        <a:spcBef>
                          <a:spcPts val="300"/>
                        </a:spcBef>
                        <a:spcAft>
                          <a:spcPts val="300"/>
                        </a:spcAft>
                      </a:pPr>
                      <a:r>
                        <a:rPr lang="en-AU" sz="1200" dirty="0">
                          <a:effectLst/>
                        </a:rPr>
                        <a:t>Total</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755" marR="71755" algn="ctr">
                        <a:lnSpc>
                          <a:spcPts val="1200"/>
                        </a:lnSpc>
                        <a:spcBef>
                          <a:spcPts val="300"/>
                        </a:spcBef>
                        <a:spcAft>
                          <a:spcPts val="300"/>
                        </a:spcAft>
                      </a:pPr>
                      <a:r>
                        <a:rPr lang="en-AU" sz="1200" dirty="0">
                          <a:effectLst/>
                        </a:rPr>
                        <a:t>+2.1</a:t>
                      </a:r>
                      <a:endParaRPr lang="en-AU"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480924836"/>
                  </a:ext>
                </a:extLst>
              </a:tr>
            </a:tbl>
          </a:graphicData>
        </a:graphic>
      </p:graphicFrame>
      <p:sp>
        <p:nvSpPr>
          <p:cNvPr id="7" name="Speech Bubble: Rectangle with Corners Rounded 6">
            <a:extLst>
              <a:ext uri="{FF2B5EF4-FFF2-40B4-BE49-F238E27FC236}">
                <a16:creationId xmlns:a16="http://schemas.microsoft.com/office/drawing/2014/main" id="{91610D36-5C4A-4B9D-A6F3-E95F3AB5DABA}"/>
              </a:ext>
            </a:extLst>
          </p:cNvPr>
          <p:cNvSpPr/>
          <p:nvPr/>
        </p:nvSpPr>
        <p:spPr bwMode="auto">
          <a:xfrm>
            <a:off x="6161515" y="1436434"/>
            <a:ext cx="2473350" cy="508564"/>
          </a:xfrm>
          <a:prstGeom prst="wedgeRoundRectCallout">
            <a:avLst>
              <a:gd name="adj1" fmla="val -56868"/>
              <a:gd name="adj2" fmla="val 22901"/>
              <a:gd name="adj3" fmla="val 16667"/>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AU" sz="1200" i="0" u="none" strike="noStrike" cap="none" normalizeH="0" baseline="0" dirty="0">
                <a:ln>
                  <a:noFill/>
                </a:ln>
                <a:solidFill>
                  <a:schemeClr val="bg1"/>
                </a:solidFill>
                <a:effectLst/>
                <a:latin typeface="Arial" pitchFamily="-65" charset="0"/>
                <a:ea typeface="Arial" pitchFamily="-65" charset="0"/>
                <a:cs typeface="Arial" pitchFamily="-65" charset="0"/>
              </a:rPr>
              <a:t>Global insurance market respond to bush-fire events</a:t>
            </a:r>
          </a:p>
        </p:txBody>
      </p:sp>
      <p:sp>
        <p:nvSpPr>
          <p:cNvPr id="13" name="Speech Bubble: Rectangle with Corners Rounded 12">
            <a:extLst>
              <a:ext uri="{FF2B5EF4-FFF2-40B4-BE49-F238E27FC236}">
                <a16:creationId xmlns:a16="http://schemas.microsoft.com/office/drawing/2014/main" id="{479D6C14-CB55-440D-8A02-C51778D927E1}"/>
              </a:ext>
            </a:extLst>
          </p:cNvPr>
          <p:cNvSpPr/>
          <p:nvPr/>
        </p:nvSpPr>
        <p:spPr bwMode="auto">
          <a:xfrm>
            <a:off x="6152885" y="4224220"/>
            <a:ext cx="1947508" cy="508564"/>
          </a:xfrm>
          <a:prstGeom prst="wedgeRoundRectCallout">
            <a:avLst>
              <a:gd name="adj1" fmla="val -56594"/>
              <a:gd name="adj2" fmla="val -11740"/>
              <a:gd name="adj3" fmla="val 16667"/>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AU" sz="1200" i="0" u="none" strike="noStrike" cap="none" normalizeH="0" baseline="0" dirty="0">
                <a:ln>
                  <a:noFill/>
                </a:ln>
                <a:solidFill>
                  <a:schemeClr val="bg1"/>
                </a:solidFill>
                <a:effectLst/>
                <a:latin typeface="Arial" pitchFamily="-65" charset="0"/>
                <a:ea typeface="Arial" pitchFamily="-65" charset="0"/>
                <a:cs typeface="Arial" pitchFamily="-65" charset="0"/>
              </a:rPr>
              <a:t>ESV has expanded and increased its programs</a:t>
            </a:r>
          </a:p>
        </p:txBody>
      </p:sp>
      <p:sp>
        <p:nvSpPr>
          <p:cNvPr id="15" name="Speech Bubble: Rectangle with Corners Rounded 14">
            <a:extLst>
              <a:ext uri="{FF2B5EF4-FFF2-40B4-BE49-F238E27FC236}">
                <a16:creationId xmlns:a16="http://schemas.microsoft.com/office/drawing/2014/main" id="{B47C59C2-3AD8-4179-84DF-F13F1C815C88}"/>
              </a:ext>
            </a:extLst>
          </p:cNvPr>
          <p:cNvSpPr/>
          <p:nvPr/>
        </p:nvSpPr>
        <p:spPr bwMode="auto">
          <a:xfrm>
            <a:off x="6131099" y="2512445"/>
            <a:ext cx="2473350" cy="298472"/>
          </a:xfrm>
          <a:prstGeom prst="wedgeRoundRectCallout">
            <a:avLst>
              <a:gd name="adj1" fmla="val -56190"/>
              <a:gd name="adj2" fmla="val 7934"/>
              <a:gd name="adj3" fmla="val 16667"/>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AU" sz="1200" i="0" u="none" strike="noStrike" cap="none" normalizeH="0" baseline="0" dirty="0">
                <a:ln>
                  <a:noFill/>
                </a:ln>
                <a:solidFill>
                  <a:schemeClr val="bg1"/>
                </a:solidFill>
                <a:effectLst/>
                <a:latin typeface="Arial" pitchFamily="-65" charset="0"/>
                <a:ea typeface="Arial" pitchFamily="-65" charset="0"/>
                <a:cs typeface="Arial" pitchFamily="-65" charset="0"/>
              </a:rPr>
              <a:t>New obligations have arisen</a:t>
            </a:r>
          </a:p>
        </p:txBody>
      </p:sp>
      <p:sp>
        <p:nvSpPr>
          <p:cNvPr id="16" name="Speech Bubble: Rectangle with Corners Rounded 15">
            <a:extLst>
              <a:ext uri="{FF2B5EF4-FFF2-40B4-BE49-F238E27FC236}">
                <a16:creationId xmlns:a16="http://schemas.microsoft.com/office/drawing/2014/main" id="{2E4F050B-9241-479B-B900-09FD52A12BCE}"/>
              </a:ext>
            </a:extLst>
          </p:cNvPr>
          <p:cNvSpPr/>
          <p:nvPr/>
        </p:nvSpPr>
        <p:spPr bwMode="auto">
          <a:xfrm>
            <a:off x="6097603" y="2869801"/>
            <a:ext cx="2473350" cy="508563"/>
          </a:xfrm>
          <a:prstGeom prst="wedgeRoundRectCallout">
            <a:avLst>
              <a:gd name="adj1" fmla="val -55172"/>
              <a:gd name="adj2" fmla="val -11740"/>
              <a:gd name="adj3" fmla="val 16667"/>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AU" sz="1200" i="0" u="none" strike="noStrike" cap="none" normalizeH="0" baseline="0" dirty="0">
                <a:ln>
                  <a:noFill/>
                </a:ln>
                <a:solidFill>
                  <a:schemeClr val="bg1"/>
                </a:solidFill>
                <a:effectLst/>
                <a:latin typeface="Arial" pitchFamily="-65" charset="0"/>
                <a:ea typeface="Arial" pitchFamily="-65" charset="0"/>
                <a:cs typeface="Arial" pitchFamily="-65" charset="0"/>
              </a:rPr>
              <a:t>Necessary to meet security standard for DNSPs</a:t>
            </a:r>
          </a:p>
        </p:txBody>
      </p:sp>
    </p:spTree>
    <p:extLst>
      <p:ext uri="{BB962C8B-B14F-4D97-AF65-F5344CB8AC3E}">
        <p14:creationId xmlns:p14="http://schemas.microsoft.com/office/powerpoint/2010/main" val="4147199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3273DA1-9E84-4DC0-A05B-21A8D8D8C39C}"/>
              </a:ext>
            </a:extLst>
          </p:cNvPr>
          <p:cNvSpPr/>
          <p:nvPr/>
        </p:nvSpPr>
        <p:spPr bwMode="auto">
          <a:xfrm>
            <a:off x="7884368" y="4255219"/>
            <a:ext cx="1224136" cy="817041"/>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3" name="Rectangle 2">
            <a:extLst>
              <a:ext uri="{FF2B5EF4-FFF2-40B4-BE49-F238E27FC236}">
                <a16:creationId xmlns:a16="http://schemas.microsoft.com/office/drawing/2014/main" id="{3370C276-7EEE-4F88-8BFF-CD56C1E6F68E}"/>
              </a:ext>
            </a:extLst>
          </p:cNvPr>
          <p:cNvSpPr/>
          <p:nvPr/>
        </p:nvSpPr>
        <p:spPr bwMode="auto">
          <a:xfrm>
            <a:off x="216024" y="1195943"/>
            <a:ext cx="2845585" cy="3833405"/>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16" name="Rectangle 15">
            <a:extLst>
              <a:ext uri="{FF2B5EF4-FFF2-40B4-BE49-F238E27FC236}">
                <a16:creationId xmlns:a16="http://schemas.microsoft.com/office/drawing/2014/main" id="{4C8C9B9F-822C-4A9B-AB59-82ADA220F51C}"/>
              </a:ext>
            </a:extLst>
          </p:cNvPr>
          <p:cNvSpPr/>
          <p:nvPr/>
        </p:nvSpPr>
        <p:spPr bwMode="auto">
          <a:xfrm>
            <a:off x="3165816" y="1191016"/>
            <a:ext cx="2845585" cy="3838205"/>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17" name="Rectangle 16">
            <a:extLst>
              <a:ext uri="{FF2B5EF4-FFF2-40B4-BE49-F238E27FC236}">
                <a16:creationId xmlns:a16="http://schemas.microsoft.com/office/drawing/2014/main" id="{54776B61-EC4D-4C2B-9CE6-1CF14A15640E}"/>
              </a:ext>
            </a:extLst>
          </p:cNvPr>
          <p:cNvSpPr/>
          <p:nvPr/>
        </p:nvSpPr>
        <p:spPr bwMode="auto">
          <a:xfrm>
            <a:off x="6137299" y="1191015"/>
            <a:ext cx="2845585" cy="383289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2" name="Title 1">
            <a:extLst>
              <a:ext uri="{FF2B5EF4-FFF2-40B4-BE49-F238E27FC236}">
                <a16:creationId xmlns:a16="http://schemas.microsoft.com/office/drawing/2014/main" id="{389E15F3-5503-4D38-96DA-662048074FCF}"/>
              </a:ext>
            </a:extLst>
          </p:cNvPr>
          <p:cNvSpPr>
            <a:spLocks noGrp="1"/>
          </p:cNvSpPr>
          <p:nvPr>
            <p:ph type="title"/>
          </p:nvPr>
        </p:nvSpPr>
        <p:spPr>
          <a:xfrm>
            <a:off x="251520" y="109524"/>
            <a:ext cx="8569200" cy="508564"/>
          </a:xfrm>
        </p:spPr>
        <p:txBody>
          <a:bodyPr anchor="ctr">
            <a:noAutofit/>
          </a:bodyPr>
          <a:lstStyle/>
          <a:p>
            <a:r>
              <a:rPr lang="en-AU" sz="2400" b="1" dirty="0"/>
              <a:t>Building Block Model </a:t>
            </a:r>
            <a:r>
              <a:rPr lang="en-AU" sz="2400" dirty="0"/>
              <a:t>| </a:t>
            </a:r>
            <a:r>
              <a:rPr lang="en-AU" sz="2400" i="1" dirty="0"/>
              <a:t>Capital Expenditure</a:t>
            </a:r>
          </a:p>
        </p:txBody>
      </p:sp>
      <p:sp>
        <p:nvSpPr>
          <p:cNvPr id="4" name="Slide Number Placeholder 3">
            <a:extLst>
              <a:ext uri="{FF2B5EF4-FFF2-40B4-BE49-F238E27FC236}">
                <a16:creationId xmlns:a16="http://schemas.microsoft.com/office/drawing/2014/main" id="{BB5E2A89-52E4-4F55-8D20-99DD53695CA2}"/>
              </a:ext>
            </a:extLst>
          </p:cNvPr>
          <p:cNvSpPr>
            <a:spLocks noGrp="1"/>
          </p:cNvSpPr>
          <p:nvPr>
            <p:ph type="sldNum" sz="quarter" idx="10"/>
          </p:nvPr>
        </p:nvSpPr>
        <p:spPr>
          <a:xfrm>
            <a:off x="234142" y="4653168"/>
            <a:ext cx="468312" cy="250108"/>
          </a:xfrm>
        </p:spPr>
        <p:txBody>
          <a:bodyPr/>
          <a:lstStyle/>
          <a:p>
            <a:pPr>
              <a:defRPr/>
            </a:pPr>
            <a:fld id="{B303A22D-90CC-4848-B3FA-D8CAB510F066}" type="slidenum">
              <a:rPr lang="en-AU" altLang="en-US" smtClean="0"/>
              <a:pPr>
                <a:defRPr/>
              </a:pPr>
              <a:t>14</a:t>
            </a:fld>
            <a:endParaRPr lang="en-AU" altLang="en-US" dirty="0"/>
          </a:p>
        </p:txBody>
      </p:sp>
      <p:graphicFrame>
        <p:nvGraphicFramePr>
          <p:cNvPr id="13" name="Chart 12">
            <a:extLst>
              <a:ext uri="{FF2B5EF4-FFF2-40B4-BE49-F238E27FC236}">
                <a16:creationId xmlns:a16="http://schemas.microsoft.com/office/drawing/2014/main" id="{27B924D7-B9BD-4707-A7C3-1715202979A5}"/>
              </a:ext>
            </a:extLst>
          </p:cNvPr>
          <p:cNvGraphicFramePr>
            <a:graphicFrameLocks/>
          </p:cNvGraphicFramePr>
          <p:nvPr>
            <p:extLst>
              <p:ext uri="{D42A27DB-BD31-4B8C-83A1-F6EECF244321}">
                <p14:modId xmlns:p14="http://schemas.microsoft.com/office/powerpoint/2010/main" val="3888180767"/>
              </p:ext>
            </p:extLst>
          </p:nvPr>
        </p:nvGraphicFramePr>
        <p:xfrm>
          <a:off x="3075693" y="1184112"/>
          <a:ext cx="2914018" cy="24384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9A119362-471A-4393-BD09-95352F5FB2B2}"/>
              </a:ext>
            </a:extLst>
          </p:cNvPr>
          <p:cNvGraphicFramePr>
            <a:graphicFrameLocks/>
          </p:cNvGraphicFramePr>
          <p:nvPr>
            <p:extLst>
              <p:ext uri="{D42A27DB-BD31-4B8C-83A1-F6EECF244321}">
                <p14:modId xmlns:p14="http://schemas.microsoft.com/office/powerpoint/2010/main" val="2416718623"/>
              </p:ext>
            </p:extLst>
          </p:nvPr>
        </p:nvGraphicFramePr>
        <p:xfrm>
          <a:off x="157231" y="1170308"/>
          <a:ext cx="2882687" cy="27363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11D2F0D6-D89C-43B0-A3A6-36821436F441}"/>
              </a:ext>
            </a:extLst>
          </p:cNvPr>
          <p:cNvGraphicFramePr>
            <a:graphicFrameLocks/>
          </p:cNvGraphicFramePr>
          <p:nvPr>
            <p:extLst>
              <p:ext uri="{D42A27DB-BD31-4B8C-83A1-F6EECF244321}">
                <p14:modId xmlns:p14="http://schemas.microsoft.com/office/powerpoint/2010/main" val="1960343417"/>
              </p:ext>
            </p:extLst>
          </p:nvPr>
        </p:nvGraphicFramePr>
        <p:xfrm>
          <a:off x="6078505" y="1170308"/>
          <a:ext cx="2845586" cy="24372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59255CCF-6754-4BFF-8313-F0FF7DA13446}"/>
              </a:ext>
            </a:extLst>
          </p:cNvPr>
          <p:cNvSpPr txBox="1"/>
          <p:nvPr/>
        </p:nvSpPr>
        <p:spPr>
          <a:xfrm>
            <a:off x="234142" y="3981751"/>
            <a:ext cx="2805776" cy="846386"/>
          </a:xfrm>
          <a:prstGeom prst="rect">
            <a:avLst/>
          </a:prstGeom>
          <a:noFill/>
        </p:spPr>
        <p:txBody>
          <a:bodyPr wrap="square" rtlCol="0">
            <a:spAutoFit/>
          </a:bodyPr>
          <a:lstStyle/>
          <a:p>
            <a:pPr marL="171450" indent="-171450">
              <a:lnSpc>
                <a:spcPct val="100000"/>
              </a:lnSpc>
              <a:spcBef>
                <a:spcPts val="0"/>
              </a:spcBef>
              <a:spcAft>
                <a:spcPts val="600"/>
              </a:spcAft>
            </a:pPr>
            <a:r>
              <a:rPr lang="en-AU" sz="1100" dirty="0">
                <a:solidFill>
                  <a:srgbClr val="3B3C3E"/>
                </a:solidFill>
              </a:rPr>
              <a:t>Proposed total capex $781M (gross)</a:t>
            </a:r>
          </a:p>
          <a:p>
            <a:pPr marL="171450" indent="-171450">
              <a:lnSpc>
                <a:spcPct val="100000"/>
              </a:lnSpc>
              <a:spcBef>
                <a:spcPts val="0"/>
              </a:spcBef>
              <a:spcAft>
                <a:spcPts val="600"/>
              </a:spcAft>
            </a:pPr>
            <a:r>
              <a:rPr lang="en-AU" sz="1100" dirty="0">
                <a:solidFill>
                  <a:srgbClr val="3B3C3E"/>
                </a:solidFill>
              </a:rPr>
              <a:t>Our capex forecast responds to feedback from customers through our engagement program</a:t>
            </a:r>
          </a:p>
        </p:txBody>
      </p:sp>
      <p:sp>
        <p:nvSpPr>
          <p:cNvPr id="25" name="TextBox 24">
            <a:extLst>
              <a:ext uri="{FF2B5EF4-FFF2-40B4-BE49-F238E27FC236}">
                <a16:creationId xmlns:a16="http://schemas.microsoft.com/office/drawing/2014/main" id="{143C2BFA-9E08-4A82-A02D-BE63261F2024}"/>
              </a:ext>
            </a:extLst>
          </p:cNvPr>
          <p:cNvSpPr txBox="1"/>
          <p:nvPr/>
        </p:nvSpPr>
        <p:spPr>
          <a:xfrm>
            <a:off x="3179009" y="3675004"/>
            <a:ext cx="2810702" cy="1354217"/>
          </a:xfrm>
          <a:prstGeom prst="rect">
            <a:avLst/>
          </a:prstGeom>
          <a:noFill/>
        </p:spPr>
        <p:txBody>
          <a:bodyPr wrap="square" rtlCol="0">
            <a:spAutoFit/>
          </a:bodyPr>
          <a:lstStyle/>
          <a:p>
            <a:pPr marL="171450" indent="-171450">
              <a:lnSpc>
                <a:spcPct val="100000"/>
              </a:lnSpc>
              <a:spcBef>
                <a:spcPts val="0"/>
              </a:spcBef>
              <a:spcAft>
                <a:spcPts val="300"/>
              </a:spcAft>
            </a:pPr>
            <a:r>
              <a:rPr lang="en-AU" sz="1100" dirty="0">
                <a:solidFill>
                  <a:srgbClr val="3B3C3E"/>
                </a:solidFill>
              </a:rPr>
              <a:t>Lower than ‘threshold’ repex forecast modelled using the AER’s methodology</a:t>
            </a:r>
          </a:p>
          <a:p>
            <a:pPr marL="171450" indent="-171450">
              <a:lnSpc>
                <a:spcPct val="100000"/>
              </a:lnSpc>
              <a:spcBef>
                <a:spcPts val="0"/>
              </a:spcBef>
              <a:spcAft>
                <a:spcPts val="300"/>
              </a:spcAft>
            </a:pPr>
            <a:r>
              <a:rPr lang="en-AU" sz="1100" dirty="0">
                <a:solidFill>
                  <a:srgbClr val="3B3C3E"/>
                </a:solidFill>
              </a:rPr>
              <a:t>Forecast increases due to some safety/bushfire risk-driven asset replacement programs </a:t>
            </a:r>
          </a:p>
          <a:p>
            <a:pPr marL="171450" indent="-171450">
              <a:lnSpc>
                <a:spcPct val="100000"/>
              </a:lnSpc>
              <a:spcBef>
                <a:spcPts val="0"/>
              </a:spcBef>
              <a:spcAft>
                <a:spcPts val="300"/>
              </a:spcAft>
            </a:pPr>
            <a:r>
              <a:rPr lang="en-AU" sz="1100" dirty="0">
                <a:solidFill>
                  <a:srgbClr val="3B3C3E"/>
                </a:solidFill>
              </a:rPr>
              <a:t>Strong demand for customer-funded asset relocation works</a:t>
            </a:r>
          </a:p>
        </p:txBody>
      </p:sp>
      <p:sp>
        <p:nvSpPr>
          <p:cNvPr id="26" name="TextBox 25">
            <a:extLst>
              <a:ext uri="{FF2B5EF4-FFF2-40B4-BE49-F238E27FC236}">
                <a16:creationId xmlns:a16="http://schemas.microsoft.com/office/drawing/2014/main" id="{10E6FD9B-78D1-4407-B810-50DB9FB0F68D}"/>
              </a:ext>
            </a:extLst>
          </p:cNvPr>
          <p:cNvSpPr txBox="1"/>
          <p:nvPr/>
        </p:nvSpPr>
        <p:spPr>
          <a:xfrm>
            <a:off x="6120729" y="3670519"/>
            <a:ext cx="2810702" cy="1015663"/>
          </a:xfrm>
          <a:prstGeom prst="rect">
            <a:avLst/>
          </a:prstGeom>
          <a:noFill/>
        </p:spPr>
        <p:txBody>
          <a:bodyPr wrap="square" rtlCol="0">
            <a:spAutoFit/>
          </a:bodyPr>
          <a:lstStyle/>
          <a:p>
            <a:pPr marL="171450" indent="-171450">
              <a:lnSpc>
                <a:spcPct val="100000"/>
              </a:lnSpc>
              <a:spcBef>
                <a:spcPts val="0"/>
              </a:spcBef>
              <a:spcAft>
                <a:spcPts val="300"/>
              </a:spcAft>
            </a:pPr>
            <a:r>
              <a:rPr lang="en-AU" sz="1100" dirty="0">
                <a:solidFill>
                  <a:srgbClr val="3B3C3E"/>
                </a:solidFill>
              </a:rPr>
              <a:t>General connections expenditure in line with growth trends</a:t>
            </a:r>
          </a:p>
          <a:p>
            <a:pPr marL="171450" indent="-171450">
              <a:lnSpc>
                <a:spcPct val="100000"/>
              </a:lnSpc>
              <a:spcBef>
                <a:spcPts val="0"/>
              </a:spcBef>
              <a:spcAft>
                <a:spcPts val="300"/>
              </a:spcAft>
            </a:pPr>
            <a:r>
              <a:rPr lang="en-AU" sz="1100" dirty="0">
                <a:solidFill>
                  <a:srgbClr val="3B3C3E"/>
                </a:solidFill>
              </a:rPr>
              <a:t>Major projects forecast individually</a:t>
            </a:r>
          </a:p>
          <a:p>
            <a:pPr marL="171450" indent="-171450">
              <a:lnSpc>
                <a:spcPct val="100000"/>
              </a:lnSpc>
              <a:spcBef>
                <a:spcPts val="0"/>
              </a:spcBef>
              <a:spcAft>
                <a:spcPts val="300"/>
              </a:spcAft>
            </a:pPr>
            <a:r>
              <a:rPr lang="en-AU" sz="1100" dirty="0">
                <a:solidFill>
                  <a:srgbClr val="3B3C3E"/>
                </a:solidFill>
              </a:rPr>
              <a:t>Net connections expenditure in line with current period</a:t>
            </a:r>
          </a:p>
        </p:txBody>
      </p:sp>
      <p:sp>
        <p:nvSpPr>
          <p:cNvPr id="18" name="Rectangle: Rounded Corners 17">
            <a:extLst>
              <a:ext uri="{FF2B5EF4-FFF2-40B4-BE49-F238E27FC236}">
                <a16:creationId xmlns:a16="http://schemas.microsoft.com/office/drawing/2014/main" id="{D5E02F58-E004-4DC3-A313-11512F600589}"/>
              </a:ext>
            </a:extLst>
          </p:cNvPr>
          <p:cNvSpPr/>
          <p:nvPr/>
        </p:nvSpPr>
        <p:spPr bwMode="auto">
          <a:xfrm>
            <a:off x="251273" y="823474"/>
            <a:ext cx="8713215" cy="283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AU" sz="1600" i="1" dirty="0"/>
              <a:t>Proposed capex is in line with current period, with compliance obligations a key driver</a:t>
            </a:r>
            <a:endParaRPr lang="en-AU" sz="1600" i="1" dirty="0">
              <a:solidFill>
                <a:schemeClr val="lt1"/>
              </a:solidFill>
              <a:latin typeface="+mn-lt"/>
              <a:cs typeface="+mn-cs"/>
            </a:endParaRPr>
          </a:p>
        </p:txBody>
      </p:sp>
    </p:spTree>
    <p:extLst>
      <p:ext uri="{BB962C8B-B14F-4D97-AF65-F5344CB8AC3E}">
        <p14:creationId xmlns:p14="http://schemas.microsoft.com/office/powerpoint/2010/main" val="195184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3273DA1-9E84-4DC0-A05B-21A8D8D8C39C}"/>
              </a:ext>
            </a:extLst>
          </p:cNvPr>
          <p:cNvSpPr/>
          <p:nvPr/>
        </p:nvSpPr>
        <p:spPr bwMode="auto">
          <a:xfrm>
            <a:off x="7884368" y="4237859"/>
            <a:ext cx="1224136" cy="817041"/>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3" name="Rectangle 2">
            <a:extLst>
              <a:ext uri="{FF2B5EF4-FFF2-40B4-BE49-F238E27FC236}">
                <a16:creationId xmlns:a16="http://schemas.microsoft.com/office/drawing/2014/main" id="{3370C276-7EEE-4F88-8BFF-CD56C1E6F68E}"/>
              </a:ext>
            </a:extLst>
          </p:cNvPr>
          <p:cNvSpPr/>
          <p:nvPr/>
        </p:nvSpPr>
        <p:spPr bwMode="auto">
          <a:xfrm>
            <a:off x="197629" y="1158019"/>
            <a:ext cx="2845585" cy="386279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16" name="Rectangle 15">
            <a:extLst>
              <a:ext uri="{FF2B5EF4-FFF2-40B4-BE49-F238E27FC236}">
                <a16:creationId xmlns:a16="http://schemas.microsoft.com/office/drawing/2014/main" id="{4C8C9B9F-822C-4A9B-AB59-82ADA220F51C}"/>
              </a:ext>
            </a:extLst>
          </p:cNvPr>
          <p:cNvSpPr/>
          <p:nvPr/>
        </p:nvSpPr>
        <p:spPr bwMode="auto">
          <a:xfrm>
            <a:off x="3147421" y="1153092"/>
            <a:ext cx="2845585" cy="386279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17" name="Rectangle 16">
            <a:extLst>
              <a:ext uri="{FF2B5EF4-FFF2-40B4-BE49-F238E27FC236}">
                <a16:creationId xmlns:a16="http://schemas.microsoft.com/office/drawing/2014/main" id="{54776B61-EC4D-4C2B-9CE6-1CF14A15640E}"/>
              </a:ext>
            </a:extLst>
          </p:cNvPr>
          <p:cNvSpPr/>
          <p:nvPr/>
        </p:nvSpPr>
        <p:spPr bwMode="auto">
          <a:xfrm>
            <a:off x="6118904" y="1153091"/>
            <a:ext cx="2845585" cy="386279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4" name="Slide Number Placeholder 3">
            <a:extLst>
              <a:ext uri="{FF2B5EF4-FFF2-40B4-BE49-F238E27FC236}">
                <a16:creationId xmlns:a16="http://schemas.microsoft.com/office/drawing/2014/main" id="{BB5E2A89-52E4-4F55-8D20-99DD53695CA2}"/>
              </a:ext>
            </a:extLst>
          </p:cNvPr>
          <p:cNvSpPr>
            <a:spLocks noGrp="1"/>
          </p:cNvSpPr>
          <p:nvPr>
            <p:ph type="sldNum" sz="quarter" idx="10"/>
          </p:nvPr>
        </p:nvSpPr>
        <p:spPr/>
        <p:txBody>
          <a:bodyPr/>
          <a:lstStyle/>
          <a:p>
            <a:pPr>
              <a:defRPr/>
            </a:pPr>
            <a:fld id="{B303A22D-90CC-4848-B3FA-D8CAB510F066}" type="slidenum">
              <a:rPr lang="en-AU" altLang="en-US" smtClean="0"/>
              <a:pPr>
                <a:defRPr/>
              </a:pPr>
              <a:t>15</a:t>
            </a:fld>
            <a:endParaRPr lang="en-AU" altLang="en-US" dirty="0"/>
          </a:p>
        </p:txBody>
      </p:sp>
      <p:graphicFrame>
        <p:nvGraphicFramePr>
          <p:cNvPr id="19" name="Chart 18">
            <a:extLst>
              <a:ext uri="{FF2B5EF4-FFF2-40B4-BE49-F238E27FC236}">
                <a16:creationId xmlns:a16="http://schemas.microsoft.com/office/drawing/2014/main" id="{69B674CA-A368-4BA0-916B-41C16B836E13}"/>
              </a:ext>
            </a:extLst>
          </p:cNvPr>
          <p:cNvGraphicFramePr>
            <a:graphicFrameLocks/>
          </p:cNvGraphicFramePr>
          <p:nvPr>
            <p:extLst>
              <p:ext uri="{D42A27DB-BD31-4B8C-83A1-F6EECF244321}">
                <p14:modId xmlns:p14="http://schemas.microsoft.com/office/powerpoint/2010/main" val="232754478"/>
              </p:ext>
            </p:extLst>
          </p:nvPr>
        </p:nvGraphicFramePr>
        <p:xfrm>
          <a:off x="107504" y="1153091"/>
          <a:ext cx="2925725" cy="243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840847DA-5006-4477-B744-D55941781E8E}"/>
              </a:ext>
            </a:extLst>
          </p:cNvPr>
          <p:cNvGraphicFramePr>
            <a:graphicFrameLocks/>
          </p:cNvGraphicFramePr>
          <p:nvPr>
            <p:extLst>
              <p:ext uri="{D42A27DB-BD31-4B8C-83A1-F6EECF244321}">
                <p14:modId xmlns:p14="http://schemas.microsoft.com/office/powerpoint/2010/main" val="4198311630"/>
              </p:ext>
            </p:extLst>
          </p:nvPr>
        </p:nvGraphicFramePr>
        <p:xfrm>
          <a:off x="6080894" y="1153091"/>
          <a:ext cx="2883596" cy="2437200"/>
        </p:xfrm>
        <a:graphic>
          <a:graphicData uri="http://schemas.openxmlformats.org/drawingml/2006/chart">
            <c:chart xmlns:c="http://schemas.openxmlformats.org/drawingml/2006/chart" xmlns:r="http://schemas.openxmlformats.org/officeDocument/2006/relationships" r:id="rId4"/>
          </a:graphicData>
        </a:graphic>
      </p:graphicFrame>
      <p:sp>
        <p:nvSpPr>
          <p:cNvPr id="26" name="Title 1">
            <a:extLst>
              <a:ext uri="{FF2B5EF4-FFF2-40B4-BE49-F238E27FC236}">
                <a16:creationId xmlns:a16="http://schemas.microsoft.com/office/drawing/2014/main" id="{16EC8724-1B1E-493D-8C25-F8621C00688F}"/>
              </a:ext>
            </a:extLst>
          </p:cNvPr>
          <p:cNvSpPr>
            <a:spLocks noGrp="1"/>
          </p:cNvSpPr>
          <p:nvPr>
            <p:ph type="title"/>
          </p:nvPr>
        </p:nvSpPr>
        <p:spPr>
          <a:xfrm>
            <a:off x="251520" y="109524"/>
            <a:ext cx="8569200" cy="508564"/>
          </a:xfrm>
        </p:spPr>
        <p:txBody>
          <a:bodyPr anchor="ctr">
            <a:noAutofit/>
          </a:bodyPr>
          <a:lstStyle/>
          <a:p>
            <a:r>
              <a:rPr lang="en-AU" sz="2400" b="1" dirty="0"/>
              <a:t>Building Block Model </a:t>
            </a:r>
            <a:r>
              <a:rPr lang="en-AU" sz="2400" dirty="0"/>
              <a:t>| </a:t>
            </a:r>
            <a:r>
              <a:rPr lang="en-AU" sz="2400" i="1" dirty="0"/>
              <a:t>Capital Expenditure (2)</a:t>
            </a:r>
            <a:endParaRPr lang="en-AU" sz="2400" dirty="0"/>
          </a:p>
        </p:txBody>
      </p:sp>
      <p:sp>
        <p:nvSpPr>
          <p:cNvPr id="27" name="TextBox 26">
            <a:extLst>
              <a:ext uri="{FF2B5EF4-FFF2-40B4-BE49-F238E27FC236}">
                <a16:creationId xmlns:a16="http://schemas.microsoft.com/office/drawing/2014/main" id="{2893231B-6290-497F-817E-99A8A81D0A6E}"/>
              </a:ext>
            </a:extLst>
          </p:cNvPr>
          <p:cNvSpPr txBox="1"/>
          <p:nvPr/>
        </p:nvSpPr>
        <p:spPr>
          <a:xfrm>
            <a:off x="200636" y="3746823"/>
            <a:ext cx="2810702" cy="1146468"/>
          </a:xfrm>
          <a:prstGeom prst="rect">
            <a:avLst/>
          </a:prstGeom>
          <a:noFill/>
        </p:spPr>
        <p:txBody>
          <a:bodyPr wrap="square" rtlCol="0">
            <a:spAutoFit/>
          </a:bodyPr>
          <a:lstStyle/>
          <a:p>
            <a:pPr marL="171450" indent="-171450">
              <a:lnSpc>
                <a:spcPct val="100000"/>
              </a:lnSpc>
              <a:spcBef>
                <a:spcPts val="0"/>
              </a:spcBef>
              <a:spcAft>
                <a:spcPts val="300"/>
              </a:spcAft>
            </a:pPr>
            <a:r>
              <a:rPr lang="en-AU" sz="1100" dirty="0">
                <a:solidFill>
                  <a:srgbClr val="3B3C3E"/>
                </a:solidFill>
              </a:rPr>
              <a:t>Demand-driven augex similar to current period – strong growth in some localised areas of the network</a:t>
            </a:r>
          </a:p>
          <a:p>
            <a:pPr marL="171450" indent="-171450">
              <a:lnSpc>
                <a:spcPct val="100000"/>
              </a:lnSpc>
              <a:spcBef>
                <a:spcPts val="0"/>
              </a:spcBef>
              <a:spcAft>
                <a:spcPts val="300"/>
              </a:spcAft>
            </a:pPr>
            <a:r>
              <a:rPr lang="en-AU" sz="1100" dirty="0">
                <a:solidFill>
                  <a:srgbClr val="3B3C3E"/>
                </a:solidFill>
              </a:rPr>
              <a:t>Increase in non-demand driven augex – largest driver is REFCL program, also some spend for Future Grid program</a:t>
            </a:r>
          </a:p>
        </p:txBody>
      </p:sp>
      <p:graphicFrame>
        <p:nvGraphicFramePr>
          <p:cNvPr id="29" name="Chart 28">
            <a:extLst>
              <a:ext uri="{FF2B5EF4-FFF2-40B4-BE49-F238E27FC236}">
                <a16:creationId xmlns:a16="http://schemas.microsoft.com/office/drawing/2014/main" id="{E2DDE4EE-351E-47ED-86A0-793B793AEDD1}"/>
              </a:ext>
            </a:extLst>
          </p:cNvPr>
          <p:cNvGraphicFramePr>
            <a:graphicFrameLocks/>
          </p:cNvGraphicFramePr>
          <p:nvPr>
            <p:extLst>
              <p:ext uri="{D42A27DB-BD31-4B8C-83A1-F6EECF244321}">
                <p14:modId xmlns:p14="http://schemas.microsoft.com/office/powerpoint/2010/main" val="1997989155"/>
              </p:ext>
            </p:extLst>
          </p:nvPr>
        </p:nvGraphicFramePr>
        <p:xfrm>
          <a:off x="3071239" y="1153090"/>
          <a:ext cx="2880000" cy="2643589"/>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a:extLst>
              <a:ext uri="{FF2B5EF4-FFF2-40B4-BE49-F238E27FC236}">
                <a16:creationId xmlns:a16="http://schemas.microsoft.com/office/drawing/2014/main" id="{F1A229F5-0B28-4369-90D7-3D93BEB2FD3D}"/>
              </a:ext>
            </a:extLst>
          </p:cNvPr>
          <p:cNvSpPr txBox="1"/>
          <p:nvPr/>
        </p:nvSpPr>
        <p:spPr>
          <a:xfrm>
            <a:off x="3147420" y="3746823"/>
            <a:ext cx="2810702" cy="1015663"/>
          </a:xfrm>
          <a:prstGeom prst="rect">
            <a:avLst/>
          </a:prstGeom>
          <a:noFill/>
        </p:spPr>
        <p:txBody>
          <a:bodyPr wrap="square" rtlCol="0">
            <a:spAutoFit/>
          </a:bodyPr>
          <a:lstStyle/>
          <a:p>
            <a:pPr marL="171450" indent="-171450">
              <a:lnSpc>
                <a:spcPct val="100000"/>
              </a:lnSpc>
              <a:spcBef>
                <a:spcPts val="0"/>
              </a:spcBef>
              <a:spcAft>
                <a:spcPts val="300"/>
              </a:spcAft>
            </a:pPr>
            <a:r>
              <a:rPr lang="en-AU" sz="1100" dirty="0">
                <a:solidFill>
                  <a:srgbClr val="3B3C3E"/>
                </a:solidFill>
              </a:rPr>
              <a:t>Decrease from current period in IT and general non-network capex</a:t>
            </a:r>
          </a:p>
          <a:p>
            <a:pPr marL="171450" indent="-171450">
              <a:lnSpc>
                <a:spcPct val="100000"/>
              </a:lnSpc>
              <a:spcBef>
                <a:spcPts val="0"/>
              </a:spcBef>
              <a:spcAft>
                <a:spcPts val="300"/>
              </a:spcAft>
            </a:pPr>
            <a:r>
              <a:rPr lang="en-AU" sz="1100" dirty="0">
                <a:solidFill>
                  <a:srgbClr val="3B3C3E"/>
                </a:solidFill>
              </a:rPr>
              <a:t>For IT, we have adopted the AER’s new IT capex assessment framework</a:t>
            </a:r>
          </a:p>
          <a:p>
            <a:pPr>
              <a:lnSpc>
                <a:spcPct val="100000"/>
              </a:lnSpc>
              <a:spcBef>
                <a:spcPts val="0"/>
              </a:spcBef>
              <a:spcAft>
                <a:spcPts val="300"/>
              </a:spcAft>
              <a:buNone/>
            </a:pPr>
            <a:endParaRPr lang="en-AU" sz="1100" dirty="0">
              <a:solidFill>
                <a:srgbClr val="3B3C3E"/>
              </a:solidFill>
            </a:endParaRPr>
          </a:p>
        </p:txBody>
      </p:sp>
      <p:sp>
        <p:nvSpPr>
          <p:cNvPr id="31" name="TextBox 30">
            <a:extLst>
              <a:ext uri="{FF2B5EF4-FFF2-40B4-BE49-F238E27FC236}">
                <a16:creationId xmlns:a16="http://schemas.microsoft.com/office/drawing/2014/main" id="{33FD0BF2-235A-4FD4-912C-7382A2862FAA}"/>
              </a:ext>
            </a:extLst>
          </p:cNvPr>
          <p:cNvSpPr txBox="1"/>
          <p:nvPr/>
        </p:nvSpPr>
        <p:spPr>
          <a:xfrm>
            <a:off x="6137511" y="3746822"/>
            <a:ext cx="2810702" cy="938719"/>
          </a:xfrm>
          <a:prstGeom prst="rect">
            <a:avLst/>
          </a:prstGeom>
          <a:noFill/>
        </p:spPr>
        <p:txBody>
          <a:bodyPr wrap="square" rtlCol="0">
            <a:spAutoFit/>
          </a:bodyPr>
          <a:lstStyle/>
          <a:p>
            <a:pPr marL="171450" indent="-171450">
              <a:lnSpc>
                <a:spcPct val="100000"/>
              </a:lnSpc>
              <a:spcBef>
                <a:spcPts val="0"/>
              </a:spcBef>
              <a:spcAft>
                <a:spcPts val="300"/>
              </a:spcAft>
            </a:pPr>
            <a:r>
              <a:rPr lang="en-AU" sz="1100" dirty="0">
                <a:solidFill>
                  <a:srgbClr val="3B3C3E"/>
                </a:solidFill>
              </a:rPr>
              <a:t>Due to changes in our approved Cost Allocation Methodology, we will no longer capitalise corporate overheads from January 2021, resulting in a reduction in total capitalised overheads</a:t>
            </a:r>
          </a:p>
        </p:txBody>
      </p:sp>
      <p:sp>
        <p:nvSpPr>
          <p:cNvPr id="15" name="Rectangle: Rounded Corners 14">
            <a:extLst>
              <a:ext uri="{FF2B5EF4-FFF2-40B4-BE49-F238E27FC236}">
                <a16:creationId xmlns:a16="http://schemas.microsoft.com/office/drawing/2014/main" id="{D3D1AD37-DE6A-4B33-93EA-3EB2C8F1150F}"/>
              </a:ext>
            </a:extLst>
          </p:cNvPr>
          <p:cNvSpPr/>
          <p:nvPr/>
        </p:nvSpPr>
        <p:spPr bwMode="auto">
          <a:xfrm>
            <a:off x="251273" y="823474"/>
            <a:ext cx="8713215" cy="283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AU" sz="1600" i="1" dirty="0"/>
              <a:t>Proposed capex is in line with current period, with compliance obligations a key driver</a:t>
            </a:r>
            <a:endParaRPr lang="en-AU" sz="1600" i="1" dirty="0">
              <a:solidFill>
                <a:schemeClr val="lt1"/>
              </a:solidFill>
              <a:latin typeface="+mn-lt"/>
              <a:cs typeface="+mn-cs"/>
            </a:endParaRPr>
          </a:p>
        </p:txBody>
      </p:sp>
    </p:spTree>
    <p:extLst>
      <p:ext uri="{BB962C8B-B14F-4D97-AF65-F5344CB8AC3E}">
        <p14:creationId xmlns:p14="http://schemas.microsoft.com/office/powerpoint/2010/main" val="3589382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E1E464-532F-4D7F-9753-E1B2277180F1}"/>
              </a:ext>
            </a:extLst>
          </p:cNvPr>
          <p:cNvSpPr>
            <a:spLocks noGrp="1"/>
          </p:cNvSpPr>
          <p:nvPr>
            <p:ph type="sldNum" sz="quarter" idx="10"/>
          </p:nvPr>
        </p:nvSpPr>
        <p:spPr/>
        <p:txBody>
          <a:bodyPr/>
          <a:lstStyle/>
          <a:p>
            <a:pPr>
              <a:defRPr/>
            </a:pPr>
            <a:fld id="{2DC89C6D-449B-42AB-B09E-EC15EC0402D2}" type="slidenum">
              <a:rPr lang="en-AU" altLang="en-US" smtClean="0"/>
              <a:pPr>
                <a:defRPr/>
              </a:pPr>
              <a:t>16</a:t>
            </a:fld>
            <a:endParaRPr lang="en-AU" altLang="en-US" dirty="0"/>
          </a:p>
        </p:txBody>
      </p:sp>
      <p:sp>
        <p:nvSpPr>
          <p:cNvPr id="5" name="Title 4">
            <a:extLst>
              <a:ext uri="{FF2B5EF4-FFF2-40B4-BE49-F238E27FC236}">
                <a16:creationId xmlns:a16="http://schemas.microsoft.com/office/drawing/2014/main" id="{EFEC90CF-9F6B-460C-A2F4-97C3064FCA5B}"/>
              </a:ext>
            </a:extLst>
          </p:cNvPr>
          <p:cNvSpPr>
            <a:spLocks noGrp="1"/>
          </p:cNvSpPr>
          <p:nvPr>
            <p:ph type="title"/>
          </p:nvPr>
        </p:nvSpPr>
        <p:spPr/>
        <p:txBody>
          <a:bodyPr>
            <a:normAutofit fontScale="90000"/>
          </a:bodyPr>
          <a:lstStyle/>
          <a:p>
            <a:r>
              <a:rPr lang="en-AU" b="1" dirty="0"/>
              <a:t>Future Network | </a:t>
            </a:r>
            <a:r>
              <a:rPr lang="en-AU" i="1" dirty="0"/>
              <a:t>Customer Engagement</a:t>
            </a:r>
          </a:p>
        </p:txBody>
      </p:sp>
      <p:pic>
        <p:nvPicPr>
          <p:cNvPr id="7" name="Picture 6">
            <a:extLst>
              <a:ext uri="{FF2B5EF4-FFF2-40B4-BE49-F238E27FC236}">
                <a16:creationId xmlns:a16="http://schemas.microsoft.com/office/drawing/2014/main" id="{FB990319-A834-4A11-849A-8DDDAA26C292}"/>
              </a:ext>
            </a:extLst>
          </p:cNvPr>
          <p:cNvPicPr>
            <a:picLocks noChangeAspect="1"/>
          </p:cNvPicPr>
          <p:nvPr/>
        </p:nvPicPr>
        <p:blipFill>
          <a:blip r:embed="rId3"/>
          <a:stretch>
            <a:fillRect/>
          </a:stretch>
        </p:blipFill>
        <p:spPr>
          <a:xfrm>
            <a:off x="3795612" y="1132384"/>
            <a:ext cx="4448796" cy="1149272"/>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CCA6DAA9-9BCB-4EB7-9578-5757CF89955A}"/>
              </a:ext>
            </a:extLst>
          </p:cNvPr>
          <p:cNvPicPr>
            <a:picLocks noChangeAspect="1"/>
          </p:cNvPicPr>
          <p:nvPr/>
        </p:nvPicPr>
        <p:blipFill>
          <a:blip r:embed="rId4"/>
          <a:stretch>
            <a:fillRect/>
          </a:stretch>
        </p:blipFill>
        <p:spPr>
          <a:xfrm>
            <a:off x="3767807" y="2356520"/>
            <a:ext cx="2252203" cy="1997704"/>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9D1E2D34-A13F-4FF9-91AD-D1BC851E7A18}"/>
              </a:ext>
            </a:extLst>
          </p:cNvPr>
          <p:cNvPicPr>
            <a:picLocks noChangeAspect="1"/>
          </p:cNvPicPr>
          <p:nvPr/>
        </p:nvPicPr>
        <p:blipFill>
          <a:blip r:embed="rId5"/>
          <a:stretch>
            <a:fillRect/>
          </a:stretch>
        </p:blipFill>
        <p:spPr>
          <a:xfrm>
            <a:off x="6050642" y="2356520"/>
            <a:ext cx="2252203" cy="1997704"/>
          </a:xfrm>
          <a:prstGeom prst="rect">
            <a:avLst/>
          </a:prstGeom>
        </p:spPr>
      </p:pic>
      <p:pic>
        <p:nvPicPr>
          <p:cNvPr id="8" name="Picture 7" descr="A group of people sitting at a table eating and drinking wine&#10;&#10;Description automatically generated">
            <a:extLst>
              <a:ext uri="{FF2B5EF4-FFF2-40B4-BE49-F238E27FC236}">
                <a16:creationId xmlns:a16="http://schemas.microsoft.com/office/drawing/2014/main" id="{04DA8870-F99C-42DC-B4B3-9B85F2758CB6}"/>
              </a:ext>
            </a:extLst>
          </p:cNvPr>
          <p:cNvPicPr>
            <a:picLocks noChangeAspect="1"/>
          </p:cNvPicPr>
          <p:nvPr/>
        </p:nvPicPr>
        <p:blipFill>
          <a:blip r:embed="rId6"/>
          <a:stretch>
            <a:fillRect/>
          </a:stretch>
        </p:blipFill>
        <p:spPr>
          <a:xfrm>
            <a:off x="835056" y="802695"/>
            <a:ext cx="2668277" cy="4002097"/>
          </a:xfrm>
          <a:prstGeom prst="rect">
            <a:avLst/>
          </a:prstGeom>
        </p:spPr>
      </p:pic>
      <p:sp>
        <p:nvSpPr>
          <p:cNvPr id="10" name="TextBox 9">
            <a:extLst>
              <a:ext uri="{FF2B5EF4-FFF2-40B4-BE49-F238E27FC236}">
                <a16:creationId xmlns:a16="http://schemas.microsoft.com/office/drawing/2014/main" id="{2CC488BE-4C8E-4F96-8F7F-6E0F3C196FB2}"/>
              </a:ext>
            </a:extLst>
          </p:cNvPr>
          <p:cNvSpPr txBox="1"/>
          <p:nvPr/>
        </p:nvSpPr>
        <p:spPr>
          <a:xfrm>
            <a:off x="864379" y="4759206"/>
            <a:ext cx="2608406" cy="261610"/>
          </a:xfrm>
          <a:prstGeom prst="rect">
            <a:avLst/>
          </a:prstGeom>
          <a:noFill/>
        </p:spPr>
        <p:txBody>
          <a:bodyPr wrap="none" rtlCol="0">
            <a:spAutoFit/>
          </a:bodyPr>
          <a:lstStyle/>
          <a:p>
            <a:pPr>
              <a:lnSpc>
                <a:spcPct val="100000"/>
              </a:lnSpc>
              <a:spcBef>
                <a:spcPts val="0"/>
              </a:spcBef>
              <a:buNone/>
            </a:pPr>
            <a:r>
              <a:rPr lang="en-AU" sz="1100" i="1" dirty="0">
                <a:solidFill>
                  <a:srgbClr val="3B3C3E"/>
                </a:solidFill>
              </a:rPr>
              <a:t>Our People’s Panel sharing their views</a:t>
            </a:r>
          </a:p>
        </p:txBody>
      </p:sp>
    </p:spTree>
    <p:extLst>
      <p:ext uri="{BB962C8B-B14F-4D97-AF65-F5344CB8AC3E}">
        <p14:creationId xmlns:p14="http://schemas.microsoft.com/office/powerpoint/2010/main" val="3990629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8DFBA-9BB4-4CB1-8036-5D0FF0F79882}"/>
              </a:ext>
            </a:extLst>
          </p:cNvPr>
          <p:cNvSpPr>
            <a:spLocks noGrp="1"/>
          </p:cNvSpPr>
          <p:nvPr>
            <p:ph type="title"/>
          </p:nvPr>
        </p:nvSpPr>
        <p:spPr/>
        <p:txBody>
          <a:bodyPr>
            <a:normAutofit fontScale="90000"/>
          </a:bodyPr>
          <a:lstStyle/>
          <a:p>
            <a:r>
              <a:rPr lang="en-AU" b="1" dirty="0"/>
              <a:t>Future network | </a:t>
            </a:r>
            <a:r>
              <a:rPr lang="en-AU" i="1" dirty="0"/>
              <a:t>Objectives</a:t>
            </a:r>
          </a:p>
        </p:txBody>
      </p:sp>
      <p:sp>
        <p:nvSpPr>
          <p:cNvPr id="4" name="Slide Number Placeholder 3">
            <a:extLst>
              <a:ext uri="{FF2B5EF4-FFF2-40B4-BE49-F238E27FC236}">
                <a16:creationId xmlns:a16="http://schemas.microsoft.com/office/drawing/2014/main" id="{25DE93A6-EB98-4CD0-B07C-79FC51F73EA6}"/>
              </a:ext>
            </a:extLst>
          </p:cNvPr>
          <p:cNvSpPr>
            <a:spLocks noGrp="1"/>
          </p:cNvSpPr>
          <p:nvPr>
            <p:ph type="sldNum" sz="quarter" idx="10"/>
          </p:nvPr>
        </p:nvSpPr>
        <p:spPr/>
        <p:txBody>
          <a:bodyPr/>
          <a:lstStyle/>
          <a:p>
            <a:pPr>
              <a:defRPr/>
            </a:pPr>
            <a:fld id="{B303A22D-90CC-4848-B3FA-D8CAB510F066}" type="slidenum">
              <a:rPr lang="en-AU" altLang="en-US" smtClean="0"/>
              <a:pPr>
                <a:defRPr/>
              </a:pPr>
              <a:t>17</a:t>
            </a:fld>
            <a:endParaRPr lang="en-AU" altLang="en-US" dirty="0"/>
          </a:p>
        </p:txBody>
      </p:sp>
      <p:sp>
        <p:nvSpPr>
          <p:cNvPr id="6" name="Content Placeholder 2">
            <a:extLst>
              <a:ext uri="{FF2B5EF4-FFF2-40B4-BE49-F238E27FC236}">
                <a16:creationId xmlns:a16="http://schemas.microsoft.com/office/drawing/2014/main" id="{1909A3D9-148C-41E4-BAC9-4066406DA9A9}"/>
              </a:ext>
            </a:extLst>
          </p:cNvPr>
          <p:cNvSpPr>
            <a:spLocks noGrp="1"/>
          </p:cNvSpPr>
          <p:nvPr>
            <p:ph idx="1"/>
          </p:nvPr>
        </p:nvSpPr>
        <p:spPr>
          <a:xfrm>
            <a:off x="251520" y="1005886"/>
            <a:ext cx="4464496" cy="3870913"/>
          </a:xfrm>
        </p:spPr>
        <p:txBody>
          <a:bodyPr>
            <a:noAutofit/>
          </a:bodyPr>
          <a:lstStyle/>
          <a:p>
            <a:r>
              <a:rPr lang="en-AU" sz="1800" b="1" dirty="0"/>
              <a:t>Enable DER</a:t>
            </a:r>
          </a:p>
          <a:p>
            <a:pPr lvl="1"/>
            <a:r>
              <a:rPr lang="en-AU" sz="1600" dirty="0"/>
              <a:t>Enabling residential customers to export 5 kW back into the grid</a:t>
            </a:r>
          </a:p>
          <a:p>
            <a:pPr lvl="1"/>
            <a:r>
              <a:rPr lang="en-AU" sz="1600" dirty="0"/>
              <a:t>Providing commercial / industrial customers with the option of dynamic exports, rather than no export (no cost) or full export (customer pays for upgrading the network)</a:t>
            </a:r>
          </a:p>
          <a:p>
            <a:pPr lvl="1"/>
            <a:endParaRPr lang="en-AU" sz="1600" dirty="0"/>
          </a:p>
          <a:p>
            <a:r>
              <a:rPr lang="en-AU" sz="1800" b="1" dirty="0"/>
              <a:t>Optimised Asset Investments</a:t>
            </a:r>
          </a:p>
          <a:p>
            <a:pPr lvl="1"/>
            <a:r>
              <a:rPr lang="en-AU" sz="1600" dirty="0"/>
              <a:t>Optimise Replacement projects through condition monitoring</a:t>
            </a:r>
          </a:p>
          <a:p>
            <a:pPr lvl="1"/>
            <a:r>
              <a:rPr lang="en-AU" sz="1600" dirty="0"/>
              <a:t>Optimise Augmentation projects through dynamic ratings</a:t>
            </a:r>
          </a:p>
        </p:txBody>
      </p:sp>
      <p:graphicFrame>
        <p:nvGraphicFramePr>
          <p:cNvPr id="5" name="Table 12">
            <a:extLst>
              <a:ext uri="{FF2B5EF4-FFF2-40B4-BE49-F238E27FC236}">
                <a16:creationId xmlns:a16="http://schemas.microsoft.com/office/drawing/2014/main" id="{F331EC46-8334-4EBC-A153-748433DF9C92}"/>
              </a:ext>
            </a:extLst>
          </p:cNvPr>
          <p:cNvGraphicFramePr>
            <a:graphicFrameLocks/>
          </p:cNvGraphicFramePr>
          <p:nvPr/>
        </p:nvGraphicFramePr>
        <p:xfrm>
          <a:off x="4872232" y="928391"/>
          <a:ext cx="4068192" cy="4036821"/>
        </p:xfrm>
        <a:graphic>
          <a:graphicData uri="http://schemas.openxmlformats.org/drawingml/2006/table">
            <a:tbl>
              <a:tblPr firstRow="1" bandRow="1">
                <a:tableStyleId>{5C22544A-7EE6-4342-B048-85BDC9FD1C3A}</a:tableStyleId>
              </a:tblPr>
              <a:tblGrid>
                <a:gridCol w="1932016">
                  <a:extLst>
                    <a:ext uri="{9D8B030D-6E8A-4147-A177-3AD203B41FA5}">
                      <a16:colId xmlns:a16="http://schemas.microsoft.com/office/drawing/2014/main" val="2343703154"/>
                    </a:ext>
                  </a:extLst>
                </a:gridCol>
                <a:gridCol w="2136176">
                  <a:extLst>
                    <a:ext uri="{9D8B030D-6E8A-4147-A177-3AD203B41FA5}">
                      <a16:colId xmlns:a16="http://schemas.microsoft.com/office/drawing/2014/main" val="2920802053"/>
                    </a:ext>
                  </a:extLst>
                </a:gridCol>
              </a:tblGrid>
              <a:tr h="341766">
                <a:tc>
                  <a:txBody>
                    <a:bodyPr/>
                    <a:lstStyle/>
                    <a:p>
                      <a:pPr algn="ctr"/>
                      <a:r>
                        <a:rPr lang="en-AU" sz="1200" dirty="0"/>
                        <a:t>Initiative</a:t>
                      </a:r>
                    </a:p>
                  </a:txBody>
                  <a:tcPr/>
                </a:tc>
                <a:tc>
                  <a:txBody>
                    <a:bodyPr/>
                    <a:lstStyle/>
                    <a:p>
                      <a:pPr algn="ctr"/>
                      <a:r>
                        <a:rPr lang="en-AU" sz="1200" dirty="0"/>
                        <a:t>Cost and categorisation</a:t>
                      </a:r>
                    </a:p>
                  </a:txBody>
                  <a:tcPr/>
                </a:tc>
                <a:extLst>
                  <a:ext uri="{0D108BD9-81ED-4DB2-BD59-A6C34878D82A}">
                    <a16:rowId xmlns:a16="http://schemas.microsoft.com/office/drawing/2014/main" val="1455622444"/>
                  </a:ext>
                </a:extLst>
              </a:tr>
              <a:tr h="330187">
                <a:tc gridSpan="2">
                  <a:txBody>
                    <a:bodyPr/>
                    <a:lstStyle/>
                    <a:p>
                      <a:pPr algn="ctr"/>
                      <a:r>
                        <a:rPr lang="en-AU" sz="1200" b="1" u="none" dirty="0"/>
                        <a:t>Enable DER</a:t>
                      </a:r>
                    </a:p>
                  </a:txBody>
                  <a:tcPr anchor="ctr"/>
                </a:tc>
                <a:tc hMerge="1">
                  <a:txBody>
                    <a:bodyPr/>
                    <a:lstStyle/>
                    <a:p>
                      <a:pPr algn="ctr"/>
                      <a:endParaRPr lang="en-AU" sz="1200" b="1" u="none" dirty="0"/>
                    </a:p>
                  </a:txBody>
                  <a:tcPr anchor="ctr"/>
                </a:tc>
                <a:extLst>
                  <a:ext uri="{0D108BD9-81ED-4DB2-BD59-A6C34878D82A}">
                    <a16:rowId xmlns:a16="http://schemas.microsoft.com/office/drawing/2014/main" val="1987728515"/>
                  </a:ext>
                </a:extLst>
              </a:tr>
              <a:tr h="711268">
                <a:tc>
                  <a:txBody>
                    <a:bodyPr/>
                    <a:lstStyle/>
                    <a:p>
                      <a:r>
                        <a:rPr lang="en-AU" sz="1200" dirty="0"/>
                        <a:t>LV network model</a:t>
                      </a:r>
                    </a:p>
                  </a:txBody>
                  <a:tcPr/>
                </a:tc>
                <a:tc>
                  <a:txBody>
                    <a:bodyPr/>
                    <a:lstStyle/>
                    <a:p>
                      <a:pPr algn="ctr"/>
                      <a:r>
                        <a:rPr lang="en-AU" sz="1200" dirty="0"/>
                        <a:t>$6.1 M capex</a:t>
                      </a:r>
                    </a:p>
                    <a:p>
                      <a:pPr algn="ctr"/>
                      <a:r>
                        <a:rPr lang="en-AU" sz="1200" dirty="0"/>
                        <a:t>(100% IT)</a:t>
                      </a:r>
                    </a:p>
                    <a:p>
                      <a:pPr algn="ctr"/>
                      <a:r>
                        <a:rPr lang="en-AU" sz="1200" dirty="0"/>
                        <a:t>$0.9M opex</a:t>
                      </a:r>
                    </a:p>
                  </a:txBody>
                  <a:tcPr/>
                </a:tc>
                <a:extLst>
                  <a:ext uri="{0D108BD9-81ED-4DB2-BD59-A6C34878D82A}">
                    <a16:rowId xmlns:a16="http://schemas.microsoft.com/office/drawing/2014/main" val="3675999140"/>
                  </a:ext>
                </a:extLst>
              </a:tr>
              <a:tr h="720093">
                <a:tc>
                  <a:txBody>
                    <a:bodyPr/>
                    <a:lstStyle/>
                    <a:p>
                      <a:r>
                        <a:rPr lang="en-AU" sz="1200" dirty="0"/>
                        <a:t>Increase DER hosting capacity (network upgrades)</a:t>
                      </a:r>
                    </a:p>
                  </a:txBody>
                  <a:tcPr/>
                </a:tc>
                <a:tc>
                  <a:txBody>
                    <a:bodyPr/>
                    <a:lstStyle/>
                    <a:p>
                      <a:pPr algn="ctr"/>
                      <a:r>
                        <a:rPr lang="en-AU" sz="1200" dirty="0"/>
                        <a:t>$8.4 M capex</a:t>
                      </a:r>
                    </a:p>
                    <a:p>
                      <a:pPr algn="ctr"/>
                      <a:r>
                        <a:rPr lang="en-AU" sz="1200" dirty="0"/>
                        <a:t>(100% Network)</a:t>
                      </a:r>
                    </a:p>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t>$1.8M opex</a:t>
                      </a:r>
                    </a:p>
                  </a:txBody>
                  <a:tcPr/>
                </a:tc>
                <a:extLst>
                  <a:ext uri="{0D108BD9-81ED-4DB2-BD59-A6C34878D82A}">
                    <a16:rowId xmlns:a16="http://schemas.microsoft.com/office/drawing/2014/main" val="4037918493"/>
                  </a:ext>
                </a:extLst>
              </a:tr>
              <a:tr h="720093">
                <a:tc>
                  <a:txBody>
                    <a:bodyPr/>
                    <a:lstStyle/>
                    <a:p>
                      <a:r>
                        <a:rPr lang="en-AU" sz="1200" dirty="0"/>
                        <a:t>Increase DER hosting (dynamic control systems)</a:t>
                      </a:r>
                    </a:p>
                  </a:txBody>
                  <a:tcPr/>
                </a:tc>
                <a:tc>
                  <a:txBody>
                    <a:bodyPr/>
                    <a:lstStyle/>
                    <a:p>
                      <a:pPr algn="ctr"/>
                      <a:r>
                        <a:rPr lang="en-AU" sz="1200" dirty="0"/>
                        <a:t>$9.0 M capex</a:t>
                      </a:r>
                    </a:p>
                    <a:p>
                      <a:pPr algn="ctr"/>
                      <a:r>
                        <a:rPr lang="en-AU" sz="1200" dirty="0"/>
                        <a:t>(27% Network, 73% IT)</a:t>
                      </a:r>
                    </a:p>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t>$1.0M opex</a:t>
                      </a:r>
                    </a:p>
                  </a:txBody>
                  <a:tcPr/>
                </a:tc>
                <a:extLst>
                  <a:ext uri="{0D108BD9-81ED-4DB2-BD59-A6C34878D82A}">
                    <a16:rowId xmlns:a16="http://schemas.microsoft.com/office/drawing/2014/main" val="1232077659"/>
                  </a:ext>
                </a:extLst>
              </a:tr>
              <a:tr h="368826">
                <a:tc gridSpan="2">
                  <a:txBody>
                    <a:bodyPr/>
                    <a:lstStyle/>
                    <a:p>
                      <a:pPr algn="ctr"/>
                      <a:r>
                        <a:rPr lang="en-AU" sz="1200" b="1" u="none" dirty="0"/>
                        <a:t>Optimised Asset Investments</a:t>
                      </a:r>
                    </a:p>
                  </a:txBody>
                  <a:tcPr anchor="ctr"/>
                </a:tc>
                <a:tc hMerge="1">
                  <a:txBody>
                    <a:bodyPr/>
                    <a:lstStyle/>
                    <a:p>
                      <a:pPr algn="ctr"/>
                      <a:endParaRPr lang="en-AU" sz="1200" b="1" u="none" dirty="0"/>
                    </a:p>
                  </a:txBody>
                  <a:tcPr anchor="ctr"/>
                </a:tc>
                <a:extLst>
                  <a:ext uri="{0D108BD9-81ED-4DB2-BD59-A6C34878D82A}">
                    <a16:rowId xmlns:a16="http://schemas.microsoft.com/office/drawing/2014/main" val="2836224693"/>
                  </a:ext>
                </a:extLst>
              </a:tr>
              <a:tr h="844588">
                <a:tc>
                  <a:txBody>
                    <a:bodyPr/>
                    <a:lstStyle/>
                    <a:p>
                      <a:r>
                        <a:rPr lang="en-AU" sz="1200" dirty="0"/>
                        <a:t>Asset and Climate Sensors feeding into Asset Investment Systems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t>$4.9 M capex</a:t>
                      </a:r>
                    </a:p>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t>(41% Network, 59% IT)</a:t>
                      </a:r>
                    </a:p>
                  </a:txBody>
                  <a:tcPr/>
                </a:tc>
                <a:extLst>
                  <a:ext uri="{0D108BD9-81ED-4DB2-BD59-A6C34878D82A}">
                    <a16:rowId xmlns:a16="http://schemas.microsoft.com/office/drawing/2014/main" val="3818879818"/>
                  </a:ext>
                </a:extLst>
              </a:tr>
            </a:tbl>
          </a:graphicData>
        </a:graphic>
      </p:graphicFrame>
    </p:spTree>
    <p:extLst>
      <p:ext uri="{BB962C8B-B14F-4D97-AF65-F5344CB8AC3E}">
        <p14:creationId xmlns:p14="http://schemas.microsoft.com/office/powerpoint/2010/main" val="3971498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784C0F-94EC-45C3-ADC1-55B612C5184B}"/>
              </a:ext>
            </a:extLst>
          </p:cNvPr>
          <p:cNvSpPr/>
          <p:nvPr/>
        </p:nvSpPr>
        <p:spPr bwMode="auto">
          <a:xfrm>
            <a:off x="0" y="4156720"/>
            <a:ext cx="9109547" cy="98836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2" name="Title 1">
            <a:extLst>
              <a:ext uri="{FF2B5EF4-FFF2-40B4-BE49-F238E27FC236}">
                <a16:creationId xmlns:a16="http://schemas.microsoft.com/office/drawing/2014/main" id="{3168DFBA-9BB4-4CB1-8036-5D0FF0F79882}"/>
              </a:ext>
            </a:extLst>
          </p:cNvPr>
          <p:cNvSpPr>
            <a:spLocks noGrp="1"/>
          </p:cNvSpPr>
          <p:nvPr>
            <p:ph type="title"/>
          </p:nvPr>
        </p:nvSpPr>
        <p:spPr/>
        <p:txBody>
          <a:bodyPr>
            <a:normAutofit fontScale="90000"/>
          </a:bodyPr>
          <a:lstStyle/>
          <a:p>
            <a:r>
              <a:rPr lang="en-AU" b="1" dirty="0"/>
              <a:t>Future network </a:t>
            </a:r>
            <a:r>
              <a:rPr lang="en-AU" dirty="0"/>
              <a:t>| </a:t>
            </a:r>
            <a:r>
              <a:rPr lang="en-AU" i="1" dirty="0"/>
              <a:t>An Economic Need</a:t>
            </a:r>
          </a:p>
        </p:txBody>
      </p:sp>
      <p:sp>
        <p:nvSpPr>
          <p:cNvPr id="4" name="Slide Number Placeholder 3">
            <a:extLst>
              <a:ext uri="{FF2B5EF4-FFF2-40B4-BE49-F238E27FC236}">
                <a16:creationId xmlns:a16="http://schemas.microsoft.com/office/drawing/2014/main" id="{25DE93A6-EB98-4CD0-B07C-79FC51F73EA6}"/>
              </a:ext>
            </a:extLst>
          </p:cNvPr>
          <p:cNvSpPr>
            <a:spLocks noGrp="1"/>
          </p:cNvSpPr>
          <p:nvPr>
            <p:ph type="sldNum" sz="quarter" idx="10"/>
          </p:nvPr>
        </p:nvSpPr>
        <p:spPr/>
        <p:txBody>
          <a:bodyPr/>
          <a:lstStyle/>
          <a:p>
            <a:pPr>
              <a:defRPr/>
            </a:pPr>
            <a:fld id="{B303A22D-90CC-4848-B3FA-D8CAB510F066}" type="slidenum">
              <a:rPr lang="en-AU" altLang="en-US" smtClean="0"/>
              <a:pPr>
                <a:defRPr/>
              </a:pPr>
              <a:t>18</a:t>
            </a:fld>
            <a:endParaRPr lang="en-AU" altLang="en-US" dirty="0"/>
          </a:p>
        </p:txBody>
      </p:sp>
      <p:graphicFrame>
        <p:nvGraphicFramePr>
          <p:cNvPr id="9" name="Chart 8">
            <a:extLst>
              <a:ext uri="{FF2B5EF4-FFF2-40B4-BE49-F238E27FC236}">
                <a16:creationId xmlns:a16="http://schemas.microsoft.com/office/drawing/2014/main" id="{9C921319-A43F-4B6E-A9E1-D862C1A27C98}"/>
              </a:ext>
            </a:extLst>
          </p:cNvPr>
          <p:cNvGraphicFramePr>
            <a:graphicFrameLocks/>
          </p:cNvGraphicFramePr>
          <p:nvPr>
            <p:extLst>
              <p:ext uri="{D42A27DB-BD31-4B8C-83A1-F6EECF244321}">
                <p14:modId xmlns:p14="http://schemas.microsoft.com/office/powerpoint/2010/main" val="989031818"/>
              </p:ext>
            </p:extLst>
          </p:nvPr>
        </p:nvGraphicFramePr>
        <p:xfrm>
          <a:off x="4883365" y="1330545"/>
          <a:ext cx="4096072" cy="3796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04BE0B1B-234B-48E9-AAA2-F51F6E64047A}"/>
              </a:ext>
            </a:extLst>
          </p:cNvPr>
          <p:cNvGraphicFramePr>
            <a:graphicFrameLocks/>
          </p:cNvGraphicFramePr>
          <p:nvPr>
            <p:extLst>
              <p:ext uri="{D42A27DB-BD31-4B8C-83A1-F6EECF244321}">
                <p14:modId xmlns:p14="http://schemas.microsoft.com/office/powerpoint/2010/main" val="1036375419"/>
              </p:ext>
            </p:extLst>
          </p:nvPr>
        </p:nvGraphicFramePr>
        <p:xfrm>
          <a:off x="71240" y="1527608"/>
          <a:ext cx="4585630" cy="351475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54BB20EE-3C1A-46EE-9A49-CBF9B1AC14C9}"/>
              </a:ext>
            </a:extLst>
          </p:cNvPr>
          <p:cNvSpPr txBox="1"/>
          <p:nvPr/>
        </p:nvSpPr>
        <p:spPr>
          <a:xfrm>
            <a:off x="287565" y="831805"/>
            <a:ext cx="4096072" cy="683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AU"/>
            </a:defPPr>
            <a:lvl1pPr algn="ctr">
              <a:buNone/>
              <a:defRPr sz="1600" b="1">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AU" b="0" dirty="0"/>
              <a:t>Without action, more solar customers will be constrained from exporting</a:t>
            </a:r>
          </a:p>
        </p:txBody>
      </p:sp>
      <p:sp>
        <p:nvSpPr>
          <p:cNvPr id="10" name="TextBox 9">
            <a:extLst>
              <a:ext uri="{FF2B5EF4-FFF2-40B4-BE49-F238E27FC236}">
                <a16:creationId xmlns:a16="http://schemas.microsoft.com/office/drawing/2014/main" id="{B2CAD628-F4A4-4597-A22D-E77CAF2FE739}"/>
              </a:ext>
            </a:extLst>
          </p:cNvPr>
          <p:cNvSpPr txBox="1"/>
          <p:nvPr/>
        </p:nvSpPr>
        <p:spPr>
          <a:xfrm>
            <a:off x="4959689" y="820436"/>
            <a:ext cx="4096072" cy="683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AU"/>
            </a:defPPr>
            <a:lvl1pPr algn="ctr">
              <a:buNone/>
              <a:defRPr sz="1600" b="1">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AU" b="0" dirty="0"/>
              <a:t>Modelling shows building a smarter grid maximises value for customers</a:t>
            </a:r>
          </a:p>
        </p:txBody>
      </p:sp>
    </p:spTree>
    <p:extLst>
      <p:ext uri="{BB962C8B-B14F-4D97-AF65-F5344CB8AC3E}">
        <p14:creationId xmlns:p14="http://schemas.microsoft.com/office/powerpoint/2010/main" val="66445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74FEAD-39DE-4035-B98D-2402066E6B9B}"/>
              </a:ext>
            </a:extLst>
          </p:cNvPr>
          <p:cNvSpPr/>
          <p:nvPr/>
        </p:nvSpPr>
        <p:spPr bwMode="auto">
          <a:xfrm>
            <a:off x="0" y="4156720"/>
            <a:ext cx="9109547" cy="98836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pic>
        <p:nvPicPr>
          <p:cNvPr id="5" name="Picture 4" descr="A screenshot of a cell phone&#10;&#10;Description automatically generated">
            <a:extLst>
              <a:ext uri="{FF2B5EF4-FFF2-40B4-BE49-F238E27FC236}">
                <a16:creationId xmlns:a16="http://schemas.microsoft.com/office/drawing/2014/main" id="{588C6E8D-7DB3-4B04-A4ED-BB02D5040ED4}"/>
              </a:ext>
            </a:extLst>
          </p:cNvPr>
          <p:cNvPicPr>
            <a:picLocks noChangeAspect="1"/>
          </p:cNvPicPr>
          <p:nvPr/>
        </p:nvPicPr>
        <p:blipFill rotWithShape="1">
          <a:blip r:embed="rId2"/>
          <a:srcRect l="-1" r="42708" b="2491"/>
          <a:stretch/>
        </p:blipFill>
        <p:spPr>
          <a:xfrm>
            <a:off x="71240" y="907480"/>
            <a:ext cx="3231388" cy="4138540"/>
          </a:xfrm>
          <a:prstGeom prst="rect">
            <a:avLst/>
          </a:prstGeom>
          <a:noFill/>
        </p:spPr>
      </p:pic>
      <p:sp>
        <p:nvSpPr>
          <p:cNvPr id="3" name="Content Placeholder 2">
            <a:extLst>
              <a:ext uri="{FF2B5EF4-FFF2-40B4-BE49-F238E27FC236}">
                <a16:creationId xmlns:a16="http://schemas.microsoft.com/office/drawing/2014/main" id="{001E17B4-EE6F-437F-828E-1398FA2DB18A}"/>
              </a:ext>
            </a:extLst>
          </p:cNvPr>
          <p:cNvSpPr>
            <a:spLocks noGrp="1"/>
          </p:cNvSpPr>
          <p:nvPr>
            <p:ph sz="quarter" idx="4"/>
          </p:nvPr>
        </p:nvSpPr>
        <p:spPr>
          <a:xfrm>
            <a:off x="3347864" y="1835078"/>
            <a:ext cx="5455304" cy="768626"/>
          </a:xfrm>
        </p:spPr>
        <p:txBody>
          <a:bodyPr wrap="square" anchor="t">
            <a:normAutofit fontScale="92500"/>
          </a:bodyPr>
          <a:lstStyle/>
          <a:p>
            <a:pPr>
              <a:lnSpc>
                <a:spcPct val="90000"/>
              </a:lnSpc>
            </a:pPr>
            <a:r>
              <a:rPr lang="en-AU" sz="1400" b="1" dirty="0"/>
              <a:t>Large customers and small customers over 40MWh per annum</a:t>
            </a:r>
          </a:p>
          <a:p>
            <a:pPr marL="363538" lvl="1" indent="0">
              <a:lnSpc>
                <a:spcPct val="90000"/>
              </a:lnSpc>
              <a:buNone/>
            </a:pPr>
            <a:r>
              <a:rPr lang="en-AU" sz="1400" dirty="0"/>
              <a:t>We will be replacing ratcheted demand with rolling demand to better recognise freed-up capacity</a:t>
            </a:r>
          </a:p>
        </p:txBody>
      </p:sp>
      <p:sp>
        <p:nvSpPr>
          <p:cNvPr id="2" name="Title 1">
            <a:extLst>
              <a:ext uri="{FF2B5EF4-FFF2-40B4-BE49-F238E27FC236}">
                <a16:creationId xmlns:a16="http://schemas.microsoft.com/office/drawing/2014/main" id="{4F444256-E586-4F84-A224-193F9DF849DF}"/>
              </a:ext>
            </a:extLst>
          </p:cNvPr>
          <p:cNvSpPr>
            <a:spLocks noGrp="1"/>
          </p:cNvSpPr>
          <p:nvPr>
            <p:ph type="title"/>
          </p:nvPr>
        </p:nvSpPr>
        <p:spPr>
          <a:xfrm>
            <a:off x="251520" y="124272"/>
            <a:ext cx="8569200" cy="508564"/>
          </a:xfrm>
        </p:spPr>
        <p:txBody>
          <a:bodyPr wrap="square" anchor="t">
            <a:normAutofit/>
          </a:bodyPr>
          <a:lstStyle/>
          <a:p>
            <a:pPr>
              <a:lnSpc>
                <a:spcPct val="90000"/>
              </a:lnSpc>
            </a:pPr>
            <a:r>
              <a:rPr lang="en-AU" b="1" dirty="0"/>
              <a:t>Network Pricing </a:t>
            </a:r>
            <a:r>
              <a:rPr lang="en-AU" dirty="0"/>
              <a:t>| </a:t>
            </a:r>
            <a:r>
              <a:rPr lang="en-AU" i="1" dirty="0"/>
              <a:t>Efficient network tariffs</a:t>
            </a:r>
          </a:p>
        </p:txBody>
      </p:sp>
      <p:sp>
        <p:nvSpPr>
          <p:cNvPr id="8" name="Content Placeholder 2">
            <a:extLst>
              <a:ext uri="{FF2B5EF4-FFF2-40B4-BE49-F238E27FC236}">
                <a16:creationId xmlns:a16="http://schemas.microsoft.com/office/drawing/2014/main" id="{9C32F335-D42B-4C4C-8CBD-D0D6A5010A06}"/>
              </a:ext>
            </a:extLst>
          </p:cNvPr>
          <p:cNvSpPr txBox="1">
            <a:spLocks/>
          </p:cNvSpPr>
          <p:nvPr/>
        </p:nvSpPr>
        <p:spPr bwMode="auto">
          <a:xfrm>
            <a:off x="3365416" y="2716560"/>
            <a:ext cx="5455304" cy="7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174625" indent="-174625" algn="l" rtl="0" eaLnBrk="1" fontAlgn="base" hangingPunct="1">
              <a:spcBef>
                <a:spcPct val="20000"/>
              </a:spcBef>
              <a:spcAft>
                <a:spcPct val="0"/>
              </a:spcAft>
              <a:buChar char="•"/>
              <a:defRPr sz="2400">
                <a:solidFill>
                  <a:srgbClr val="505150"/>
                </a:solidFill>
                <a:latin typeface="+mn-lt"/>
                <a:ea typeface="+mn-ea"/>
                <a:cs typeface="+mn-cs"/>
              </a:defRPr>
            </a:lvl1pPr>
            <a:lvl2pPr marL="623888" indent="-260350" algn="l" rtl="0" eaLnBrk="1" fontAlgn="base" hangingPunct="1">
              <a:spcBef>
                <a:spcPct val="20000"/>
              </a:spcBef>
              <a:spcAft>
                <a:spcPct val="0"/>
              </a:spcAft>
              <a:buChar char="–"/>
              <a:defRPr sz="2000">
                <a:solidFill>
                  <a:srgbClr val="505150"/>
                </a:solidFill>
                <a:latin typeface="+mn-lt"/>
                <a:ea typeface="+mn-ea"/>
                <a:cs typeface="+mn-cs"/>
              </a:defRPr>
            </a:lvl2pPr>
            <a:lvl3pPr marL="1150938" indent="-228600" algn="l" rtl="0" eaLnBrk="1" fontAlgn="base" hangingPunct="1">
              <a:spcBef>
                <a:spcPct val="20000"/>
              </a:spcBef>
              <a:spcAft>
                <a:spcPct val="0"/>
              </a:spcAft>
              <a:buChar char="•"/>
              <a:defRPr sz="1800">
                <a:solidFill>
                  <a:srgbClr val="505150"/>
                </a:solidFill>
                <a:latin typeface="+mn-lt"/>
                <a:ea typeface="+mn-ea"/>
                <a:cs typeface="+mn-cs"/>
              </a:defRPr>
            </a:lvl3pPr>
            <a:lvl4pPr marL="1600200" indent="-228600" algn="l" rtl="0" eaLnBrk="1" fontAlgn="base" hangingPunct="1">
              <a:spcBef>
                <a:spcPct val="20000"/>
              </a:spcBef>
              <a:spcAft>
                <a:spcPct val="0"/>
              </a:spcAft>
              <a:buChar char="–"/>
              <a:defRPr sz="1600">
                <a:solidFill>
                  <a:srgbClr val="505150"/>
                </a:solidFill>
                <a:latin typeface="+mn-lt"/>
                <a:ea typeface="+mn-ea"/>
                <a:cs typeface="+mn-cs"/>
              </a:defRPr>
            </a:lvl4pPr>
            <a:lvl5pPr marL="2057400" indent="-228600" algn="l" rtl="0" eaLnBrk="1" fontAlgn="base" hangingPunct="1">
              <a:spcBef>
                <a:spcPct val="20000"/>
              </a:spcBef>
              <a:spcAft>
                <a:spcPct val="0"/>
              </a:spcAft>
              <a:buChar char="»"/>
              <a:defRPr sz="1600">
                <a:solidFill>
                  <a:srgbClr val="505150"/>
                </a:solidFill>
                <a:latin typeface="+mn-lt"/>
                <a:ea typeface="+mn-ea"/>
                <a:cs typeface="+mn-cs"/>
              </a:defRPr>
            </a:lvl5pPr>
            <a:lvl6pPr marL="2514600" indent="-228600" algn="l" rtl="0" eaLnBrk="1" fontAlgn="base" hangingPunct="1">
              <a:spcBef>
                <a:spcPct val="20000"/>
              </a:spcBef>
              <a:spcAft>
                <a:spcPct val="0"/>
              </a:spcAft>
              <a:buChar char="»"/>
              <a:defRPr sz="1600">
                <a:solidFill>
                  <a:srgbClr val="2F3791"/>
                </a:solidFill>
                <a:latin typeface="+mn-lt"/>
                <a:ea typeface="+mn-ea"/>
                <a:cs typeface="+mn-cs"/>
              </a:defRPr>
            </a:lvl6pPr>
            <a:lvl7pPr marL="2971800" indent="-228600" algn="l" rtl="0" eaLnBrk="1" fontAlgn="base" hangingPunct="1">
              <a:spcBef>
                <a:spcPct val="20000"/>
              </a:spcBef>
              <a:spcAft>
                <a:spcPct val="0"/>
              </a:spcAft>
              <a:buChar char="»"/>
              <a:defRPr sz="1600">
                <a:solidFill>
                  <a:srgbClr val="2F3791"/>
                </a:solidFill>
                <a:latin typeface="+mn-lt"/>
                <a:ea typeface="+mn-ea"/>
                <a:cs typeface="+mn-cs"/>
              </a:defRPr>
            </a:lvl7pPr>
            <a:lvl8pPr marL="3429000" indent="-228600" algn="l" rtl="0" eaLnBrk="1" fontAlgn="base" hangingPunct="1">
              <a:spcBef>
                <a:spcPct val="20000"/>
              </a:spcBef>
              <a:spcAft>
                <a:spcPct val="0"/>
              </a:spcAft>
              <a:buChar char="»"/>
              <a:defRPr sz="1600">
                <a:solidFill>
                  <a:srgbClr val="2F3791"/>
                </a:solidFill>
                <a:latin typeface="+mn-lt"/>
                <a:ea typeface="+mn-ea"/>
                <a:cs typeface="+mn-cs"/>
              </a:defRPr>
            </a:lvl8pPr>
            <a:lvl9pPr marL="3886200" indent="-228600" algn="l" rtl="0" eaLnBrk="1" fontAlgn="base" hangingPunct="1">
              <a:spcBef>
                <a:spcPct val="20000"/>
              </a:spcBef>
              <a:spcAft>
                <a:spcPct val="0"/>
              </a:spcAft>
              <a:buChar char="»"/>
              <a:defRPr sz="1600">
                <a:solidFill>
                  <a:srgbClr val="2F3791"/>
                </a:solidFill>
                <a:latin typeface="+mn-lt"/>
                <a:ea typeface="+mn-ea"/>
                <a:cs typeface="+mn-cs"/>
              </a:defRPr>
            </a:lvl9pPr>
          </a:lstStyle>
          <a:p>
            <a:pPr>
              <a:lnSpc>
                <a:spcPct val="90000"/>
              </a:lnSpc>
            </a:pPr>
            <a:r>
              <a:rPr lang="en-AU" sz="1400" b="1" kern="0" dirty="0"/>
              <a:t>Small business customers</a:t>
            </a:r>
          </a:p>
          <a:p>
            <a:pPr marL="363538" lvl="1" indent="0">
              <a:lnSpc>
                <a:spcPct val="90000"/>
              </a:lnSpc>
              <a:buNone/>
            </a:pPr>
            <a:r>
              <a:rPr lang="en-AU" sz="1400" kern="0" dirty="0"/>
              <a:t>We are amending our time of use tariff to a shorter peak window (9am to 9pm; weekdays).  This will be the default tariff for all customers with consumption &lt; 40MWh per annum</a:t>
            </a:r>
          </a:p>
        </p:txBody>
      </p:sp>
      <p:sp>
        <p:nvSpPr>
          <p:cNvPr id="9" name="Content Placeholder 2">
            <a:extLst>
              <a:ext uri="{FF2B5EF4-FFF2-40B4-BE49-F238E27FC236}">
                <a16:creationId xmlns:a16="http://schemas.microsoft.com/office/drawing/2014/main" id="{4BB4A13E-ABF8-495F-A4D8-166241A11ADB}"/>
              </a:ext>
            </a:extLst>
          </p:cNvPr>
          <p:cNvSpPr txBox="1">
            <a:spLocks/>
          </p:cNvSpPr>
          <p:nvPr/>
        </p:nvSpPr>
        <p:spPr bwMode="auto">
          <a:xfrm>
            <a:off x="3381008" y="3796680"/>
            <a:ext cx="545530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174625" indent="-174625" algn="l" rtl="0" eaLnBrk="1" fontAlgn="base" hangingPunct="1">
              <a:spcBef>
                <a:spcPct val="20000"/>
              </a:spcBef>
              <a:spcAft>
                <a:spcPct val="0"/>
              </a:spcAft>
              <a:buChar char="•"/>
              <a:defRPr sz="2400">
                <a:solidFill>
                  <a:srgbClr val="505150"/>
                </a:solidFill>
                <a:latin typeface="+mn-lt"/>
                <a:ea typeface="+mn-ea"/>
                <a:cs typeface="+mn-cs"/>
              </a:defRPr>
            </a:lvl1pPr>
            <a:lvl2pPr marL="623888" indent="-260350" algn="l" rtl="0" eaLnBrk="1" fontAlgn="base" hangingPunct="1">
              <a:spcBef>
                <a:spcPct val="20000"/>
              </a:spcBef>
              <a:spcAft>
                <a:spcPct val="0"/>
              </a:spcAft>
              <a:buChar char="–"/>
              <a:defRPr sz="2000">
                <a:solidFill>
                  <a:srgbClr val="505150"/>
                </a:solidFill>
                <a:latin typeface="+mn-lt"/>
                <a:ea typeface="+mn-ea"/>
                <a:cs typeface="+mn-cs"/>
              </a:defRPr>
            </a:lvl2pPr>
            <a:lvl3pPr marL="1150938" indent="-228600" algn="l" rtl="0" eaLnBrk="1" fontAlgn="base" hangingPunct="1">
              <a:spcBef>
                <a:spcPct val="20000"/>
              </a:spcBef>
              <a:spcAft>
                <a:spcPct val="0"/>
              </a:spcAft>
              <a:buChar char="•"/>
              <a:defRPr sz="1800">
                <a:solidFill>
                  <a:srgbClr val="505150"/>
                </a:solidFill>
                <a:latin typeface="+mn-lt"/>
                <a:ea typeface="+mn-ea"/>
                <a:cs typeface="+mn-cs"/>
              </a:defRPr>
            </a:lvl3pPr>
            <a:lvl4pPr marL="1600200" indent="-228600" algn="l" rtl="0" eaLnBrk="1" fontAlgn="base" hangingPunct="1">
              <a:spcBef>
                <a:spcPct val="20000"/>
              </a:spcBef>
              <a:spcAft>
                <a:spcPct val="0"/>
              </a:spcAft>
              <a:buChar char="–"/>
              <a:defRPr sz="1600">
                <a:solidFill>
                  <a:srgbClr val="505150"/>
                </a:solidFill>
                <a:latin typeface="+mn-lt"/>
                <a:ea typeface="+mn-ea"/>
                <a:cs typeface="+mn-cs"/>
              </a:defRPr>
            </a:lvl4pPr>
            <a:lvl5pPr marL="2057400" indent="-228600" algn="l" rtl="0" eaLnBrk="1" fontAlgn="base" hangingPunct="1">
              <a:spcBef>
                <a:spcPct val="20000"/>
              </a:spcBef>
              <a:spcAft>
                <a:spcPct val="0"/>
              </a:spcAft>
              <a:buChar char="»"/>
              <a:defRPr sz="1600">
                <a:solidFill>
                  <a:srgbClr val="505150"/>
                </a:solidFill>
                <a:latin typeface="+mn-lt"/>
                <a:ea typeface="+mn-ea"/>
                <a:cs typeface="+mn-cs"/>
              </a:defRPr>
            </a:lvl5pPr>
            <a:lvl6pPr marL="2514600" indent="-228600" algn="l" rtl="0" eaLnBrk="1" fontAlgn="base" hangingPunct="1">
              <a:spcBef>
                <a:spcPct val="20000"/>
              </a:spcBef>
              <a:spcAft>
                <a:spcPct val="0"/>
              </a:spcAft>
              <a:buChar char="»"/>
              <a:defRPr sz="1600">
                <a:solidFill>
                  <a:srgbClr val="2F3791"/>
                </a:solidFill>
                <a:latin typeface="+mn-lt"/>
                <a:ea typeface="+mn-ea"/>
                <a:cs typeface="+mn-cs"/>
              </a:defRPr>
            </a:lvl6pPr>
            <a:lvl7pPr marL="2971800" indent="-228600" algn="l" rtl="0" eaLnBrk="1" fontAlgn="base" hangingPunct="1">
              <a:spcBef>
                <a:spcPct val="20000"/>
              </a:spcBef>
              <a:spcAft>
                <a:spcPct val="0"/>
              </a:spcAft>
              <a:buChar char="»"/>
              <a:defRPr sz="1600">
                <a:solidFill>
                  <a:srgbClr val="2F3791"/>
                </a:solidFill>
                <a:latin typeface="+mn-lt"/>
                <a:ea typeface="+mn-ea"/>
                <a:cs typeface="+mn-cs"/>
              </a:defRPr>
            </a:lvl7pPr>
            <a:lvl8pPr marL="3429000" indent="-228600" algn="l" rtl="0" eaLnBrk="1" fontAlgn="base" hangingPunct="1">
              <a:spcBef>
                <a:spcPct val="20000"/>
              </a:spcBef>
              <a:spcAft>
                <a:spcPct val="0"/>
              </a:spcAft>
              <a:buChar char="»"/>
              <a:defRPr sz="1600">
                <a:solidFill>
                  <a:srgbClr val="2F3791"/>
                </a:solidFill>
                <a:latin typeface="+mn-lt"/>
                <a:ea typeface="+mn-ea"/>
                <a:cs typeface="+mn-cs"/>
              </a:defRPr>
            </a:lvl8pPr>
            <a:lvl9pPr marL="3886200" indent="-228600" algn="l" rtl="0" eaLnBrk="1" fontAlgn="base" hangingPunct="1">
              <a:spcBef>
                <a:spcPct val="20000"/>
              </a:spcBef>
              <a:spcAft>
                <a:spcPct val="0"/>
              </a:spcAft>
              <a:buChar char="»"/>
              <a:defRPr sz="1600">
                <a:solidFill>
                  <a:srgbClr val="2F3791"/>
                </a:solidFill>
                <a:latin typeface="+mn-lt"/>
                <a:ea typeface="+mn-ea"/>
                <a:cs typeface="+mn-cs"/>
              </a:defRPr>
            </a:lvl9pPr>
          </a:lstStyle>
          <a:p>
            <a:pPr>
              <a:lnSpc>
                <a:spcPct val="90000"/>
              </a:lnSpc>
            </a:pPr>
            <a:r>
              <a:rPr lang="en-AU" sz="1400" b="1" kern="0" dirty="0"/>
              <a:t>Residential customers</a:t>
            </a:r>
          </a:p>
          <a:p>
            <a:pPr marL="363538" lvl="1" indent="0">
              <a:lnSpc>
                <a:spcPct val="90000"/>
              </a:lnSpc>
              <a:buNone/>
            </a:pPr>
            <a:r>
              <a:rPr lang="en-AU" sz="1400" kern="0" dirty="0"/>
              <a:t>Consistent with the other Victorian DB’s we are proposing a new ToU tariff (3pm to 9pm, all days).  This tariff will be the default for new connections, DER and three-phase customers. Any customer who has chosen or been assigned to this tariff can choose to move to a single rate or demand tariff.</a:t>
            </a:r>
            <a:endParaRPr lang="en-AU" sz="1400" b="1" kern="0" dirty="0"/>
          </a:p>
        </p:txBody>
      </p:sp>
      <p:sp>
        <p:nvSpPr>
          <p:cNvPr id="11" name="TextBox 10">
            <a:extLst>
              <a:ext uri="{FF2B5EF4-FFF2-40B4-BE49-F238E27FC236}">
                <a16:creationId xmlns:a16="http://schemas.microsoft.com/office/drawing/2014/main" id="{CEF1AC05-38D0-4B5D-BA65-6690A6854BB9}"/>
              </a:ext>
            </a:extLst>
          </p:cNvPr>
          <p:cNvSpPr txBox="1"/>
          <p:nvPr/>
        </p:nvSpPr>
        <p:spPr>
          <a:xfrm>
            <a:off x="3565170" y="935006"/>
            <a:ext cx="5237998" cy="683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AU"/>
            </a:defPPr>
            <a:lvl1pPr algn="ctr">
              <a:buNone/>
              <a:defRPr sz="1600" b="1">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AU" b="0" dirty="0"/>
              <a:t>With all Victorian networks, we have collaborated extensively on network tariffs with stakeholders</a:t>
            </a:r>
          </a:p>
        </p:txBody>
      </p:sp>
    </p:spTree>
    <p:extLst>
      <p:ext uri="{BB962C8B-B14F-4D97-AF65-F5344CB8AC3E}">
        <p14:creationId xmlns:p14="http://schemas.microsoft.com/office/powerpoint/2010/main" val="1406847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DB39-181C-49E9-9AD0-B8E5A1AB50BE}"/>
              </a:ext>
            </a:extLst>
          </p:cNvPr>
          <p:cNvSpPr>
            <a:spLocks noGrp="1"/>
          </p:cNvSpPr>
          <p:nvPr>
            <p:ph type="title"/>
          </p:nvPr>
        </p:nvSpPr>
        <p:spPr/>
        <p:txBody>
          <a:bodyPr>
            <a:normAutofit fontScale="90000"/>
          </a:bodyPr>
          <a:lstStyle/>
          <a:p>
            <a:r>
              <a:rPr lang="en-AU" dirty="0"/>
              <a:t>Agenda</a:t>
            </a:r>
          </a:p>
        </p:txBody>
      </p:sp>
      <p:sp>
        <p:nvSpPr>
          <p:cNvPr id="3" name="Content Placeholder 2">
            <a:extLst>
              <a:ext uri="{FF2B5EF4-FFF2-40B4-BE49-F238E27FC236}">
                <a16:creationId xmlns:a16="http://schemas.microsoft.com/office/drawing/2014/main" id="{71232667-993C-4B08-B23F-83DE2A6DEE57}"/>
              </a:ext>
            </a:extLst>
          </p:cNvPr>
          <p:cNvSpPr>
            <a:spLocks noGrp="1"/>
          </p:cNvSpPr>
          <p:nvPr>
            <p:ph idx="1"/>
          </p:nvPr>
        </p:nvSpPr>
        <p:spPr>
          <a:xfrm>
            <a:off x="539552" y="1118981"/>
            <a:ext cx="5678952" cy="3619930"/>
          </a:xfrm>
        </p:spPr>
        <p:txBody>
          <a:bodyPr>
            <a:normAutofit fontScale="55000" lnSpcReduction="20000"/>
          </a:bodyPr>
          <a:lstStyle/>
          <a:p>
            <a:pPr>
              <a:spcAft>
                <a:spcPts val="600"/>
              </a:spcAft>
            </a:pPr>
            <a:r>
              <a:rPr lang="en-AU" b="1" dirty="0"/>
              <a:t>Who is Jemena?</a:t>
            </a:r>
          </a:p>
          <a:p>
            <a:pPr>
              <a:spcAft>
                <a:spcPts val="600"/>
              </a:spcAft>
            </a:pPr>
            <a:r>
              <a:rPr lang="en-AU" b="1" dirty="0"/>
              <a:t>Our Proposal Delivers</a:t>
            </a:r>
          </a:p>
          <a:p>
            <a:pPr lvl="1">
              <a:spcAft>
                <a:spcPts val="600"/>
              </a:spcAft>
            </a:pPr>
            <a:r>
              <a:rPr lang="en-AU" dirty="0"/>
              <a:t>We address affordability concerns</a:t>
            </a:r>
          </a:p>
          <a:p>
            <a:pPr lvl="1">
              <a:spcAft>
                <a:spcPts val="600"/>
              </a:spcAft>
            </a:pPr>
            <a:r>
              <a:rPr lang="en-AU" dirty="0"/>
              <a:t>Benefits to customers</a:t>
            </a:r>
          </a:p>
          <a:p>
            <a:pPr>
              <a:spcAft>
                <a:spcPts val="600"/>
              </a:spcAft>
            </a:pPr>
            <a:endParaRPr lang="en-AU" sz="1050" b="1" dirty="0"/>
          </a:p>
          <a:p>
            <a:pPr>
              <a:spcAft>
                <a:spcPts val="600"/>
              </a:spcAft>
            </a:pPr>
            <a:r>
              <a:rPr lang="en-AU" b="1" dirty="0"/>
              <a:t>Our customer engagement journey</a:t>
            </a:r>
          </a:p>
          <a:p>
            <a:pPr>
              <a:spcAft>
                <a:spcPts val="600"/>
              </a:spcAft>
            </a:pPr>
            <a:r>
              <a:rPr lang="en-AU" b="1" dirty="0"/>
              <a:t>The six-month intervening period</a:t>
            </a:r>
          </a:p>
          <a:p>
            <a:pPr>
              <a:spcAft>
                <a:spcPts val="600"/>
              </a:spcAft>
            </a:pPr>
            <a:r>
              <a:rPr lang="en-AU" b="1" dirty="0"/>
              <a:t>Revenue requirement</a:t>
            </a:r>
          </a:p>
          <a:p>
            <a:pPr>
              <a:spcAft>
                <a:spcPts val="600"/>
              </a:spcAft>
            </a:pPr>
            <a:r>
              <a:rPr lang="en-AU" b="1" dirty="0"/>
              <a:t>Operating expenditure</a:t>
            </a:r>
          </a:p>
          <a:p>
            <a:pPr>
              <a:spcAft>
                <a:spcPts val="600"/>
              </a:spcAft>
            </a:pPr>
            <a:r>
              <a:rPr lang="en-AU" b="1" dirty="0"/>
              <a:t>Capital expenditure</a:t>
            </a:r>
          </a:p>
          <a:p>
            <a:pPr>
              <a:spcAft>
                <a:spcPts val="600"/>
              </a:spcAft>
            </a:pPr>
            <a:r>
              <a:rPr lang="en-AU" b="1" dirty="0"/>
              <a:t>The future network</a:t>
            </a:r>
          </a:p>
          <a:p>
            <a:pPr>
              <a:spcAft>
                <a:spcPts val="600"/>
              </a:spcAft>
            </a:pPr>
            <a:r>
              <a:rPr lang="en-AU" b="1" dirty="0"/>
              <a:t>Our Regulated Asset Base</a:t>
            </a:r>
          </a:p>
          <a:p>
            <a:pPr>
              <a:spcAft>
                <a:spcPts val="600"/>
              </a:spcAft>
            </a:pPr>
            <a:r>
              <a:rPr lang="en-AU" b="1" dirty="0"/>
              <a:t>Charging customers through efficient network tariffs</a:t>
            </a:r>
          </a:p>
          <a:p>
            <a:pPr lvl="1">
              <a:spcAft>
                <a:spcPts val="600"/>
              </a:spcAft>
            </a:pPr>
            <a:endParaRPr lang="en-AU" dirty="0"/>
          </a:p>
          <a:p>
            <a:pPr>
              <a:spcAft>
                <a:spcPts val="600"/>
              </a:spcAft>
            </a:pPr>
            <a:endParaRPr lang="en-AU" dirty="0"/>
          </a:p>
        </p:txBody>
      </p:sp>
      <p:sp>
        <p:nvSpPr>
          <p:cNvPr id="4" name="Slide Number Placeholder 3">
            <a:extLst>
              <a:ext uri="{FF2B5EF4-FFF2-40B4-BE49-F238E27FC236}">
                <a16:creationId xmlns:a16="http://schemas.microsoft.com/office/drawing/2014/main" id="{56392755-3ABD-4CFD-B1E2-4B89DEE4D902}"/>
              </a:ext>
            </a:extLst>
          </p:cNvPr>
          <p:cNvSpPr>
            <a:spLocks noGrp="1"/>
          </p:cNvSpPr>
          <p:nvPr>
            <p:ph type="sldNum" sz="quarter" idx="10"/>
          </p:nvPr>
        </p:nvSpPr>
        <p:spPr/>
        <p:txBody>
          <a:bodyPr/>
          <a:lstStyle/>
          <a:p>
            <a:pPr>
              <a:defRPr/>
            </a:pPr>
            <a:fld id="{B303A22D-90CC-4848-B3FA-D8CAB510F066}" type="slidenum">
              <a:rPr lang="en-AU" altLang="en-US" smtClean="0"/>
              <a:pPr>
                <a:defRPr/>
              </a:pPr>
              <a:t>2</a:t>
            </a:fld>
            <a:endParaRPr lang="en-AU" altLang="en-US" dirty="0"/>
          </a:p>
        </p:txBody>
      </p:sp>
      <p:sp>
        <p:nvSpPr>
          <p:cNvPr id="8" name="Rectangle 7">
            <a:extLst>
              <a:ext uri="{FF2B5EF4-FFF2-40B4-BE49-F238E27FC236}">
                <a16:creationId xmlns:a16="http://schemas.microsoft.com/office/drawing/2014/main" id="{DA919936-1C2D-4E93-92BF-4F0EE268479F}"/>
              </a:ext>
            </a:extLst>
          </p:cNvPr>
          <p:cNvSpPr/>
          <p:nvPr/>
        </p:nvSpPr>
        <p:spPr bwMode="auto">
          <a:xfrm>
            <a:off x="4716016" y="4300736"/>
            <a:ext cx="4427984" cy="754164"/>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pic>
        <p:nvPicPr>
          <p:cNvPr id="7" name="Picture 6" descr="A group of people sitting in a room&#10;&#10;Description automatically generated">
            <a:extLst>
              <a:ext uri="{FF2B5EF4-FFF2-40B4-BE49-F238E27FC236}">
                <a16:creationId xmlns:a16="http://schemas.microsoft.com/office/drawing/2014/main" id="{A7AB3B30-4120-4E58-8E27-2014FC77AC7E}"/>
              </a:ext>
            </a:extLst>
          </p:cNvPr>
          <p:cNvPicPr>
            <a:picLocks noChangeAspect="1"/>
          </p:cNvPicPr>
          <p:nvPr/>
        </p:nvPicPr>
        <p:blipFill>
          <a:blip r:embed="rId3"/>
          <a:stretch>
            <a:fillRect/>
          </a:stretch>
        </p:blipFill>
        <p:spPr>
          <a:xfrm>
            <a:off x="5810023" y="813961"/>
            <a:ext cx="2829660" cy="4041151"/>
          </a:xfrm>
          <a:prstGeom prst="rect">
            <a:avLst/>
          </a:prstGeom>
        </p:spPr>
      </p:pic>
      <p:sp>
        <p:nvSpPr>
          <p:cNvPr id="9" name="TextBox 8">
            <a:extLst>
              <a:ext uri="{FF2B5EF4-FFF2-40B4-BE49-F238E27FC236}">
                <a16:creationId xmlns:a16="http://schemas.microsoft.com/office/drawing/2014/main" id="{88F4A7D1-4825-4BEB-9440-72E7784A0414}"/>
              </a:ext>
            </a:extLst>
          </p:cNvPr>
          <p:cNvSpPr txBox="1"/>
          <p:nvPr/>
        </p:nvSpPr>
        <p:spPr>
          <a:xfrm>
            <a:off x="5903032" y="4855112"/>
            <a:ext cx="2608406" cy="261610"/>
          </a:xfrm>
          <a:prstGeom prst="rect">
            <a:avLst/>
          </a:prstGeom>
          <a:noFill/>
        </p:spPr>
        <p:txBody>
          <a:bodyPr wrap="none" rtlCol="0">
            <a:spAutoFit/>
          </a:bodyPr>
          <a:lstStyle/>
          <a:p>
            <a:pPr>
              <a:lnSpc>
                <a:spcPct val="100000"/>
              </a:lnSpc>
              <a:spcBef>
                <a:spcPts val="0"/>
              </a:spcBef>
              <a:buNone/>
            </a:pPr>
            <a:r>
              <a:rPr lang="en-AU" sz="1100" i="1" dirty="0">
                <a:solidFill>
                  <a:srgbClr val="3B3C3E"/>
                </a:solidFill>
              </a:rPr>
              <a:t>Our People’s Panel sharing their views</a:t>
            </a:r>
          </a:p>
        </p:txBody>
      </p:sp>
    </p:spTree>
    <p:extLst>
      <p:ext uri="{BB962C8B-B14F-4D97-AF65-F5344CB8AC3E}">
        <p14:creationId xmlns:p14="http://schemas.microsoft.com/office/powerpoint/2010/main" val="1647185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35C0F2D-149E-4F17-B789-A57197AAD02F}" type="slidenum">
              <a:rPr lang="en-AU" altLang="en-US" smtClean="0"/>
              <a:pPr>
                <a:defRPr/>
              </a:pPr>
              <a:t>20</a:t>
            </a:fld>
            <a:endParaRPr lang="en-AU" altLang="en-US" dirty="0"/>
          </a:p>
        </p:txBody>
      </p:sp>
    </p:spTree>
    <p:extLst>
      <p:ext uri="{BB962C8B-B14F-4D97-AF65-F5344CB8AC3E}">
        <p14:creationId xmlns:p14="http://schemas.microsoft.com/office/powerpoint/2010/main" val="2747239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0E78-77E0-44DC-8720-34AFC295D55D}"/>
              </a:ext>
            </a:extLst>
          </p:cNvPr>
          <p:cNvSpPr>
            <a:spLocks noGrp="1"/>
          </p:cNvSpPr>
          <p:nvPr>
            <p:ph type="title"/>
          </p:nvPr>
        </p:nvSpPr>
        <p:spPr/>
        <p:txBody>
          <a:bodyPr>
            <a:normAutofit fontScale="90000"/>
          </a:bodyPr>
          <a:lstStyle/>
          <a:p>
            <a:r>
              <a:rPr lang="en-AU" b="1" dirty="0"/>
              <a:t>Who is </a:t>
            </a:r>
            <a:r>
              <a:rPr lang="en-AU" sz="2700" b="1" dirty="0"/>
              <a:t>Jemena</a:t>
            </a:r>
            <a:r>
              <a:rPr lang="en-AU" b="1" dirty="0"/>
              <a:t>? </a:t>
            </a:r>
            <a:r>
              <a:rPr lang="en-AU" dirty="0"/>
              <a:t>| </a:t>
            </a:r>
            <a:r>
              <a:rPr lang="en-AU" i="1" dirty="0"/>
              <a:t>Jemena Electricity Networks</a:t>
            </a:r>
          </a:p>
        </p:txBody>
      </p:sp>
      <p:sp>
        <p:nvSpPr>
          <p:cNvPr id="4" name="Slide Number Placeholder 3">
            <a:extLst>
              <a:ext uri="{FF2B5EF4-FFF2-40B4-BE49-F238E27FC236}">
                <a16:creationId xmlns:a16="http://schemas.microsoft.com/office/drawing/2014/main" id="{7179529D-48AA-4D01-9060-1BC23A88CD94}"/>
              </a:ext>
            </a:extLst>
          </p:cNvPr>
          <p:cNvSpPr>
            <a:spLocks noGrp="1"/>
          </p:cNvSpPr>
          <p:nvPr>
            <p:ph type="sldNum" sz="quarter" idx="10"/>
          </p:nvPr>
        </p:nvSpPr>
        <p:spPr/>
        <p:txBody>
          <a:bodyPr/>
          <a:lstStyle/>
          <a:p>
            <a:pPr>
              <a:defRPr/>
            </a:pPr>
            <a:fld id="{B303A22D-90CC-4848-B3FA-D8CAB510F066}" type="slidenum">
              <a:rPr lang="en-AU" altLang="en-US" smtClean="0"/>
              <a:pPr>
                <a:defRPr/>
              </a:pPr>
              <a:t>3</a:t>
            </a:fld>
            <a:endParaRPr lang="en-AU" altLang="en-US" dirty="0"/>
          </a:p>
        </p:txBody>
      </p:sp>
      <p:sp>
        <p:nvSpPr>
          <p:cNvPr id="6" name="Rectangle 5">
            <a:extLst>
              <a:ext uri="{FF2B5EF4-FFF2-40B4-BE49-F238E27FC236}">
                <a16:creationId xmlns:a16="http://schemas.microsoft.com/office/drawing/2014/main" id="{29F7952B-E2EE-43A7-AABA-85DFF67BF01E}"/>
              </a:ext>
            </a:extLst>
          </p:cNvPr>
          <p:cNvSpPr/>
          <p:nvPr/>
        </p:nvSpPr>
        <p:spPr bwMode="auto">
          <a:xfrm>
            <a:off x="0" y="4156720"/>
            <a:ext cx="9072760" cy="98836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pic>
        <p:nvPicPr>
          <p:cNvPr id="5" name="Picture 4">
            <a:extLst>
              <a:ext uri="{FF2B5EF4-FFF2-40B4-BE49-F238E27FC236}">
                <a16:creationId xmlns:a16="http://schemas.microsoft.com/office/drawing/2014/main" id="{748C62A7-50FB-4D94-A508-1557E423F222}"/>
              </a:ext>
            </a:extLst>
          </p:cNvPr>
          <p:cNvPicPr>
            <a:picLocks noChangeAspect="1"/>
          </p:cNvPicPr>
          <p:nvPr/>
        </p:nvPicPr>
        <p:blipFill>
          <a:blip r:embed="rId3"/>
          <a:stretch>
            <a:fillRect/>
          </a:stretch>
        </p:blipFill>
        <p:spPr>
          <a:xfrm>
            <a:off x="305396" y="1007205"/>
            <a:ext cx="4683923" cy="2557349"/>
          </a:xfrm>
          <a:prstGeom prst="rect">
            <a:avLst/>
          </a:prstGeom>
        </p:spPr>
      </p:pic>
      <p:sp>
        <p:nvSpPr>
          <p:cNvPr id="10" name="Speech Bubble: Rectangle with Corners Rounded 9">
            <a:extLst>
              <a:ext uri="{FF2B5EF4-FFF2-40B4-BE49-F238E27FC236}">
                <a16:creationId xmlns:a16="http://schemas.microsoft.com/office/drawing/2014/main" id="{7D34B5AB-CA5F-4DBC-B1B1-F3B8F3D9539A}"/>
              </a:ext>
            </a:extLst>
          </p:cNvPr>
          <p:cNvSpPr/>
          <p:nvPr/>
        </p:nvSpPr>
        <p:spPr bwMode="auto">
          <a:xfrm>
            <a:off x="5566106" y="1007205"/>
            <a:ext cx="2678302" cy="1872208"/>
          </a:xfrm>
          <a:prstGeom prst="wedgeRoundRectCallout">
            <a:avLst>
              <a:gd name="adj1" fmla="val -57901"/>
              <a:gd name="adj2" fmla="val 21689"/>
              <a:gd name="adj3" fmla="val 16667"/>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algn="ctr">
              <a:lnSpc>
                <a:spcPct val="100000"/>
              </a:lnSpc>
              <a:spcBef>
                <a:spcPct val="50000"/>
              </a:spcBef>
              <a:buNone/>
            </a:pPr>
            <a:r>
              <a:rPr lang="en-AU" sz="1800" b="1" i="1" dirty="0">
                <a:solidFill>
                  <a:schemeClr val="bg1"/>
                </a:solidFill>
                <a:latin typeface="Arial" pitchFamily="-65" charset="0"/>
                <a:ea typeface="Arial" pitchFamily="-65" charset="0"/>
                <a:cs typeface="Arial" pitchFamily="-65" charset="0"/>
              </a:rPr>
              <a:t>Jemena Electricity Networks </a:t>
            </a:r>
            <a:r>
              <a:rPr lang="en-AU" sz="1800" i="1" dirty="0">
                <a:solidFill>
                  <a:schemeClr val="bg1"/>
                </a:solidFill>
                <a:latin typeface="Arial" pitchFamily="-65" charset="0"/>
                <a:ea typeface="Arial" pitchFamily="-65" charset="0"/>
                <a:cs typeface="Arial" pitchFamily="-65" charset="0"/>
              </a:rPr>
              <a:t>owns and operates the electricity distribution grid in the greater north-west of Melbourne</a:t>
            </a:r>
          </a:p>
        </p:txBody>
      </p:sp>
      <p:sp>
        <p:nvSpPr>
          <p:cNvPr id="11" name="Speech Bubble: Rectangle with Corners Rounded 10">
            <a:extLst>
              <a:ext uri="{FF2B5EF4-FFF2-40B4-BE49-F238E27FC236}">
                <a16:creationId xmlns:a16="http://schemas.microsoft.com/office/drawing/2014/main" id="{687AC11C-AA38-4E52-A5E3-14ABBE65FF4D}"/>
              </a:ext>
            </a:extLst>
          </p:cNvPr>
          <p:cNvSpPr/>
          <p:nvPr/>
        </p:nvSpPr>
        <p:spPr bwMode="auto">
          <a:xfrm>
            <a:off x="1691680" y="3780115"/>
            <a:ext cx="2376264" cy="1149731"/>
          </a:xfrm>
          <a:prstGeom prst="wedgeRoundRectCallout">
            <a:avLst>
              <a:gd name="adj1" fmla="val 55422"/>
              <a:gd name="adj2" fmla="val 18937"/>
              <a:gd name="adj3" fmla="val 16667"/>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algn="ctr">
              <a:lnSpc>
                <a:spcPct val="100000"/>
              </a:lnSpc>
              <a:spcBef>
                <a:spcPct val="50000"/>
              </a:spcBef>
              <a:buNone/>
            </a:pPr>
            <a:r>
              <a:rPr lang="en-AU" sz="1800" i="1" dirty="0">
                <a:solidFill>
                  <a:schemeClr val="bg1"/>
                </a:solidFill>
                <a:latin typeface="Arial" pitchFamily="-65" charset="0"/>
                <a:ea typeface="Arial" pitchFamily="-65" charset="0"/>
                <a:cs typeface="Arial" pitchFamily="-65" charset="0"/>
              </a:rPr>
              <a:t>We provide distribution services to our customers</a:t>
            </a:r>
          </a:p>
        </p:txBody>
      </p:sp>
      <p:pic>
        <p:nvPicPr>
          <p:cNvPr id="7" name="Picture 6" descr="A screenshot of a cell phone&#10;&#10;Description automatically generated">
            <a:extLst>
              <a:ext uri="{FF2B5EF4-FFF2-40B4-BE49-F238E27FC236}">
                <a16:creationId xmlns:a16="http://schemas.microsoft.com/office/drawing/2014/main" id="{C6E61C9F-D439-4880-B8AC-46D8C249DB0C}"/>
              </a:ext>
            </a:extLst>
          </p:cNvPr>
          <p:cNvPicPr>
            <a:picLocks noChangeAspect="1"/>
          </p:cNvPicPr>
          <p:nvPr/>
        </p:nvPicPr>
        <p:blipFill>
          <a:blip r:embed="rId4"/>
          <a:stretch>
            <a:fillRect/>
          </a:stretch>
        </p:blipFill>
        <p:spPr>
          <a:xfrm>
            <a:off x="4259217" y="3514177"/>
            <a:ext cx="4813543" cy="1506639"/>
          </a:xfrm>
          <a:prstGeom prst="rect">
            <a:avLst/>
          </a:prstGeom>
        </p:spPr>
      </p:pic>
    </p:spTree>
    <p:extLst>
      <p:ext uri="{BB962C8B-B14F-4D97-AF65-F5344CB8AC3E}">
        <p14:creationId xmlns:p14="http://schemas.microsoft.com/office/powerpoint/2010/main" val="182580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0533-2DA4-4F3B-BD83-A83D57074D6C}"/>
              </a:ext>
            </a:extLst>
          </p:cNvPr>
          <p:cNvSpPr>
            <a:spLocks noGrp="1"/>
          </p:cNvSpPr>
          <p:nvPr>
            <p:ph type="title"/>
          </p:nvPr>
        </p:nvSpPr>
        <p:spPr/>
        <p:txBody>
          <a:bodyPr>
            <a:normAutofit/>
          </a:bodyPr>
          <a:lstStyle/>
          <a:p>
            <a:r>
              <a:rPr lang="en-AU" sz="2400" b="1" dirty="0"/>
              <a:t>Our Proposal Delivers </a:t>
            </a:r>
            <a:r>
              <a:rPr lang="en-AU" sz="2400" dirty="0"/>
              <a:t>| We a</a:t>
            </a:r>
            <a:r>
              <a:rPr lang="en-AU" sz="2400" i="1" dirty="0"/>
              <a:t>ddress affordability concerns</a:t>
            </a:r>
          </a:p>
        </p:txBody>
      </p:sp>
      <p:sp>
        <p:nvSpPr>
          <p:cNvPr id="4" name="Slide Number Placeholder 3">
            <a:extLst>
              <a:ext uri="{FF2B5EF4-FFF2-40B4-BE49-F238E27FC236}">
                <a16:creationId xmlns:a16="http://schemas.microsoft.com/office/drawing/2014/main" id="{A45B1CB1-B382-4E81-9D8D-6F4128B59381}"/>
              </a:ext>
            </a:extLst>
          </p:cNvPr>
          <p:cNvSpPr>
            <a:spLocks noGrp="1"/>
          </p:cNvSpPr>
          <p:nvPr>
            <p:ph type="sldNum" sz="quarter" idx="10"/>
          </p:nvPr>
        </p:nvSpPr>
        <p:spPr/>
        <p:txBody>
          <a:bodyPr/>
          <a:lstStyle/>
          <a:p>
            <a:pPr>
              <a:defRPr/>
            </a:pPr>
            <a:fld id="{B303A22D-90CC-4848-B3FA-D8CAB510F066}" type="slidenum">
              <a:rPr lang="en-AU" altLang="en-US" smtClean="0"/>
              <a:pPr>
                <a:defRPr/>
              </a:pPr>
              <a:t>4</a:t>
            </a:fld>
            <a:endParaRPr lang="en-AU" altLang="en-US" dirty="0"/>
          </a:p>
        </p:txBody>
      </p:sp>
      <p:pic>
        <p:nvPicPr>
          <p:cNvPr id="6" name="Picture 5" descr="A screenshot of a cell phone&#10;&#10;Description automatically generated">
            <a:extLst>
              <a:ext uri="{FF2B5EF4-FFF2-40B4-BE49-F238E27FC236}">
                <a16:creationId xmlns:a16="http://schemas.microsoft.com/office/drawing/2014/main" id="{68F0E098-5104-424A-83D4-2A9518928CAE}"/>
              </a:ext>
            </a:extLst>
          </p:cNvPr>
          <p:cNvPicPr>
            <a:picLocks noChangeAspect="1"/>
          </p:cNvPicPr>
          <p:nvPr/>
        </p:nvPicPr>
        <p:blipFill>
          <a:blip r:embed="rId3"/>
          <a:stretch>
            <a:fillRect/>
          </a:stretch>
        </p:blipFill>
        <p:spPr>
          <a:xfrm>
            <a:off x="936345" y="1132384"/>
            <a:ext cx="6804007" cy="3600400"/>
          </a:xfrm>
          <a:prstGeom prst="rect">
            <a:avLst/>
          </a:prstGeom>
        </p:spPr>
      </p:pic>
    </p:spTree>
    <p:extLst>
      <p:ext uri="{BB962C8B-B14F-4D97-AF65-F5344CB8AC3E}">
        <p14:creationId xmlns:p14="http://schemas.microsoft.com/office/powerpoint/2010/main" val="1585939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51364E-D16C-4CA3-B744-CAE780D81348}"/>
              </a:ext>
            </a:extLst>
          </p:cNvPr>
          <p:cNvSpPr/>
          <p:nvPr/>
        </p:nvSpPr>
        <p:spPr bwMode="auto">
          <a:xfrm>
            <a:off x="7740352" y="4156720"/>
            <a:ext cx="1332408" cy="898180"/>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2" name="Title 1">
            <a:extLst>
              <a:ext uri="{FF2B5EF4-FFF2-40B4-BE49-F238E27FC236}">
                <a16:creationId xmlns:a16="http://schemas.microsoft.com/office/drawing/2014/main" id="{5ABD0533-2DA4-4F3B-BD83-A83D57074D6C}"/>
              </a:ext>
            </a:extLst>
          </p:cNvPr>
          <p:cNvSpPr>
            <a:spLocks noGrp="1"/>
          </p:cNvSpPr>
          <p:nvPr>
            <p:ph type="title"/>
          </p:nvPr>
        </p:nvSpPr>
        <p:spPr/>
        <p:txBody>
          <a:bodyPr>
            <a:normAutofit fontScale="90000"/>
          </a:bodyPr>
          <a:lstStyle/>
          <a:p>
            <a:r>
              <a:rPr lang="en-AU" sz="2400" b="1" dirty="0"/>
              <a:t>Our </a:t>
            </a:r>
            <a:r>
              <a:rPr lang="en-AU" sz="2700" b="1" dirty="0"/>
              <a:t>Proposal</a:t>
            </a:r>
            <a:r>
              <a:rPr lang="en-AU" sz="2400" b="1" dirty="0"/>
              <a:t> Delivers </a:t>
            </a:r>
            <a:r>
              <a:rPr lang="en-AU" sz="2400" dirty="0"/>
              <a:t>| We a</a:t>
            </a:r>
            <a:r>
              <a:rPr lang="en-AU" sz="2400" i="1" dirty="0"/>
              <a:t>ddress affordability concerns (2)</a:t>
            </a:r>
          </a:p>
        </p:txBody>
      </p:sp>
      <p:sp>
        <p:nvSpPr>
          <p:cNvPr id="4" name="Slide Number Placeholder 3">
            <a:extLst>
              <a:ext uri="{FF2B5EF4-FFF2-40B4-BE49-F238E27FC236}">
                <a16:creationId xmlns:a16="http://schemas.microsoft.com/office/drawing/2014/main" id="{A45B1CB1-B382-4E81-9D8D-6F4128B59381}"/>
              </a:ext>
            </a:extLst>
          </p:cNvPr>
          <p:cNvSpPr>
            <a:spLocks noGrp="1"/>
          </p:cNvSpPr>
          <p:nvPr>
            <p:ph type="sldNum" sz="quarter" idx="10"/>
          </p:nvPr>
        </p:nvSpPr>
        <p:spPr/>
        <p:txBody>
          <a:bodyPr/>
          <a:lstStyle/>
          <a:p>
            <a:pPr>
              <a:defRPr/>
            </a:pPr>
            <a:fld id="{B303A22D-90CC-4848-B3FA-D8CAB510F066}" type="slidenum">
              <a:rPr lang="en-AU" altLang="en-US" smtClean="0"/>
              <a:pPr>
                <a:defRPr/>
              </a:pPr>
              <a:t>5</a:t>
            </a:fld>
            <a:endParaRPr lang="en-AU" altLang="en-US" dirty="0"/>
          </a:p>
        </p:txBody>
      </p:sp>
      <p:graphicFrame>
        <p:nvGraphicFramePr>
          <p:cNvPr id="10" name="Chart 9">
            <a:extLst>
              <a:ext uri="{FF2B5EF4-FFF2-40B4-BE49-F238E27FC236}">
                <a16:creationId xmlns:a16="http://schemas.microsoft.com/office/drawing/2014/main" id="{00000000-0008-0000-0700-000037000000}"/>
              </a:ext>
            </a:extLst>
          </p:cNvPr>
          <p:cNvGraphicFramePr>
            <a:graphicFrameLocks/>
          </p:cNvGraphicFramePr>
          <p:nvPr>
            <p:extLst>
              <p:ext uri="{D42A27DB-BD31-4B8C-83A1-F6EECF244321}">
                <p14:modId xmlns:p14="http://schemas.microsoft.com/office/powerpoint/2010/main" val="2946569450"/>
              </p:ext>
            </p:extLst>
          </p:nvPr>
        </p:nvGraphicFramePr>
        <p:xfrm>
          <a:off x="1007344" y="988368"/>
          <a:ext cx="7165056" cy="3816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4751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478804-83CD-4581-89A2-8879BB9CD726}"/>
              </a:ext>
            </a:extLst>
          </p:cNvPr>
          <p:cNvSpPr/>
          <p:nvPr/>
        </p:nvSpPr>
        <p:spPr bwMode="auto">
          <a:xfrm>
            <a:off x="0" y="3886868"/>
            <a:ext cx="9144000" cy="1258220"/>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2" name="Title 1">
            <a:extLst>
              <a:ext uri="{FF2B5EF4-FFF2-40B4-BE49-F238E27FC236}">
                <a16:creationId xmlns:a16="http://schemas.microsoft.com/office/drawing/2014/main" id="{DD77CF77-B44A-4EC4-834D-4839731392AA}"/>
              </a:ext>
            </a:extLst>
          </p:cNvPr>
          <p:cNvSpPr>
            <a:spLocks noGrp="1"/>
          </p:cNvSpPr>
          <p:nvPr>
            <p:ph type="title"/>
          </p:nvPr>
        </p:nvSpPr>
        <p:spPr/>
        <p:txBody>
          <a:bodyPr>
            <a:normAutofit/>
          </a:bodyPr>
          <a:lstStyle/>
          <a:p>
            <a:r>
              <a:rPr lang="en-AU" sz="2400" b="1" dirty="0"/>
              <a:t>Our Proposal Delivers </a:t>
            </a:r>
            <a:r>
              <a:rPr lang="en-AU" sz="2400" dirty="0"/>
              <a:t>| </a:t>
            </a:r>
            <a:r>
              <a:rPr lang="en-AU" sz="2400" i="1" dirty="0"/>
              <a:t>Benefits to our customers</a:t>
            </a:r>
          </a:p>
        </p:txBody>
      </p:sp>
      <p:sp>
        <p:nvSpPr>
          <p:cNvPr id="4" name="Slide Number Placeholder 3">
            <a:extLst>
              <a:ext uri="{FF2B5EF4-FFF2-40B4-BE49-F238E27FC236}">
                <a16:creationId xmlns:a16="http://schemas.microsoft.com/office/drawing/2014/main" id="{DA754FEC-B654-40D8-A3E0-09033B6F2EAB}"/>
              </a:ext>
            </a:extLst>
          </p:cNvPr>
          <p:cNvSpPr>
            <a:spLocks noGrp="1"/>
          </p:cNvSpPr>
          <p:nvPr>
            <p:ph type="sldNum" sz="quarter" idx="10"/>
          </p:nvPr>
        </p:nvSpPr>
        <p:spPr/>
        <p:txBody>
          <a:bodyPr/>
          <a:lstStyle/>
          <a:p>
            <a:pPr>
              <a:defRPr/>
            </a:pPr>
            <a:fld id="{B303A22D-90CC-4848-B3FA-D8CAB510F066}" type="slidenum">
              <a:rPr lang="en-AU" altLang="en-US" smtClean="0"/>
              <a:pPr>
                <a:defRPr/>
              </a:pPr>
              <a:t>6</a:t>
            </a:fld>
            <a:endParaRPr lang="en-AU" altLang="en-US" dirty="0"/>
          </a:p>
        </p:txBody>
      </p:sp>
      <p:pic>
        <p:nvPicPr>
          <p:cNvPr id="5" name="Picture 4" descr="A screenshot of a cell phone&#10;&#10;Description automatically generated">
            <a:extLst>
              <a:ext uri="{FF2B5EF4-FFF2-40B4-BE49-F238E27FC236}">
                <a16:creationId xmlns:a16="http://schemas.microsoft.com/office/drawing/2014/main" id="{82A754B6-EC9A-4240-8E42-F862075F26CD}"/>
              </a:ext>
            </a:extLst>
          </p:cNvPr>
          <p:cNvPicPr>
            <a:picLocks noChangeAspect="1"/>
          </p:cNvPicPr>
          <p:nvPr/>
        </p:nvPicPr>
        <p:blipFill>
          <a:blip r:embed="rId3"/>
          <a:stretch>
            <a:fillRect/>
          </a:stretch>
        </p:blipFill>
        <p:spPr>
          <a:xfrm>
            <a:off x="1120400" y="866796"/>
            <a:ext cx="6619952" cy="4154020"/>
          </a:xfrm>
          <a:prstGeom prst="rect">
            <a:avLst/>
          </a:prstGeom>
        </p:spPr>
      </p:pic>
    </p:spTree>
    <p:extLst>
      <p:ext uri="{BB962C8B-B14F-4D97-AF65-F5344CB8AC3E}">
        <p14:creationId xmlns:p14="http://schemas.microsoft.com/office/powerpoint/2010/main" val="2365381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DA248-5B19-4186-B0DA-FA292D08E309}"/>
              </a:ext>
            </a:extLst>
          </p:cNvPr>
          <p:cNvSpPr>
            <a:spLocks noGrp="1"/>
          </p:cNvSpPr>
          <p:nvPr>
            <p:ph type="title"/>
          </p:nvPr>
        </p:nvSpPr>
        <p:spPr/>
        <p:txBody>
          <a:bodyPr>
            <a:noAutofit/>
          </a:bodyPr>
          <a:lstStyle/>
          <a:p>
            <a:r>
              <a:rPr lang="en-AU" sz="2400" b="1" dirty="0"/>
              <a:t>Customer Engagement </a:t>
            </a:r>
            <a:r>
              <a:rPr lang="en-AU" sz="2400" dirty="0"/>
              <a:t>| </a:t>
            </a:r>
            <a:r>
              <a:rPr lang="en-AU" sz="2400" i="1" dirty="0"/>
              <a:t>Our customers shaped our plans</a:t>
            </a:r>
          </a:p>
        </p:txBody>
      </p:sp>
      <p:sp>
        <p:nvSpPr>
          <p:cNvPr id="4" name="Slide Number Placeholder 3">
            <a:extLst>
              <a:ext uri="{FF2B5EF4-FFF2-40B4-BE49-F238E27FC236}">
                <a16:creationId xmlns:a16="http://schemas.microsoft.com/office/drawing/2014/main" id="{1955060F-C8D7-43C5-9AF2-11E4FF57A678}"/>
              </a:ext>
            </a:extLst>
          </p:cNvPr>
          <p:cNvSpPr>
            <a:spLocks noGrp="1"/>
          </p:cNvSpPr>
          <p:nvPr>
            <p:ph type="sldNum" sz="quarter" idx="10"/>
          </p:nvPr>
        </p:nvSpPr>
        <p:spPr/>
        <p:txBody>
          <a:bodyPr/>
          <a:lstStyle/>
          <a:p>
            <a:pPr>
              <a:defRPr/>
            </a:pPr>
            <a:fld id="{B303A22D-90CC-4848-B3FA-D8CAB510F066}" type="slidenum">
              <a:rPr lang="en-AU" altLang="en-US" smtClean="0"/>
              <a:pPr>
                <a:defRPr/>
              </a:pPr>
              <a:t>7</a:t>
            </a:fld>
            <a:endParaRPr lang="en-AU" altLang="en-US" dirty="0"/>
          </a:p>
        </p:txBody>
      </p:sp>
      <p:sp>
        <p:nvSpPr>
          <p:cNvPr id="6" name="Slide Number Placeholder 3">
            <a:extLst>
              <a:ext uri="{FF2B5EF4-FFF2-40B4-BE49-F238E27FC236}">
                <a16:creationId xmlns:a16="http://schemas.microsoft.com/office/drawing/2014/main" id="{17BCF943-7C63-4BA5-96CC-19C84C7C17CD}"/>
              </a:ext>
            </a:extLst>
          </p:cNvPr>
          <p:cNvSpPr txBox="1">
            <a:spLocks/>
          </p:cNvSpPr>
          <p:nvPr/>
        </p:nvSpPr>
        <p:spPr bwMode="auto">
          <a:xfrm>
            <a:off x="22927" y="4854128"/>
            <a:ext cx="468312"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AU"/>
            </a:defPPr>
            <a:lvl1pPr algn="l" rtl="0" fontAlgn="base">
              <a:lnSpc>
                <a:spcPct val="100000"/>
              </a:lnSpc>
              <a:spcBef>
                <a:spcPct val="0"/>
              </a:spcBef>
              <a:spcAft>
                <a:spcPct val="0"/>
              </a:spcAft>
              <a:buFontTx/>
              <a:buNone/>
              <a:defRPr sz="1200" kern="1200">
                <a:solidFill>
                  <a:schemeClr val="bg1"/>
                </a:solidFill>
                <a:latin typeface="Arial" charset="0"/>
                <a:ea typeface="+mn-ea"/>
                <a:cs typeface="Arial" charset="0"/>
              </a:defRPr>
            </a:lvl1pPr>
            <a:lvl2pPr marL="457200" algn="l" rtl="0" fontAlgn="base">
              <a:lnSpc>
                <a:spcPct val="80000"/>
              </a:lnSpc>
              <a:spcBef>
                <a:spcPct val="20000"/>
              </a:spcBef>
              <a:spcAft>
                <a:spcPct val="0"/>
              </a:spcAft>
              <a:buChar char="•"/>
              <a:defRPr sz="1400" kern="1200">
                <a:solidFill>
                  <a:srgbClr val="2F3791"/>
                </a:solidFill>
                <a:latin typeface="Arial" pitchFamily="34" charset="0"/>
                <a:ea typeface="+mn-ea"/>
                <a:cs typeface="Arial" pitchFamily="34" charset="0"/>
              </a:defRPr>
            </a:lvl2pPr>
            <a:lvl3pPr marL="914400" algn="l" rtl="0" fontAlgn="base">
              <a:lnSpc>
                <a:spcPct val="80000"/>
              </a:lnSpc>
              <a:spcBef>
                <a:spcPct val="20000"/>
              </a:spcBef>
              <a:spcAft>
                <a:spcPct val="0"/>
              </a:spcAft>
              <a:buChar char="•"/>
              <a:defRPr sz="1400" kern="1200">
                <a:solidFill>
                  <a:srgbClr val="2F3791"/>
                </a:solidFill>
                <a:latin typeface="Arial" pitchFamily="34" charset="0"/>
                <a:ea typeface="+mn-ea"/>
                <a:cs typeface="Arial" pitchFamily="34" charset="0"/>
              </a:defRPr>
            </a:lvl3pPr>
            <a:lvl4pPr marL="1371600" algn="l" rtl="0" fontAlgn="base">
              <a:lnSpc>
                <a:spcPct val="80000"/>
              </a:lnSpc>
              <a:spcBef>
                <a:spcPct val="20000"/>
              </a:spcBef>
              <a:spcAft>
                <a:spcPct val="0"/>
              </a:spcAft>
              <a:buChar char="•"/>
              <a:defRPr sz="1400" kern="1200">
                <a:solidFill>
                  <a:srgbClr val="2F3791"/>
                </a:solidFill>
                <a:latin typeface="Arial" pitchFamily="34" charset="0"/>
                <a:ea typeface="+mn-ea"/>
                <a:cs typeface="Arial" pitchFamily="34" charset="0"/>
              </a:defRPr>
            </a:lvl4pPr>
            <a:lvl5pPr marL="1828800" algn="l" rtl="0" fontAlgn="base">
              <a:lnSpc>
                <a:spcPct val="80000"/>
              </a:lnSpc>
              <a:spcBef>
                <a:spcPct val="20000"/>
              </a:spcBef>
              <a:spcAft>
                <a:spcPct val="0"/>
              </a:spcAft>
              <a:buChar char="•"/>
              <a:defRPr sz="1400" kern="1200">
                <a:solidFill>
                  <a:srgbClr val="2F3791"/>
                </a:solidFill>
                <a:latin typeface="Arial" pitchFamily="34" charset="0"/>
                <a:ea typeface="+mn-ea"/>
                <a:cs typeface="Arial" pitchFamily="34" charset="0"/>
              </a:defRPr>
            </a:lvl5pPr>
            <a:lvl6pPr marL="2286000" algn="l" defTabSz="914400" rtl="0" eaLnBrk="1" latinLnBrk="0" hangingPunct="1">
              <a:defRPr sz="1400" kern="1200">
                <a:solidFill>
                  <a:srgbClr val="2F3791"/>
                </a:solidFill>
                <a:latin typeface="Arial" pitchFamily="34" charset="0"/>
                <a:ea typeface="+mn-ea"/>
                <a:cs typeface="Arial" pitchFamily="34" charset="0"/>
              </a:defRPr>
            </a:lvl6pPr>
            <a:lvl7pPr marL="2743200" algn="l" defTabSz="914400" rtl="0" eaLnBrk="1" latinLnBrk="0" hangingPunct="1">
              <a:defRPr sz="1400" kern="1200">
                <a:solidFill>
                  <a:srgbClr val="2F3791"/>
                </a:solidFill>
                <a:latin typeface="Arial" pitchFamily="34" charset="0"/>
                <a:ea typeface="+mn-ea"/>
                <a:cs typeface="Arial" pitchFamily="34" charset="0"/>
              </a:defRPr>
            </a:lvl7pPr>
            <a:lvl8pPr marL="3200400" algn="l" defTabSz="914400" rtl="0" eaLnBrk="1" latinLnBrk="0" hangingPunct="1">
              <a:defRPr sz="1400" kern="1200">
                <a:solidFill>
                  <a:srgbClr val="2F3791"/>
                </a:solidFill>
                <a:latin typeface="Arial" pitchFamily="34" charset="0"/>
                <a:ea typeface="+mn-ea"/>
                <a:cs typeface="Arial" pitchFamily="34" charset="0"/>
              </a:defRPr>
            </a:lvl8pPr>
            <a:lvl9pPr marL="3657600" algn="l" defTabSz="914400" rtl="0" eaLnBrk="1" latinLnBrk="0" hangingPunct="1">
              <a:defRPr sz="1400" kern="1200">
                <a:solidFill>
                  <a:srgbClr val="2F3791"/>
                </a:solidFill>
                <a:latin typeface="Arial" pitchFamily="34" charset="0"/>
                <a:ea typeface="+mn-ea"/>
                <a:cs typeface="Arial" pitchFamily="34" charset="0"/>
              </a:defRPr>
            </a:lvl9pPr>
          </a:lstStyle>
          <a:p>
            <a:pPr>
              <a:defRPr/>
            </a:pPr>
            <a:fld id="{B303A22D-90CC-4848-B3FA-D8CAB510F066}" type="slidenum">
              <a:rPr lang="en-AU" altLang="en-US" smtClean="0"/>
              <a:pPr>
                <a:defRPr/>
              </a:pPr>
              <a:t>7</a:t>
            </a:fld>
            <a:endParaRPr lang="en-AU" altLang="en-US" dirty="0"/>
          </a:p>
        </p:txBody>
      </p:sp>
      <p:pic>
        <p:nvPicPr>
          <p:cNvPr id="32" name="Picture 31" descr="A close up of a device&#10;&#10;Description automatically generated">
            <a:extLst>
              <a:ext uri="{FF2B5EF4-FFF2-40B4-BE49-F238E27FC236}">
                <a16:creationId xmlns:a16="http://schemas.microsoft.com/office/drawing/2014/main" id="{DA631FF2-3488-4782-BE14-9EEB228E31C6}"/>
              </a:ext>
            </a:extLst>
          </p:cNvPr>
          <p:cNvPicPr>
            <a:picLocks noChangeAspect="1"/>
          </p:cNvPicPr>
          <p:nvPr/>
        </p:nvPicPr>
        <p:blipFill>
          <a:blip r:embed="rId3"/>
          <a:stretch>
            <a:fillRect/>
          </a:stretch>
        </p:blipFill>
        <p:spPr>
          <a:xfrm>
            <a:off x="71241" y="791044"/>
            <a:ext cx="6084936" cy="4301779"/>
          </a:xfrm>
          <a:prstGeom prst="rect">
            <a:avLst/>
          </a:prstGeom>
        </p:spPr>
      </p:pic>
      <p:pic>
        <p:nvPicPr>
          <p:cNvPr id="3" name="Picture 2">
            <a:extLst>
              <a:ext uri="{FF2B5EF4-FFF2-40B4-BE49-F238E27FC236}">
                <a16:creationId xmlns:a16="http://schemas.microsoft.com/office/drawing/2014/main" id="{1F1D7679-F99D-467D-9EF9-6FE365D03231}"/>
              </a:ext>
            </a:extLst>
          </p:cNvPr>
          <p:cNvPicPr>
            <a:picLocks noChangeAspect="1"/>
          </p:cNvPicPr>
          <p:nvPr/>
        </p:nvPicPr>
        <p:blipFill>
          <a:blip r:embed="rId4"/>
          <a:stretch>
            <a:fillRect/>
          </a:stretch>
        </p:blipFill>
        <p:spPr>
          <a:xfrm>
            <a:off x="6444332" y="872083"/>
            <a:ext cx="2454314" cy="1844477"/>
          </a:xfrm>
          <a:prstGeom prst="rect">
            <a:avLst/>
          </a:prstGeom>
        </p:spPr>
      </p:pic>
      <p:sp>
        <p:nvSpPr>
          <p:cNvPr id="5" name="TextBox 4">
            <a:extLst>
              <a:ext uri="{FF2B5EF4-FFF2-40B4-BE49-F238E27FC236}">
                <a16:creationId xmlns:a16="http://schemas.microsoft.com/office/drawing/2014/main" id="{78FCF596-168D-4CD5-846D-4A62E55BF7DB}"/>
              </a:ext>
            </a:extLst>
          </p:cNvPr>
          <p:cNvSpPr txBox="1"/>
          <p:nvPr/>
        </p:nvSpPr>
        <p:spPr>
          <a:xfrm>
            <a:off x="6372200" y="2886705"/>
            <a:ext cx="2598578" cy="2062103"/>
          </a:xfrm>
          <a:prstGeom prst="rect">
            <a:avLst/>
          </a:prstGeom>
          <a:solidFill>
            <a:schemeClr val="bg1"/>
          </a:solidFill>
          <a:ln>
            <a:solidFill>
              <a:srgbClr val="026CB6"/>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nSpc>
                <a:spcPct val="100000"/>
              </a:lnSpc>
              <a:spcBef>
                <a:spcPts val="0"/>
              </a:spcBef>
              <a:buNone/>
            </a:pPr>
            <a:r>
              <a:rPr lang="en-AU" sz="1600" dirty="0">
                <a:solidFill>
                  <a:srgbClr val="3B3C3E"/>
                </a:solidFill>
              </a:rPr>
              <a:t>In 2019 Jemena was recognised for excellence in customer engagement winning the coveted industry award and being the only energy business shortlisted for the Australasia IAP2 awards</a:t>
            </a:r>
          </a:p>
        </p:txBody>
      </p:sp>
    </p:spTree>
    <p:extLst>
      <p:ext uri="{BB962C8B-B14F-4D97-AF65-F5344CB8AC3E}">
        <p14:creationId xmlns:p14="http://schemas.microsoft.com/office/powerpoint/2010/main" val="122161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935B49-0166-487D-B18E-19C85023C667}"/>
              </a:ext>
            </a:extLst>
          </p:cNvPr>
          <p:cNvSpPr/>
          <p:nvPr/>
        </p:nvSpPr>
        <p:spPr bwMode="auto">
          <a:xfrm>
            <a:off x="0" y="4021171"/>
            <a:ext cx="9109547" cy="1132384"/>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2" name="Title 1">
            <a:extLst>
              <a:ext uri="{FF2B5EF4-FFF2-40B4-BE49-F238E27FC236}">
                <a16:creationId xmlns:a16="http://schemas.microsoft.com/office/drawing/2014/main" id="{A775E762-A7CC-400E-A6FA-3E78C6654E99}"/>
              </a:ext>
            </a:extLst>
          </p:cNvPr>
          <p:cNvSpPr>
            <a:spLocks noGrp="1"/>
          </p:cNvSpPr>
          <p:nvPr>
            <p:ph type="title"/>
          </p:nvPr>
        </p:nvSpPr>
        <p:spPr/>
        <p:txBody>
          <a:bodyPr>
            <a:noAutofit/>
          </a:bodyPr>
          <a:lstStyle/>
          <a:p>
            <a:r>
              <a:rPr lang="en-AU" sz="2400" b="1" dirty="0"/>
              <a:t>Customer Engagement </a:t>
            </a:r>
            <a:r>
              <a:rPr lang="en-AU" sz="2400" dirty="0"/>
              <a:t>| </a:t>
            </a:r>
            <a:r>
              <a:rPr lang="en-AU" sz="2400" i="1" dirty="0"/>
              <a:t>We heard from all our customers</a:t>
            </a:r>
          </a:p>
        </p:txBody>
      </p:sp>
      <p:sp>
        <p:nvSpPr>
          <p:cNvPr id="4" name="Slide Number Placeholder 3">
            <a:extLst>
              <a:ext uri="{FF2B5EF4-FFF2-40B4-BE49-F238E27FC236}">
                <a16:creationId xmlns:a16="http://schemas.microsoft.com/office/drawing/2014/main" id="{E2C46413-767F-4E9C-8624-E6F46E14EB08}"/>
              </a:ext>
            </a:extLst>
          </p:cNvPr>
          <p:cNvSpPr>
            <a:spLocks noGrp="1"/>
          </p:cNvSpPr>
          <p:nvPr>
            <p:ph type="sldNum" sz="quarter" idx="10"/>
          </p:nvPr>
        </p:nvSpPr>
        <p:spPr/>
        <p:txBody>
          <a:bodyPr/>
          <a:lstStyle/>
          <a:p>
            <a:pPr>
              <a:defRPr/>
            </a:pPr>
            <a:fld id="{B303A22D-90CC-4848-B3FA-D8CAB510F066}" type="slidenum">
              <a:rPr lang="en-AU" altLang="en-US" smtClean="0"/>
              <a:pPr>
                <a:defRPr/>
              </a:pPr>
              <a:t>8</a:t>
            </a:fld>
            <a:endParaRPr lang="en-AU" altLang="en-US" dirty="0"/>
          </a:p>
        </p:txBody>
      </p:sp>
      <p:pic>
        <p:nvPicPr>
          <p:cNvPr id="5" name="Picture 4" descr="A group of people sitting at a table&#10;&#10;Description automatically generated">
            <a:extLst>
              <a:ext uri="{FF2B5EF4-FFF2-40B4-BE49-F238E27FC236}">
                <a16:creationId xmlns:a16="http://schemas.microsoft.com/office/drawing/2014/main" id="{D68F12BA-6D57-4526-A753-4ADD766816AA}"/>
              </a:ext>
            </a:extLst>
          </p:cNvPr>
          <p:cNvPicPr>
            <a:picLocks noChangeAspect="1"/>
          </p:cNvPicPr>
          <p:nvPr/>
        </p:nvPicPr>
        <p:blipFill rotWithShape="1">
          <a:blip r:embed="rId3"/>
          <a:srcRect t="6469" b="8983"/>
          <a:stretch/>
        </p:blipFill>
        <p:spPr>
          <a:xfrm>
            <a:off x="3418539" y="1242444"/>
            <a:ext cx="2319958" cy="2942670"/>
          </a:xfrm>
          <a:prstGeom prst="rect">
            <a:avLst/>
          </a:prstGeom>
        </p:spPr>
      </p:pic>
      <p:sp>
        <p:nvSpPr>
          <p:cNvPr id="7" name="TextBox 6">
            <a:extLst>
              <a:ext uri="{FF2B5EF4-FFF2-40B4-BE49-F238E27FC236}">
                <a16:creationId xmlns:a16="http://schemas.microsoft.com/office/drawing/2014/main" id="{168176FB-2FCB-4CF5-8E31-C4AD6ADDE804}"/>
              </a:ext>
            </a:extLst>
          </p:cNvPr>
          <p:cNvSpPr txBox="1"/>
          <p:nvPr/>
        </p:nvSpPr>
        <p:spPr>
          <a:xfrm>
            <a:off x="3230796" y="4199111"/>
            <a:ext cx="2737069" cy="461665"/>
          </a:xfrm>
          <a:prstGeom prst="rect">
            <a:avLst/>
          </a:prstGeom>
          <a:noFill/>
        </p:spPr>
        <p:txBody>
          <a:bodyPr wrap="square" rtlCol="0">
            <a:spAutoFit/>
          </a:bodyPr>
          <a:lstStyle/>
          <a:p>
            <a:pPr>
              <a:lnSpc>
                <a:spcPct val="100000"/>
              </a:lnSpc>
              <a:spcBef>
                <a:spcPts val="0"/>
              </a:spcBef>
              <a:buNone/>
            </a:pPr>
            <a:r>
              <a:rPr lang="en-AU" sz="1200" dirty="0">
                <a:solidFill>
                  <a:srgbClr val="3B3C3E"/>
                </a:solidFill>
                <a:hlinkClick r:id="rId4"/>
              </a:rPr>
              <a:t>https://yourgrid.jemena.com.au/draft-plan/widgets/261135/videos/18795</a:t>
            </a:r>
            <a:endParaRPr lang="en-AU" sz="1200" dirty="0">
              <a:solidFill>
                <a:srgbClr val="3B3C3E"/>
              </a:solidFill>
            </a:endParaRPr>
          </a:p>
        </p:txBody>
      </p:sp>
      <p:sp>
        <p:nvSpPr>
          <p:cNvPr id="10" name="Rectangle: Rounded Corners 9">
            <a:extLst>
              <a:ext uri="{FF2B5EF4-FFF2-40B4-BE49-F238E27FC236}">
                <a16:creationId xmlns:a16="http://schemas.microsoft.com/office/drawing/2014/main" id="{C85BB46F-5CF8-44DE-85BF-BB8C9097F248}"/>
              </a:ext>
            </a:extLst>
          </p:cNvPr>
          <p:cNvSpPr/>
          <p:nvPr/>
        </p:nvSpPr>
        <p:spPr bwMode="auto">
          <a:xfrm>
            <a:off x="3203972" y="895442"/>
            <a:ext cx="2664296" cy="301054"/>
          </a:xfrm>
          <a:prstGeom prst="roundRect">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AU" sz="1600" i="0" u="none" strike="noStrike" cap="none" normalizeH="0" baseline="0" dirty="0">
                <a:ln>
                  <a:noFill/>
                </a:ln>
                <a:solidFill>
                  <a:schemeClr val="bg1"/>
                </a:solidFill>
                <a:effectLst/>
                <a:latin typeface="Arial" pitchFamily="-65" charset="0"/>
                <a:ea typeface="Arial" pitchFamily="-65" charset="0"/>
                <a:cs typeface="Arial" pitchFamily="-65" charset="0"/>
              </a:rPr>
              <a:t>Peoples panel (community)</a:t>
            </a:r>
          </a:p>
        </p:txBody>
      </p:sp>
      <p:sp>
        <p:nvSpPr>
          <p:cNvPr id="11" name="Rectangle: Rounded Corners 10">
            <a:extLst>
              <a:ext uri="{FF2B5EF4-FFF2-40B4-BE49-F238E27FC236}">
                <a16:creationId xmlns:a16="http://schemas.microsoft.com/office/drawing/2014/main" id="{93921A55-9756-4EE5-B2E5-6A43418AE7A7}"/>
              </a:ext>
            </a:extLst>
          </p:cNvPr>
          <p:cNvSpPr/>
          <p:nvPr/>
        </p:nvSpPr>
        <p:spPr bwMode="auto">
          <a:xfrm>
            <a:off x="307769" y="878760"/>
            <a:ext cx="2664296" cy="301054"/>
          </a:xfrm>
          <a:prstGeom prst="roundRect">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AU" sz="1600" i="0" u="none" strike="noStrike" cap="none" normalizeH="0" baseline="0" dirty="0">
                <a:ln>
                  <a:noFill/>
                </a:ln>
                <a:solidFill>
                  <a:schemeClr val="bg1"/>
                </a:solidFill>
                <a:effectLst/>
                <a:latin typeface="Arial" pitchFamily="-65" charset="0"/>
                <a:ea typeface="Arial" pitchFamily="-65" charset="0"/>
                <a:cs typeface="Arial" pitchFamily="-65" charset="0"/>
              </a:rPr>
              <a:t>Large businesses</a:t>
            </a:r>
          </a:p>
        </p:txBody>
      </p:sp>
      <p:sp>
        <p:nvSpPr>
          <p:cNvPr id="12" name="Rectangle: Rounded Corners 11">
            <a:extLst>
              <a:ext uri="{FF2B5EF4-FFF2-40B4-BE49-F238E27FC236}">
                <a16:creationId xmlns:a16="http://schemas.microsoft.com/office/drawing/2014/main" id="{F9CC5CCB-33B2-4F11-AEC1-D2437B54D693}"/>
              </a:ext>
            </a:extLst>
          </p:cNvPr>
          <p:cNvSpPr/>
          <p:nvPr/>
        </p:nvSpPr>
        <p:spPr bwMode="auto">
          <a:xfrm>
            <a:off x="287512" y="1780457"/>
            <a:ext cx="2664296" cy="301054"/>
          </a:xfrm>
          <a:prstGeom prst="roundRect">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AU" sz="1600" i="0" u="none" strike="noStrike" cap="none" normalizeH="0" baseline="0" dirty="0">
                <a:ln>
                  <a:noFill/>
                </a:ln>
                <a:solidFill>
                  <a:schemeClr val="bg1"/>
                </a:solidFill>
                <a:effectLst/>
                <a:latin typeface="Arial" pitchFamily="-65" charset="0"/>
                <a:ea typeface="Arial" pitchFamily="-65" charset="0"/>
                <a:cs typeface="Arial" pitchFamily="-65" charset="0"/>
              </a:rPr>
              <a:t>Small businesses</a:t>
            </a:r>
          </a:p>
        </p:txBody>
      </p:sp>
      <p:sp>
        <p:nvSpPr>
          <p:cNvPr id="13" name="Rectangle: Rounded Corners 12">
            <a:extLst>
              <a:ext uri="{FF2B5EF4-FFF2-40B4-BE49-F238E27FC236}">
                <a16:creationId xmlns:a16="http://schemas.microsoft.com/office/drawing/2014/main" id="{27106329-09F9-494D-B025-03544DDB3814}"/>
              </a:ext>
            </a:extLst>
          </p:cNvPr>
          <p:cNvSpPr/>
          <p:nvPr/>
        </p:nvSpPr>
        <p:spPr bwMode="auto">
          <a:xfrm>
            <a:off x="278652" y="2500537"/>
            <a:ext cx="2664296" cy="301054"/>
          </a:xfrm>
          <a:prstGeom prst="roundRect">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AU" sz="1600" i="0" u="none" strike="noStrike" cap="none" normalizeH="0" baseline="0" dirty="0">
                <a:ln>
                  <a:noFill/>
                </a:ln>
                <a:solidFill>
                  <a:schemeClr val="bg1"/>
                </a:solidFill>
                <a:effectLst/>
                <a:latin typeface="Arial" pitchFamily="-65" charset="0"/>
                <a:ea typeface="Arial" pitchFamily="-65" charset="0"/>
                <a:cs typeface="Arial" pitchFamily="-65" charset="0"/>
              </a:rPr>
              <a:t>Local councils</a:t>
            </a:r>
          </a:p>
        </p:txBody>
      </p:sp>
      <p:sp>
        <p:nvSpPr>
          <p:cNvPr id="14" name="Rectangle: Rounded Corners 13">
            <a:extLst>
              <a:ext uri="{FF2B5EF4-FFF2-40B4-BE49-F238E27FC236}">
                <a16:creationId xmlns:a16="http://schemas.microsoft.com/office/drawing/2014/main" id="{F25081E6-A0FE-4E58-9D1B-6C8DAD3382D7}"/>
              </a:ext>
            </a:extLst>
          </p:cNvPr>
          <p:cNvSpPr/>
          <p:nvPr/>
        </p:nvSpPr>
        <p:spPr bwMode="auto">
          <a:xfrm>
            <a:off x="6131255" y="902134"/>
            <a:ext cx="2749410" cy="301054"/>
          </a:xfrm>
          <a:prstGeom prst="roundRect">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AU" sz="1600" i="0" u="none" strike="noStrike" cap="none" normalizeH="0" baseline="0" dirty="0">
                <a:ln>
                  <a:noFill/>
                </a:ln>
                <a:solidFill>
                  <a:schemeClr val="bg1"/>
                </a:solidFill>
                <a:effectLst/>
                <a:latin typeface="Arial" pitchFamily="-65" charset="0"/>
                <a:ea typeface="Arial" pitchFamily="-65" charset="0"/>
                <a:cs typeface="Arial" pitchFamily="-65" charset="0"/>
              </a:rPr>
              <a:t>Key feedback</a:t>
            </a:r>
          </a:p>
        </p:txBody>
      </p:sp>
      <p:sp>
        <p:nvSpPr>
          <p:cNvPr id="16" name="Rectangle: Rounded Corners 15">
            <a:extLst>
              <a:ext uri="{FF2B5EF4-FFF2-40B4-BE49-F238E27FC236}">
                <a16:creationId xmlns:a16="http://schemas.microsoft.com/office/drawing/2014/main" id="{10231AA7-8BEE-42DE-9435-704F93C571F4}"/>
              </a:ext>
            </a:extLst>
          </p:cNvPr>
          <p:cNvSpPr/>
          <p:nvPr/>
        </p:nvSpPr>
        <p:spPr bwMode="auto">
          <a:xfrm>
            <a:off x="6168356" y="2126270"/>
            <a:ext cx="2712309" cy="301054"/>
          </a:xfrm>
          <a:prstGeom prst="roundRect">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AU" sz="1600" i="0" u="none" strike="noStrike" cap="none" normalizeH="0" baseline="0" dirty="0">
                <a:ln>
                  <a:noFill/>
                </a:ln>
                <a:solidFill>
                  <a:schemeClr val="bg1"/>
                </a:solidFill>
                <a:effectLst/>
                <a:latin typeface="Arial" pitchFamily="-65" charset="0"/>
                <a:ea typeface="Arial" pitchFamily="-65" charset="0"/>
                <a:cs typeface="Arial" pitchFamily="-65" charset="0"/>
              </a:rPr>
              <a:t>Support for our plan</a:t>
            </a:r>
          </a:p>
        </p:txBody>
      </p:sp>
      <p:sp>
        <p:nvSpPr>
          <p:cNvPr id="17" name="TextBox 16">
            <a:extLst>
              <a:ext uri="{FF2B5EF4-FFF2-40B4-BE49-F238E27FC236}">
                <a16:creationId xmlns:a16="http://schemas.microsoft.com/office/drawing/2014/main" id="{7686C87C-95E1-4AE2-9E88-85BC0267CADE}"/>
              </a:ext>
            </a:extLst>
          </p:cNvPr>
          <p:cNvSpPr txBox="1"/>
          <p:nvPr/>
        </p:nvSpPr>
        <p:spPr>
          <a:xfrm>
            <a:off x="6208458" y="1276400"/>
            <a:ext cx="2116285" cy="830997"/>
          </a:xfrm>
          <a:prstGeom prst="rect">
            <a:avLst/>
          </a:prstGeom>
          <a:noFill/>
        </p:spPr>
        <p:txBody>
          <a:bodyPr wrap="none" rtlCol="0">
            <a:spAutoFit/>
          </a:bodyPr>
          <a:lstStyle/>
          <a:p>
            <a:pPr marL="342900" indent="-342900">
              <a:lnSpc>
                <a:spcPct val="100000"/>
              </a:lnSpc>
              <a:spcBef>
                <a:spcPts val="0"/>
              </a:spcBef>
            </a:pPr>
            <a:r>
              <a:rPr lang="en-AU" sz="1600" dirty="0">
                <a:solidFill>
                  <a:srgbClr val="3B3C3E"/>
                </a:solidFill>
              </a:rPr>
              <a:t>Affordability</a:t>
            </a:r>
          </a:p>
          <a:p>
            <a:pPr marL="342900" indent="-342900">
              <a:lnSpc>
                <a:spcPct val="100000"/>
              </a:lnSpc>
              <a:spcBef>
                <a:spcPts val="0"/>
              </a:spcBef>
            </a:pPr>
            <a:r>
              <a:rPr lang="en-AU" sz="1600" dirty="0">
                <a:solidFill>
                  <a:srgbClr val="3B3C3E"/>
                </a:solidFill>
              </a:rPr>
              <a:t>Reliability</a:t>
            </a:r>
          </a:p>
          <a:p>
            <a:pPr marL="342900" indent="-342900">
              <a:lnSpc>
                <a:spcPct val="100000"/>
              </a:lnSpc>
              <a:spcBef>
                <a:spcPts val="0"/>
              </a:spcBef>
            </a:pPr>
            <a:r>
              <a:rPr lang="en-AU" sz="1600" dirty="0">
                <a:solidFill>
                  <a:srgbClr val="3B3C3E"/>
                </a:solidFill>
              </a:rPr>
              <a:t>Greening the grid</a:t>
            </a:r>
          </a:p>
        </p:txBody>
      </p:sp>
      <p:pic>
        <p:nvPicPr>
          <p:cNvPr id="18" name="Picture 17">
            <a:extLst>
              <a:ext uri="{FF2B5EF4-FFF2-40B4-BE49-F238E27FC236}">
                <a16:creationId xmlns:a16="http://schemas.microsoft.com/office/drawing/2014/main" id="{7B525E51-3E7A-4CBA-AFB0-88068F618B8F}"/>
              </a:ext>
            </a:extLst>
          </p:cNvPr>
          <p:cNvPicPr>
            <a:picLocks noChangeAspect="1"/>
          </p:cNvPicPr>
          <p:nvPr/>
        </p:nvPicPr>
        <p:blipFill>
          <a:blip r:embed="rId5"/>
          <a:stretch>
            <a:fillRect/>
          </a:stretch>
        </p:blipFill>
        <p:spPr>
          <a:xfrm>
            <a:off x="6482485" y="2516161"/>
            <a:ext cx="2084050" cy="2060218"/>
          </a:xfrm>
          <a:prstGeom prst="rect">
            <a:avLst/>
          </a:prstGeom>
        </p:spPr>
      </p:pic>
      <p:sp>
        <p:nvSpPr>
          <p:cNvPr id="20" name="Rectangle: Rounded Corners 19">
            <a:extLst>
              <a:ext uri="{FF2B5EF4-FFF2-40B4-BE49-F238E27FC236}">
                <a16:creationId xmlns:a16="http://schemas.microsoft.com/office/drawing/2014/main" id="{7110F447-36E0-44B8-8A8E-FAD8C4B89E9C}"/>
              </a:ext>
            </a:extLst>
          </p:cNvPr>
          <p:cNvSpPr/>
          <p:nvPr/>
        </p:nvSpPr>
        <p:spPr bwMode="auto">
          <a:xfrm>
            <a:off x="323528" y="3854462"/>
            <a:ext cx="2664296" cy="301054"/>
          </a:xfrm>
          <a:prstGeom prst="roundRect">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AU" sz="1600" i="0" u="none" strike="noStrike" cap="none" normalizeH="0" baseline="0" dirty="0">
                <a:ln>
                  <a:noFill/>
                </a:ln>
                <a:solidFill>
                  <a:schemeClr val="bg1"/>
                </a:solidFill>
                <a:effectLst/>
                <a:latin typeface="Arial" pitchFamily="-65" charset="0"/>
                <a:ea typeface="Arial" pitchFamily="-65" charset="0"/>
                <a:cs typeface="Arial" pitchFamily="-65" charset="0"/>
              </a:rPr>
              <a:t>Retailers</a:t>
            </a:r>
          </a:p>
        </p:txBody>
      </p:sp>
      <p:sp>
        <p:nvSpPr>
          <p:cNvPr id="21" name="TextBox 20">
            <a:extLst>
              <a:ext uri="{FF2B5EF4-FFF2-40B4-BE49-F238E27FC236}">
                <a16:creationId xmlns:a16="http://schemas.microsoft.com/office/drawing/2014/main" id="{77A0A4CA-A414-42B7-9C61-CE6E90FB5D25}"/>
              </a:ext>
            </a:extLst>
          </p:cNvPr>
          <p:cNvSpPr txBox="1"/>
          <p:nvPr/>
        </p:nvSpPr>
        <p:spPr>
          <a:xfrm>
            <a:off x="179512" y="4240671"/>
            <a:ext cx="1932709" cy="338554"/>
          </a:xfrm>
          <a:prstGeom prst="rect">
            <a:avLst/>
          </a:prstGeom>
          <a:noFill/>
        </p:spPr>
        <p:txBody>
          <a:bodyPr wrap="none" rtlCol="0">
            <a:spAutoFit/>
          </a:bodyPr>
          <a:lstStyle/>
          <a:p>
            <a:pPr marL="342900" indent="-342900">
              <a:lnSpc>
                <a:spcPct val="100000"/>
              </a:lnSpc>
              <a:spcBef>
                <a:spcPts val="0"/>
              </a:spcBef>
            </a:pPr>
            <a:r>
              <a:rPr lang="en-AU" sz="1600" dirty="0">
                <a:solidFill>
                  <a:srgbClr val="3B3C3E"/>
                </a:solidFill>
              </a:rPr>
              <a:t>Tariff structures</a:t>
            </a:r>
          </a:p>
        </p:txBody>
      </p:sp>
      <p:sp>
        <p:nvSpPr>
          <p:cNvPr id="22" name="TextBox 21">
            <a:extLst>
              <a:ext uri="{FF2B5EF4-FFF2-40B4-BE49-F238E27FC236}">
                <a16:creationId xmlns:a16="http://schemas.microsoft.com/office/drawing/2014/main" id="{26E79358-C9E1-4A8A-A31E-76EC02DB6B99}"/>
              </a:ext>
            </a:extLst>
          </p:cNvPr>
          <p:cNvSpPr txBox="1"/>
          <p:nvPr/>
        </p:nvSpPr>
        <p:spPr>
          <a:xfrm>
            <a:off x="243843" y="2932584"/>
            <a:ext cx="2560316" cy="830997"/>
          </a:xfrm>
          <a:prstGeom prst="rect">
            <a:avLst/>
          </a:prstGeom>
          <a:noFill/>
        </p:spPr>
        <p:txBody>
          <a:bodyPr wrap="none" rtlCol="0">
            <a:spAutoFit/>
          </a:bodyPr>
          <a:lstStyle/>
          <a:p>
            <a:pPr marL="342900" indent="-342900">
              <a:lnSpc>
                <a:spcPct val="100000"/>
              </a:lnSpc>
              <a:spcBef>
                <a:spcPts val="0"/>
              </a:spcBef>
            </a:pPr>
            <a:r>
              <a:rPr lang="en-AU" sz="1600" dirty="0">
                <a:solidFill>
                  <a:srgbClr val="3B3C3E"/>
                </a:solidFill>
              </a:rPr>
              <a:t>Public lighting</a:t>
            </a:r>
          </a:p>
          <a:p>
            <a:pPr marL="342900" indent="-342900">
              <a:lnSpc>
                <a:spcPct val="100000"/>
              </a:lnSpc>
              <a:spcBef>
                <a:spcPts val="0"/>
              </a:spcBef>
            </a:pPr>
            <a:r>
              <a:rPr lang="en-AU" sz="1600" dirty="0">
                <a:solidFill>
                  <a:srgbClr val="3B3C3E"/>
                </a:solidFill>
              </a:rPr>
              <a:t>Energy Efficiency </a:t>
            </a:r>
          </a:p>
          <a:p>
            <a:pPr marL="342900" indent="-342900">
              <a:lnSpc>
                <a:spcPct val="100000"/>
              </a:lnSpc>
              <a:spcBef>
                <a:spcPts val="0"/>
              </a:spcBef>
            </a:pPr>
            <a:r>
              <a:rPr lang="en-AU" sz="1600" dirty="0">
                <a:solidFill>
                  <a:srgbClr val="3B3C3E"/>
                </a:solidFill>
              </a:rPr>
              <a:t>Demand management</a:t>
            </a:r>
          </a:p>
        </p:txBody>
      </p:sp>
      <p:sp>
        <p:nvSpPr>
          <p:cNvPr id="23" name="TextBox 22">
            <a:extLst>
              <a:ext uri="{FF2B5EF4-FFF2-40B4-BE49-F238E27FC236}">
                <a16:creationId xmlns:a16="http://schemas.microsoft.com/office/drawing/2014/main" id="{C565D9AF-391E-4B44-9826-8BDE71F8D31C}"/>
              </a:ext>
            </a:extLst>
          </p:cNvPr>
          <p:cNvSpPr txBox="1"/>
          <p:nvPr/>
        </p:nvSpPr>
        <p:spPr>
          <a:xfrm>
            <a:off x="295734" y="2140496"/>
            <a:ext cx="1598002" cy="338554"/>
          </a:xfrm>
          <a:prstGeom prst="rect">
            <a:avLst/>
          </a:prstGeom>
          <a:noFill/>
        </p:spPr>
        <p:txBody>
          <a:bodyPr wrap="none" rtlCol="0">
            <a:spAutoFit/>
          </a:bodyPr>
          <a:lstStyle/>
          <a:p>
            <a:pPr marL="342900" indent="-342900">
              <a:lnSpc>
                <a:spcPct val="100000"/>
              </a:lnSpc>
              <a:spcBef>
                <a:spcPts val="0"/>
              </a:spcBef>
            </a:pPr>
            <a:r>
              <a:rPr lang="en-AU" sz="1600" dirty="0">
                <a:solidFill>
                  <a:srgbClr val="3B3C3E"/>
                </a:solidFill>
              </a:rPr>
              <a:t>Affordability</a:t>
            </a:r>
          </a:p>
        </p:txBody>
      </p:sp>
      <p:sp>
        <p:nvSpPr>
          <p:cNvPr id="25" name="TextBox 24">
            <a:extLst>
              <a:ext uri="{FF2B5EF4-FFF2-40B4-BE49-F238E27FC236}">
                <a16:creationId xmlns:a16="http://schemas.microsoft.com/office/drawing/2014/main" id="{061A02CD-9389-432F-A998-455F9420D03D}"/>
              </a:ext>
            </a:extLst>
          </p:cNvPr>
          <p:cNvSpPr txBox="1"/>
          <p:nvPr/>
        </p:nvSpPr>
        <p:spPr>
          <a:xfrm>
            <a:off x="327932" y="1204392"/>
            <a:ext cx="1598002" cy="584775"/>
          </a:xfrm>
          <a:prstGeom prst="rect">
            <a:avLst/>
          </a:prstGeom>
          <a:noFill/>
        </p:spPr>
        <p:txBody>
          <a:bodyPr wrap="none" rtlCol="0">
            <a:spAutoFit/>
          </a:bodyPr>
          <a:lstStyle/>
          <a:p>
            <a:pPr marL="342900" indent="-342900">
              <a:lnSpc>
                <a:spcPct val="100000"/>
              </a:lnSpc>
              <a:spcBef>
                <a:spcPts val="0"/>
              </a:spcBef>
            </a:pPr>
            <a:r>
              <a:rPr lang="en-AU" sz="1600" dirty="0">
                <a:solidFill>
                  <a:srgbClr val="3B3C3E"/>
                </a:solidFill>
              </a:rPr>
              <a:t>Affordability</a:t>
            </a:r>
          </a:p>
          <a:p>
            <a:pPr marL="342900" indent="-342900">
              <a:lnSpc>
                <a:spcPct val="100000"/>
              </a:lnSpc>
              <a:spcBef>
                <a:spcPts val="0"/>
              </a:spcBef>
            </a:pPr>
            <a:r>
              <a:rPr lang="en-AU" sz="1600" dirty="0">
                <a:solidFill>
                  <a:srgbClr val="3B3C3E"/>
                </a:solidFill>
              </a:rPr>
              <a:t>Reliability</a:t>
            </a:r>
          </a:p>
        </p:txBody>
      </p:sp>
      <p:sp>
        <p:nvSpPr>
          <p:cNvPr id="26" name="Rectangle: Rounded Corners 25">
            <a:extLst>
              <a:ext uri="{FF2B5EF4-FFF2-40B4-BE49-F238E27FC236}">
                <a16:creationId xmlns:a16="http://schemas.microsoft.com/office/drawing/2014/main" id="{9A94B64F-32C9-4BD3-8C41-BDB8AACFF549}"/>
              </a:ext>
            </a:extLst>
          </p:cNvPr>
          <p:cNvSpPr/>
          <p:nvPr/>
        </p:nvSpPr>
        <p:spPr bwMode="auto">
          <a:xfrm>
            <a:off x="3153580" y="828771"/>
            <a:ext cx="5882916" cy="3832006"/>
          </a:xfrm>
          <a:prstGeom prst="roundRect">
            <a:avLst>
              <a:gd name="adj" fmla="val 3350"/>
            </a:avLst>
          </a:prstGeom>
          <a:noFill/>
          <a:ln w="22225" cap="flat" cmpd="sng" algn="ctr">
            <a:solidFill>
              <a:schemeClr val="accent1"/>
            </a:solidFill>
            <a:prstDash val="sysDot"/>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27" name="Rectangle: Rounded Corners 26">
            <a:extLst>
              <a:ext uri="{FF2B5EF4-FFF2-40B4-BE49-F238E27FC236}">
                <a16:creationId xmlns:a16="http://schemas.microsoft.com/office/drawing/2014/main" id="{951B3CCA-656A-4270-91DC-EDB8992A0371}"/>
              </a:ext>
            </a:extLst>
          </p:cNvPr>
          <p:cNvSpPr/>
          <p:nvPr/>
        </p:nvSpPr>
        <p:spPr bwMode="auto">
          <a:xfrm>
            <a:off x="179512" y="828771"/>
            <a:ext cx="2877922" cy="3832006"/>
          </a:xfrm>
          <a:prstGeom prst="roundRect">
            <a:avLst>
              <a:gd name="adj" fmla="val 4867"/>
            </a:avLst>
          </a:prstGeom>
          <a:noFill/>
          <a:ln w="22225" cap="flat" cmpd="sng" algn="ctr">
            <a:solidFill>
              <a:schemeClr val="accent1"/>
            </a:solidFill>
            <a:prstDash val="sysDot"/>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2000" i="0" u="none" strike="noStrike" cap="none" normalizeH="0" baseline="0" dirty="0">
              <a:ln>
                <a:noFill/>
              </a:ln>
              <a:solidFill>
                <a:schemeClr val="bg1"/>
              </a:solidFill>
              <a:effectLst/>
              <a:latin typeface="Arial" pitchFamily="-65" charset="0"/>
              <a:ea typeface="Arial" pitchFamily="-65" charset="0"/>
              <a:cs typeface="Arial" pitchFamily="-65" charset="0"/>
            </a:endParaRPr>
          </a:p>
        </p:txBody>
      </p:sp>
      <p:sp>
        <p:nvSpPr>
          <p:cNvPr id="24" name="Rectangle: Rounded Corners 23">
            <a:extLst>
              <a:ext uri="{FF2B5EF4-FFF2-40B4-BE49-F238E27FC236}">
                <a16:creationId xmlns:a16="http://schemas.microsoft.com/office/drawing/2014/main" id="{58835276-FF49-4D49-BF05-FE80F5601E5C}"/>
              </a:ext>
            </a:extLst>
          </p:cNvPr>
          <p:cNvSpPr/>
          <p:nvPr/>
        </p:nvSpPr>
        <p:spPr bwMode="auto">
          <a:xfrm>
            <a:off x="610792" y="4759714"/>
            <a:ext cx="7781026" cy="3200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AU" sz="1600" b="1" dirty="0">
                <a:solidFill>
                  <a:schemeClr val="lt1"/>
                </a:solidFill>
                <a:latin typeface="+mn-lt"/>
                <a:cs typeface="+mn-cs"/>
              </a:rPr>
              <a:t>We incorporated </a:t>
            </a:r>
            <a:r>
              <a:rPr lang="en-AU" sz="1600" b="1" i="1" dirty="0">
                <a:solidFill>
                  <a:schemeClr val="lt1"/>
                </a:solidFill>
                <a:latin typeface="+mn-lt"/>
                <a:cs typeface="+mn-cs"/>
              </a:rPr>
              <a:t>all</a:t>
            </a:r>
            <a:r>
              <a:rPr lang="en-AU" sz="1600" b="1" dirty="0">
                <a:solidFill>
                  <a:schemeClr val="lt1"/>
                </a:solidFill>
                <a:latin typeface="+mn-lt"/>
                <a:cs typeface="+mn-cs"/>
              </a:rPr>
              <a:t> of our customers’ feedbac</a:t>
            </a:r>
            <a:r>
              <a:rPr lang="en-AU" sz="1600" b="1" dirty="0"/>
              <a:t>k into our plan</a:t>
            </a:r>
            <a:endParaRPr lang="en-AU" sz="1600" b="1" dirty="0">
              <a:solidFill>
                <a:schemeClr val="lt1"/>
              </a:solidFill>
              <a:latin typeface="+mn-lt"/>
              <a:cs typeface="+mn-cs"/>
            </a:endParaRPr>
          </a:p>
        </p:txBody>
      </p:sp>
    </p:spTree>
    <p:extLst>
      <p:ext uri="{BB962C8B-B14F-4D97-AF65-F5344CB8AC3E}">
        <p14:creationId xmlns:p14="http://schemas.microsoft.com/office/powerpoint/2010/main" val="382987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1C1A-2DD9-4D33-99BE-5F105FCC7557}"/>
              </a:ext>
            </a:extLst>
          </p:cNvPr>
          <p:cNvSpPr>
            <a:spLocks noGrp="1"/>
          </p:cNvSpPr>
          <p:nvPr>
            <p:ph type="title"/>
          </p:nvPr>
        </p:nvSpPr>
        <p:spPr/>
        <p:txBody>
          <a:bodyPr>
            <a:normAutofit fontScale="90000"/>
          </a:bodyPr>
          <a:lstStyle/>
          <a:p>
            <a:r>
              <a:rPr lang="en-AU" b="1" dirty="0"/>
              <a:t>Customer Engagement </a:t>
            </a:r>
            <a:r>
              <a:rPr lang="en-AU" dirty="0"/>
              <a:t>| </a:t>
            </a:r>
            <a:r>
              <a:rPr lang="en-AU" i="1" dirty="0"/>
              <a:t>Shaping our business</a:t>
            </a:r>
            <a:endParaRPr lang="en-AU" dirty="0"/>
          </a:p>
        </p:txBody>
      </p:sp>
      <p:pic>
        <p:nvPicPr>
          <p:cNvPr id="6" name="Content Placeholder 5" descr="A close up of a sign&#10;&#10;Description automatically generated">
            <a:extLst>
              <a:ext uri="{FF2B5EF4-FFF2-40B4-BE49-F238E27FC236}">
                <a16:creationId xmlns:a16="http://schemas.microsoft.com/office/drawing/2014/main" id="{104C95EB-4AA7-4CA8-B2F4-E98E87DA4324}"/>
              </a:ext>
            </a:extLst>
          </p:cNvPr>
          <p:cNvPicPr>
            <a:picLocks noGrp="1" noChangeAspect="1"/>
          </p:cNvPicPr>
          <p:nvPr>
            <p:ph idx="1"/>
          </p:nvPr>
        </p:nvPicPr>
        <p:blipFill>
          <a:blip r:embed="rId3"/>
          <a:stretch>
            <a:fillRect/>
          </a:stretch>
        </p:blipFill>
        <p:spPr>
          <a:xfrm>
            <a:off x="2719658" y="1055449"/>
            <a:ext cx="3240360" cy="3663227"/>
          </a:xfrm>
        </p:spPr>
      </p:pic>
      <p:sp>
        <p:nvSpPr>
          <p:cNvPr id="4" name="Slide Number Placeholder 3">
            <a:extLst>
              <a:ext uri="{FF2B5EF4-FFF2-40B4-BE49-F238E27FC236}">
                <a16:creationId xmlns:a16="http://schemas.microsoft.com/office/drawing/2014/main" id="{2FB45548-264E-4730-B10A-739D0EE8F314}"/>
              </a:ext>
            </a:extLst>
          </p:cNvPr>
          <p:cNvSpPr>
            <a:spLocks noGrp="1"/>
          </p:cNvSpPr>
          <p:nvPr>
            <p:ph type="sldNum" sz="quarter" idx="10"/>
          </p:nvPr>
        </p:nvSpPr>
        <p:spPr>
          <a:xfrm>
            <a:off x="108368" y="4756482"/>
            <a:ext cx="468312" cy="250108"/>
          </a:xfrm>
        </p:spPr>
        <p:txBody>
          <a:bodyPr/>
          <a:lstStyle/>
          <a:p>
            <a:pPr>
              <a:defRPr/>
            </a:pPr>
            <a:fld id="{B303A22D-90CC-4848-B3FA-D8CAB510F066}" type="slidenum">
              <a:rPr lang="en-AU" altLang="en-US" smtClean="0"/>
              <a:pPr>
                <a:defRPr/>
              </a:pPr>
              <a:t>9</a:t>
            </a:fld>
            <a:endParaRPr lang="en-AU" altLang="en-US" dirty="0"/>
          </a:p>
        </p:txBody>
      </p:sp>
      <p:pic>
        <p:nvPicPr>
          <p:cNvPr id="8" name="Picture 7" descr="A screenshot of a cell phone&#10;&#10;Description automatically generated">
            <a:extLst>
              <a:ext uri="{FF2B5EF4-FFF2-40B4-BE49-F238E27FC236}">
                <a16:creationId xmlns:a16="http://schemas.microsoft.com/office/drawing/2014/main" id="{D8275B75-B2C7-4BF3-8AC4-966E76841C34}"/>
              </a:ext>
            </a:extLst>
          </p:cNvPr>
          <p:cNvPicPr>
            <a:picLocks noChangeAspect="1"/>
          </p:cNvPicPr>
          <p:nvPr/>
        </p:nvPicPr>
        <p:blipFill>
          <a:blip r:embed="rId4"/>
          <a:stretch>
            <a:fillRect/>
          </a:stretch>
        </p:blipFill>
        <p:spPr>
          <a:xfrm>
            <a:off x="1052004" y="906023"/>
            <a:ext cx="1533700" cy="1360392"/>
          </a:xfrm>
          <a:prstGeom prst="rect">
            <a:avLst/>
          </a:prstGeom>
        </p:spPr>
      </p:pic>
      <p:pic>
        <p:nvPicPr>
          <p:cNvPr id="10" name="Picture 9" descr="A picture containing flower&#10;&#10;Description automatically generated">
            <a:extLst>
              <a:ext uri="{FF2B5EF4-FFF2-40B4-BE49-F238E27FC236}">
                <a16:creationId xmlns:a16="http://schemas.microsoft.com/office/drawing/2014/main" id="{E41173CB-C046-409D-B24E-B46FA07F407F}"/>
              </a:ext>
            </a:extLst>
          </p:cNvPr>
          <p:cNvPicPr>
            <a:picLocks noChangeAspect="1"/>
          </p:cNvPicPr>
          <p:nvPr/>
        </p:nvPicPr>
        <p:blipFill>
          <a:blip r:embed="rId5"/>
          <a:stretch>
            <a:fillRect/>
          </a:stretch>
        </p:blipFill>
        <p:spPr>
          <a:xfrm rot="1470013" flipV="1">
            <a:off x="2583003" y="900360"/>
            <a:ext cx="1150636" cy="856485"/>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AD32A4B-C9C0-4F78-B796-1B64D15EFD5B}"/>
              </a:ext>
            </a:extLst>
          </p:cNvPr>
          <p:cNvPicPr>
            <a:picLocks noChangeAspect="1"/>
          </p:cNvPicPr>
          <p:nvPr/>
        </p:nvPicPr>
        <p:blipFill>
          <a:blip r:embed="rId6"/>
          <a:stretch>
            <a:fillRect/>
          </a:stretch>
        </p:blipFill>
        <p:spPr>
          <a:xfrm>
            <a:off x="1002276" y="3013418"/>
            <a:ext cx="1489888" cy="1321531"/>
          </a:xfrm>
          <a:prstGeom prst="rect">
            <a:avLst/>
          </a:prstGeom>
        </p:spPr>
      </p:pic>
      <p:pic>
        <p:nvPicPr>
          <p:cNvPr id="13" name="Picture 12" descr="A picture containing flower&#10;&#10;Description automatically generated">
            <a:extLst>
              <a:ext uri="{FF2B5EF4-FFF2-40B4-BE49-F238E27FC236}">
                <a16:creationId xmlns:a16="http://schemas.microsoft.com/office/drawing/2014/main" id="{A1667F9B-963E-4136-BDAD-86B14E218C17}"/>
              </a:ext>
            </a:extLst>
          </p:cNvPr>
          <p:cNvPicPr>
            <a:picLocks noChangeAspect="1"/>
          </p:cNvPicPr>
          <p:nvPr/>
        </p:nvPicPr>
        <p:blipFill>
          <a:blip r:embed="rId5"/>
          <a:stretch>
            <a:fillRect/>
          </a:stretch>
        </p:blipFill>
        <p:spPr>
          <a:xfrm rot="19716137">
            <a:off x="1821223" y="4144762"/>
            <a:ext cx="1043792" cy="749820"/>
          </a:xfrm>
          <a:prstGeom prst="rect">
            <a:avLst/>
          </a:prstGeom>
        </p:spPr>
      </p:pic>
      <p:pic>
        <p:nvPicPr>
          <p:cNvPr id="15" name="Picture 14" descr="A close up of a logo&#10;&#10;Description automatically generated">
            <a:extLst>
              <a:ext uri="{FF2B5EF4-FFF2-40B4-BE49-F238E27FC236}">
                <a16:creationId xmlns:a16="http://schemas.microsoft.com/office/drawing/2014/main" id="{DBEDFF0E-D648-43CE-AFA5-9E0E302F893E}"/>
              </a:ext>
            </a:extLst>
          </p:cNvPr>
          <p:cNvPicPr>
            <a:picLocks noChangeAspect="1"/>
          </p:cNvPicPr>
          <p:nvPr/>
        </p:nvPicPr>
        <p:blipFill>
          <a:blip r:embed="rId7"/>
          <a:stretch>
            <a:fillRect/>
          </a:stretch>
        </p:blipFill>
        <p:spPr>
          <a:xfrm>
            <a:off x="6075321" y="1250363"/>
            <a:ext cx="1593023" cy="1413012"/>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C6E66A7B-F67C-422D-9CD7-9B3633360489}"/>
              </a:ext>
            </a:extLst>
          </p:cNvPr>
          <p:cNvPicPr>
            <a:picLocks noChangeAspect="1"/>
          </p:cNvPicPr>
          <p:nvPr/>
        </p:nvPicPr>
        <p:blipFill>
          <a:blip r:embed="rId8"/>
          <a:stretch>
            <a:fillRect/>
          </a:stretch>
        </p:blipFill>
        <p:spPr>
          <a:xfrm>
            <a:off x="6075321" y="2686685"/>
            <a:ext cx="1593023" cy="1413012"/>
          </a:xfrm>
          <a:prstGeom prst="rect">
            <a:avLst/>
          </a:prstGeom>
        </p:spPr>
      </p:pic>
      <p:pic>
        <p:nvPicPr>
          <p:cNvPr id="18" name="Picture 17" descr="A picture containing flower&#10;&#10;Description automatically generated">
            <a:extLst>
              <a:ext uri="{FF2B5EF4-FFF2-40B4-BE49-F238E27FC236}">
                <a16:creationId xmlns:a16="http://schemas.microsoft.com/office/drawing/2014/main" id="{1C1349D6-7BDA-4CDD-BCF9-1CFDB74E96C5}"/>
              </a:ext>
            </a:extLst>
          </p:cNvPr>
          <p:cNvPicPr>
            <a:picLocks noChangeAspect="1"/>
          </p:cNvPicPr>
          <p:nvPr/>
        </p:nvPicPr>
        <p:blipFill>
          <a:blip r:embed="rId5"/>
          <a:stretch>
            <a:fillRect/>
          </a:stretch>
        </p:blipFill>
        <p:spPr>
          <a:xfrm rot="11540029" flipV="1">
            <a:off x="5721697" y="4029741"/>
            <a:ext cx="1043792" cy="823528"/>
          </a:xfrm>
          <a:prstGeom prst="rect">
            <a:avLst/>
          </a:prstGeom>
        </p:spPr>
      </p:pic>
    </p:spTree>
    <p:extLst>
      <p:ext uri="{BB962C8B-B14F-4D97-AF65-F5344CB8AC3E}">
        <p14:creationId xmlns:p14="http://schemas.microsoft.com/office/powerpoint/2010/main" val="3549459101"/>
      </p:ext>
    </p:extLst>
  </p:cSld>
  <p:clrMapOvr>
    <a:masterClrMapping/>
  </p:clrMapOvr>
</p:sld>
</file>

<file path=ppt/theme/theme1.xml><?xml version="1.0" encoding="utf-8"?>
<a:theme xmlns:a="http://schemas.openxmlformats.org/drawingml/2006/main" name="blank">
  <a:themeElements>
    <a:clrScheme name="2014 Jemena Colours">
      <a:dk1>
        <a:srgbClr val="505150"/>
      </a:dk1>
      <a:lt1>
        <a:srgbClr val="FFFFFF"/>
      </a:lt1>
      <a:dk2>
        <a:srgbClr val="505150"/>
      </a:dk2>
      <a:lt2>
        <a:srgbClr val="E2E2D9"/>
      </a:lt2>
      <a:accent1>
        <a:srgbClr val="F58220"/>
      </a:accent1>
      <a:accent2>
        <a:srgbClr val="173583"/>
      </a:accent2>
      <a:accent3>
        <a:srgbClr val="026CB6"/>
      </a:accent3>
      <a:accent4>
        <a:srgbClr val="26BCD7"/>
      </a:accent4>
      <a:accent5>
        <a:srgbClr val="7DCCE0"/>
      </a:accent5>
      <a:accent6>
        <a:srgbClr val="173583"/>
      </a:accent6>
      <a:hlink>
        <a:srgbClr val="000000"/>
      </a:hlink>
      <a:folHlink>
        <a:srgbClr val="808080"/>
      </a:folHlink>
    </a:clrScheme>
    <a:fontScheme name="1_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DCCE0"/>
        </a:solidFill>
        <a:ln w="9525" cap="flat" cmpd="sng" algn="ctr">
          <a:noFill/>
          <a:prstDash val="solid"/>
          <a:round/>
          <a:headEnd type="none" w="med" len="med"/>
          <a:tailEnd type="none" w="med" len="med"/>
        </a:ln>
        <a:effectLst/>
      </a:spPr>
      <a:bodyPr vert="horz" wrap="square" lIns="36000" tIns="36000" rIns="36000" bIns="36000" numCol="1" rtlCol="0" anchor="t" anchorCtr="0" compatLnSpc="1">
        <a:prstTxWarp prst="textNoShape">
          <a:avLst/>
        </a:prstTxWarp>
        <a:no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sz="2000" i="0" u="none" strike="noStrike" cap="none" normalizeH="0" baseline="0" dirty="0" err="1" smtClean="0">
            <a:ln>
              <a:noFill/>
            </a:ln>
            <a:solidFill>
              <a:schemeClr val="bg1"/>
            </a:solidFill>
            <a:effectLst/>
            <a:latin typeface="Arial" pitchFamily="-65" charset="0"/>
            <a:ea typeface="Arial" pitchFamily="-65" charset="0"/>
            <a:cs typeface="Arial"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a:ln>
              <a:noFill/>
            </a:ln>
            <a:solidFill>
              <a:srgbClr val="2F3791"/>
            </a:solidFill>
            <a:effectLst/>
            <a:latin typeface="Arial" pitchFamily="-65" charset="0"/>
            <a:ea typeface="Arial" pitchFamily="-65" charset="0"/>
            <a:cs typeface="Arial" pitchFamily="-65" charset="0"/>
          </a:defRPr>
        </a:defPPr>
      </a:lstStyle>
    </a:lnDef>
    <a:txDef>
      <a:spPr>
        <a:noFill/>
      </a:spPr>
      <a:bodyPr wrap="square" rtlCol="0">
        <a:spAutoFit/>
      </a:bodyPr>
      <a:lstStyle>
        <a:defPPr>
          <a:lnSpc>
            <a:spcPct val="100000"/>
          </a:lnSpc>
          <a:spcBef>
            <a:spcPts val="0"/>
          </a:spcBef>
          <a:buNone/>
          <a:defRPr sz="2400" dirty="0" smtClean="0">
            <a:solidFill>
              <a:srgbClr val="3B3C3E"/>
            </a:solidFill>
          </a:defRPr>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JEMENA Standard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EMENA Standard 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EMENA Standard 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EMENA Standard 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EMENA Standard 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EMENA Standard 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EMENA Standard 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EMENA Standard 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EMENA Standard 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EMENA Standard 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EMENA Standard 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EMENA Standard 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JEMENA Standard PPT Template 13">
        <a:dk1>
          <a:srgbClr val="000000"/>
        </a:dk1>
        <a:lt1>
          <a:srgbClr val="FFFFFF"/>
        </a:lt1>
        <a:dk2>
          <a:srgbClr val="0061A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Jemena v2">
    <a:dk1>
      <a:srgbClr val="000000"/>
    </a:dk1>
    <a:lt1>
      <a:sysClr val="window" lastClr="FFFFFF"/>
    </a:lt1>
    <a:dk2>
      <a:srgbClr val="26BCD7"/>
    </a:dk2>
    <a:lt2>
      <a:srgbClr val="7DCCE0"/>
    </a:lt2>
    <a:accent1>
      <a:srgbClr val="173583"/>
    </a:accent1>
    <a:accent2>
      <a:srgbClr val="E3E2D8"/>
    </a:accent2>
    <a:accent3>
      <a:srgbClr val="26BCD7"/>
    </a:accent3>
    <a:accent4>
      <a:srgbClr val="026CB6"/>
    </a:accent4>
    <a:accent5>
      <a:srgbClr val="38393C"/>
    </a:accent5>
    <a:accent6>
      <a:srgbClr val="F58220"/>
    </a:accent6>
    <a:hlink>
      <a:srgbClr val="26BCD7"/>
    </a:hlink>
    <a:folHlink>
      <a:srgbClr val="F58220"/>
    </a:folHlink>
  </a:clrScheme>
  <a:fontScheme name="Arial">
    <a:majorFont>
      <a:latin typeface="Arial"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Jemena v2">
    <a:dk1>
      <a:srgbClr val="000000"/>
    </a:dk1>
    <a:lt1>
      <a:sysClr val="window" lastClr="FFFFFF"/>
    </a:lt1>
    <a:dk2>
      <a:srgbClr val="26BCD7"/>
    </a:dk2>
    <a:lt2>
      <a:srgbClr val="7DCCE0"/>
    </a:lt2>
    <a:accent1>
      <a:srgbClr val="173583"/>
    </a:accent1>
    <a:accent2>
      <a:srgbClr val="E3E2D8"/>
    </a:accent2>
    <a:accent3>
      <a:srgbClr val="26BCD7"/>
    </a:accent3>
    <a:accent4>
      <a:srgbClr val="026CB6"/>
    </a:accent4>
    <a:accent5>
      <a:srgbClr val="38393C"/>
    </a:accent5>
    <a:accent6>
      <a:srgbClr val="F58220"/>
    </a:accent6>
    <a:hlink>
      <a:srgbClr val="26BCD7"/>
    </a:hlink>
    <a:folHlink>
      <a:srgbClr val="F58220"/>
    </a:folHlink>
  </a:clrScheme>
  <a:fontScheme name="Arial">
    <a:majorFont>
      <a:latin typeface="Arial"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Jemena v2">
    <a:dk1>
      <a:srgbClr val="000000"/>
    </a:dk1>
    <a:lt1>
      <a:sysClr val="window" lastClr="FFFFFF"/>
    </a:lt1>
    <a:dk2>
      <a:srgbClr val="26BCD7"/>
    </a:dk2>
    <a:lt2>
      <a:srgbClr val="7DCCE0"/>
    </a:lt2>
    <a:accent1>
      <a:srgbClr val="173583"/>
    </a:accent1>
    <a:accent2>
      <a:srgbClr val="E3E2D8"/>
    </a:accent2>
    <a:accent3>
      <a:srgbClr val="26BCD7"/>
    </a:accent3>
    <a:accent4>
      <a:srgbClr val="026CB6"/>
    </a:accent4>
    <a:accent5>
      <a:srgbClr val="38393C"/>
    </a:accent5>
    <a:accent6>
      <a:srgbClr val="F58220"/>
    </a:accent6>
    <a:hlink>
      <a:srgbClr val="26BCD7"/>
    </a:hlink>
    <a:folHlink>
      <a:srgbClr val="F58220"/>
    </a:folHlink>
  </a:clrScheme>
  <a:fontScheme name="Arial">
    <a:majorFont>
      <a:latin typeface="Arial"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Jemena v2">
    <a:dk1>
      <a:srgbClr val="000000"/>
    </a:dk1>
    <a:lt1>
      <a:sysClr val="window" lastClr="FFFFFF"/>
    </a:lt1>
    <a:dk2>
      <a:srgbClr val="26BCD7"/>
    </a:dk2>
    <a:lt2>
      <a:srgbClr val="7DCCE0"/>
    </a:lt2>
    <a:accent1>
      <a:srgbClr val="173583"/>
    </a:accent1>
    <a:accent2>
      <a:srgbClr val="E3E2D8"/>
    </a:accent2>
    <a:accent3>
      <a:srgbClr val="26BCD7"/>
    </a:accent3>
    <a:accent4>
      <a:srgbClr val="026CB6"/>
    </a:accent4>
    <a:accent5>
      <a:srgbClr val="38393C"/>
    </a:accent5>
    <a:accent6>
      <a:srgbClr val="F58220"/>
    </a:accent6>
    <a:hlink>
      <a:srgbClr val="26BCD7"/>
    </a:hlink>
    <a:folHlink>
      <a:srgbClr val="F58220"/>
    </a:folHlink>
  </a:clrScheme>
  <a:fontScheme name="Arial">
    <a:majorFont>
      <a:latin typeface="Arial"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Jemena v2">
    <a:dk1>
      <a:srgbClr val="000000"/>
    </a:dk1>
    <a:lt1>
      <a:sysClr val="window" lastClr="FFFFFF"/>
    </a:lt1>
    <a:dk2>
      <a:srgbClr val="26BCD7"/>
    </a:dk2>
    <a:lt2>
      <a:srgbClr val="7DCCE0"/>
    </a:lt2>
    <a:accent1>
      <a:srgbClr val="173583"/>
    </a:accent1>
    <a:accent2>
      <a:srgbClr val="E3E2D8"/>
    </a:accent2>
    <a:accent3>
      <a:srgbClr val="26BCD7"/>
    </a:accent3>
    <a:accent4>
      <a:srgbClr val="026CB6"/>
    </a:accent4>
    <a:accent5>
      <a:srgbClr val="38393C"/>
    </a:accent5>
    <a:accent6>
      <a:srgbClr val="F58220"/>
    </a:accent6>
    <a:hlink>
      <a:srgbClr val="26BCD7"/>
    </a:hlink>
    <a:folHlink>
      <a:srgbClr val="F58220"/>
    </a:folHlink>
  </a:clrScheme>
  <a:fontScheme name="Arial">
    <a:majorFont>
      <a:latin typeface="Arial"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Jemena v2">
    <a:dk1>
      <a:srgbClr val="000000"/>
    </a:dk1>
    <a:lt1>
      <a:sysClr val="window" lastClr="FFFFFF"/>
    </a:lt1>
    <a:dk2>
      <a:srgbClr val="26BCD7"/>
    </a:dk2>
    <a:lt2>
      <a:srgbClr val="7DCCE0"/>
    </a:lt2>
    <a:accent1>
      <a:srgbClr val="173583"/>
    </a:accent1>
    <a:accent2>
      <a:srgbClr val="E3E2D8"/>
    </a:accent2>
    <a:accent3>
      <a:srgbClr val="26BCD7"/>
    </a:accent3>
    <a:accent4>
      <a:srgbClr val="026CB6"/>
    </a:accent4>
    <a:accent5>
      <a:srgbClr val="38393C"/>
    </a:accent5>
    <a:accent6>
      <a:srgbClr val="F58220"/>
    </a:accent6>
    <a:hlink>
      <a:srgbClr val="26BCD7"/>
    </a:hlink>
    <a:folHlink>
      <a:srgbClr val="F58220"/>
    </a:folHlink>
  </a:clrScheme>
  <a:fontScheme name="Arial">
    <a:majorFont>
      <a:latin typeface="Arial"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Jemena v2">
    <a:dk1>
      <a:srgbClr val="000000"/>
    </a:dk1>
    <a:lt1>
      <a:sysClr val="window" lastClr="FFFFFF"/>
    </a:lt1>
    <a:dk2>
      <a:srgbClr val="26BCD7"/>
    </a:dk2>
    <a:lt2>
      <a:srgbClr val="7DCCE0"/>
    </a:lt2>
    <a:accent1>
      <a:srgbClr val="173583"/>
    </a:accent1>
    <a:accent2>
      <a:srgbClr val="E3E2D8"/>
    </a:accent2>
    <a:accent3>
      <a:srgbClr val="26BCD7"/>
    </a:accent3>
    <a:accent4>
      <a:srgbClr val="026CB6"/>
    </a:accent4>
    <a:accent5>
      <a:srgbClr val="38393C"/>
    </a:accent5>
    <a:accent6>
      <a:srgbClr val="F58220"/>
    </a:accent6>
    <a:hlink>
      <a:srgbClr val="26BCD7"/>
    </a:hlink>
    <a:folHlink>
      <a:srgbClr val="F58220"/>
    </a:folHlink>
  </a:clrScheme>
  <a:fontScheme name="Arial">
    <a:majorFont>
      <a:latin typeface="Arial"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Jemena v2">
    <a:dk1>
      <a:srgbClr val="000000"/>
    </a:dk1>
    <a:lt1>
      <a:sysClr val="window" lastClr="FFFFFF"/>
    </a:lt1>
    <a:dk2>
      <a:srgbClr val="26BCD7"/>
    </a:dk2>
    <a:lt2>
      <a:srgbClr val="7DCCE0"/>
    </a:lt2>
    <a:accent1>
      <a:srgbClr val="173583"/>
    </a:accent1>
    <a:accent2>
      <a:srgbClr val="E3E2D8"/>
    </a:accent2>
    <a:accent3>
      <a:srgbClr val="26BCD7"/>
    </a:accent3>
    <a:accent4>
      <a:srgbClr val="026CB6"/>
    </a:accent4>
    <a:accent5>
      <a:srgbClr val="38393C"/>
    </a:accent5>
    <a:accent6>
      <a:srgbClr val="F58220"/>
    </a:accent6>
    <a:hlink>
      <a:srgbClr val="26BCD7"/>
    </a:hlink>
    <a:folHlink>
      <a:srgbClr val="F58220"/>
    </a:folHlink>
  </a:clrScheme>
  <a:fontScheme name="Arial">
    <a:majorFont>
      <a:latin typeface="Arial"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3363</Words>
  <Application>Microsoft Office PowerPoint</Application>
  <PresentationFormat>Custom</PresentationFormat>
  <Paragraphs>400</Paragraphs>
  <Slides>20</Slides>
  <Notes>19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Arial</vt:lpstr>
      <vt:lpstr>blank</vt:lpstr>
      <vt:lpstr>Jemena Electricity Networks 2021-26 Electricity Distribution Price Review  Public Forum   22 April 2020</vt:lpstr>
      <vt:lpstr>Agenda</vt:lpstr>
      <vt:lpstr>Who is Jemena? | Jemena Electricity Networks</vt:lpstr>
      <vt:lpstr>Our Proposal Delivers | We address affordability concerns</vt:lpstr>
      <vt:lpstr>Our Proposal Delivers | We address affordability concerns (2)</vt:lpstr>
      <vt:lpstr>Our Proposal Delivers | Benefits to our customers</vt:lpstr>
      <vt:lpstr>Customer Engagement | Our customers shaped our plans</vt:lpstr>
      <vt:lpstr>Customer Engagement | We heard from all our customers</vt:lpstr>
      <vt:lpstr>Customer Engagement | Shaping our business</vt:lpstr>
      <vt:lpstr>Revenue Requirement | Six-month intervening period</vt:lpstr>
      <vt:lpstr>Revenue Requirement | What’s changed</vt:lpstr>
      <vt:lpstr>Building Block Model | Operating Expenditure</vt:lpstr>
      <vt:lpstr>Building Block Model | Operating Expenditure step changes</vt:lpstr>
      <vt:lpstr>Building Block Model | Capital Expenditure</vt:lpstr>
      <vt:lpstr>Building Block Model | Capital Expenditure (2)</vt:lpstr>
      <vt:lpstr>Future Network | Customer Engagement</vt:lpstr>
      <vt:lpstr>Future network | Objectives</vt:lpstr>
      <vt:lpstr>Future network | An Economic Need</vt:lpstr>
      <vt:lpstr>Network Pricing | Efficient network tariffs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2020-04-20T07:22:21Z</dcterms:created>
  <dcterms:modified xsi:type="dcterms:W3CDTF">2020-04-20T07:24:36Z</dcterms:modified>
</cp:coreProperties>
</file>