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65" r:id="rId3"/>
    <p:sldId id="371" r:id="rId4"/>
    <p:sldId id="372" r:id="rId5"/>
    <p:sldId id="373" r:id="rId6"/>
    <p:sldId id="364" r:id="rId7"/>
    <p:sldId id="374" r:id="rId8"/>
    <p:sldId id="375" r:id="rId9"/>
    <p:sldId id="366" r:id="rId10"/>
    <p:sldId id="370" r:id="rId11"/>
    <p:sldId id="376" r:id="rId12"/>
  </p:sldIdLst>
  <p:sldSz cx="9144000" cy="6858000" type="screen4x3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F2D7F"/>
    <a:srgbClr val="DC5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9" d="100"/>
          <a:sy n="119" d="100"/>
        </p:scale>
        <p:origin x="40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F7EF653-8AD0-4E66-9C9A-0A72B3AF66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896D3-D3B2-44FF-8F84-5E15597B9F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B2B89-8D9E-4959-AF85-0657DDA0EB28}" type="datetimeFigureOut">
              <a:rPr lang="en-AU" smtClean="0"/>
              <a:t>2/08/2017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57EE47-246A-41BD-8B84-61EA44468A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C14BA2-6B49-4730-A714-CEDC5054E8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B5FA5-A93B-4F42-A827-4C405A48931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353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84D08-0016-49DE-AB4D-3FEA8F75CFD4}" type="datetimeFigureOut">
              <a:rPr lang="en-AU" smtClean="0"/>
              <a:t>2/08/2017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3C539-D4FC-47F0-9C1B-35E035DB7AC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068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C539-D4FC-47F0-9C1B-35E035DB7AC5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0045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872208"/>
          </a:xfrm>
        </p:spPr>
        <p:txBody>
          <a:bodyPr/>
          <a:lstStyle>
            <a:lvl1pPr>
              <a:defRPr>
                <a:solidFill>
                  <a:srgbClr val="4F2D7F"/>
                </a:solidFill>
                <a:latin typeface="Lucida Fax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365104"/>
            <a:ext cx="6400800" cy="64807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DC5034"/>
                </a:solidFill>
                <a:latin typeface="Lucida Fax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9714" y="980728"/>
            <a:ext cx="3834494" cy="11585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F39DE6-EACB-43F0-A845-7D30CA090570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2/08/2017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95FE82-ED7A-4D99-A1F2-F952DDCFFDD7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309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45D08-A089-44D2-8853-80C7640D3E24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2/08/2017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12EB4-6A1B-4311-A037-CDFEF51A90EF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31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9F1AF4-FE70-490E-8A8F-BA164A3CB662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2/08/2017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66E5EF-6B9B-4D25-B494-51BFFD8F8691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446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7CA5-BD0E-46B8-B414-8FE93F0EA040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2/08/2017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3B074-1C6D-487F-90F9-3B95FB2482C0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1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F8B8C-4C82-4E41-81E8-022402BB3E90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2/08/2017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BD310-D959-4E8B-B433-9D36BDD99140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36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AB89-1587-42ED-AB9A-07CBFB21F3C8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2/08/2017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A9905-571D-41F5-83D9-26BFF394BAC0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932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E923C0-859D-4205-928D-7E2BED21073D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2/08/2017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732822-9B9D-4546-8247-53B11C2D6532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61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94537-F3A3-45C5-8104-346664B9DF9C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2/08/2017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449A8-44F5-4222-B2C6-E05C056F6F8B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07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325771-D896-4D13-804C-611932C7434A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2/08/2017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C98A27-96F1-4C01-AD7A-34BA7A17606A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773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2DCF0-B1CA-40B5-A70A-198FD12C329B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2/08/2017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D366-922F-4230-864D-DF18D46FB811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318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B8ED3-9556-40FD-8F1D-E01A60BC0F18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2/08/2017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EB6BC-461E-447A-AA6B-DE2640350D5E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62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77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77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62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14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rgbClr val="00000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4F2D7F"/>
          </a:solidFill>
          <a:latin typeface="Lucida Fax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3C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A8DF19A-7C92-4988-8836-FCEE33EC71E9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2/08/2017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4C872B5-AEF4-4D22-A796-F23313E04C1D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73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er.gov.au/networks-pipelines/guidelines-schemes-models-reviews/roll-forward-model-distribution-december-2016-amendment/initia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208143" cy="86409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/>
              <a:t>Inflation Modelling Workshop</a:t>
            </a:r>
            <a:br>
              <a:rPr lang="en-AU" sz="4400" dirty="0"/>
            </a:br>
            <a:br>
              <a:rPr lang="en-AU" sz="4400" dirty="0"/>
            </a:br>
            <a:r>
              <a:rPr lang="en-AU" sz="2200" dirty="0"/>
              <a:t>Sydney – 9 August 2017</a:t>
            </a:r>
            <a:endParaRPr lang="en-AU" sz="4400" dirty="0"/>
          </a:p>
        </p:txBody>
      </p:sp>
      <p:pic>
        <p:nvPicPr>
          <p:cNvPr id="18436" name="Picture 5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829421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7452320" y="5198866"/>
            <a:ext cx="1287145" cy="1170305"/>
            <a:chOff x="0" y="-7316"/>
            <a:chExt cx="1287475" cy="117043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7316"/>
              <a:ext cx="1287475" cy="1170432"/>
            </a:xfrm>
            <a:prstGeom prst="rect">
              <a:avLst/>
            </a:prstGeom>
            <a:noFill/>
          </p:spPr>
        </p:pic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95097" y="51207"/>
              <a:ext cx="1068019" cy="1060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AU" sz="1800" b="1" dirty="0">
                  <a:solidFill>
                    <a:srgbClr val="F79646"/>
                  </a:solidFill>
                  <a:effectLst/>
                  <a:latin typeface="Calibri"/>
                  <a:ea typeface="Calibri"/>
                  <a:cs typeface="Times New Roman"/>
                </a:rPr>
                <a:t>C</a:t>
              </a:r>
              <a:r>
                <a:rPr lang="en-AU" sz="16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onsumer </a:t>
              </a:r>
              <a:endParaRPr lang="en-A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AU" sz="1800" b="1" dirty="0">
                  <a:solidFill>
                    <a:srgbClr val="F79646"/>
                  </a:solidFill>
                  <a:effectLst/>
                  <a:latin typeface="Calibri"/>
                  <a:ea typeface="Calibri"/>
                  <a:cs typeface="Times New Roman"/>
                </a:rPr>
                <a:t>C</a:t>
              </a:r>
              <a:r>
                <a:rPr lang="en-AU" sz="16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hallenge</a:t>
              </a:r>
              <a:endParaRPr lang="en-A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AU" sz="1800" b="1" dirty="0">
                  <a:solidFill>
                    <a:srgbClr val="F79646"/>
                  </a:solidFill>
                  <a:effectLst/>
                  <a:latin typeface="Calibri"/>
                  <a:ea typeface="Calibri"/>
                  <a:cs typeface="Times New Roman"/>
                </a:rPr>
                <a:t>P</a:t>
              </a:r>
              <a:r>
                <a:rPr lang="en-AU" sz="16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anel</a:t>
              </a:r>
              <a:endParaRPr lang="en-A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32F9FE0-2EF3-492B-9835-4609CBF15951}"/>
              </a:ext>
            </a:extLst>
          </p:cNvPr>
          <p:cNvSpPr txBox="1"/>
          <p:nvPr/>
        </p:nvSpPr>
        <p:spPr>
          <a:xfrm>
            <a:off x="2232322" y="4077072"/>
            <a:ext cx="46785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Mark Grenning</a:t>
            </a:r>
          </a:p>
          <a:p>
            <a:pPr algn="ctr"/>
            <a:r>
              <a:rPr lang="en-AU" dirty="0"/>
              <a:t>Eric Groom</a:t>
            </a:r>
          </a:p>
          <a:p>
            <a:pPr algn="ctr"/>
            <a:r>
              <a:rPr lang="en-AU" dirty="0"/>
              <a:t>Bev Hughson </a:t>
            </a:r>
          </a:p>
        </p:txBody>
      </p:sp>
    </p:spTree>
    <p:extLst>
      <p:ext uri="{BB962C8B-B14F-4D97-AF65-F5344CB8AC3E}">
        <p14:creationId xmlns:p14="http://schemas.microsoft.com/office/powerpoint/2010/main" val="3540527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CCC6874-EEB1-4BC6-9131-5937E81BDF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Thank you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9E2BE95E-2185-49ED-A55F-C1336D3507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950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87887D2-26E3-4BCB-AAE2-D132C5074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Purpose and scope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C24D45-FF4A-4A30-AAEC-582A63C05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 lnSpcReduction="10000"/>
          </a:bodyPr>
          <a:lstStyle/>
          <a:p>
            <a:r>
              <a:rPr lang="en-AU" dirty="0"/>
              <a:t>Purpose of today is to agree on models and modelling</a:t>
            </a:r>
          </a:p>
          <a:p>
            <a:pPr lvl="1"/>
            <a:r>
              <a:rPr lang="en-AU" dirty="0"/>
              <a:t>Not debate what the response should be</a:t>
            </a:r>
          </a:p>
          <a:p>
            <a:r>
              <a:rPr lang="en-AU" dirty="0"/>
              <a:t>Specifically: do NSPs </a:t>
            </a:r>
            <a:r>
              <a:rPr lang="en-AU" u="sng" dirty="0"/>
              <a:t>or their customers </a:t>
            </a:r>
            <a:r>
              <a:rPr lang="en-AU" dirty="0"/>
              <a:t>benefit or lose if actual inflation is above or below the assumed inflation?</a:t>
            </a:r>
            <a:endParaRPr lang="en-AU" b="1" dirty="0"/>
          </a:p>
          <a:p>
            <a:pPr fontAlgn="t"/>
            <a:r>
              <a:rPr lang="en-AU" dirty="0"/>
              <a:t>Our results show they do not.</a:t>
            </a:r>
          </a:p>
          <a:p>
            <a:pPr lvl="1" fontAlgn="t"/>
            <a:r>
              <a:rPr lang="en-AU" dirty="0"/>
              <a:t>We used AER’s scenario model based on the PTRM/RFM. </a:t>
            </a:r>
          </a:p>
          <a:p>
            <a:pPr lvl="1" fontAlgn="t"/>
            <a:r>
              <a:rPr lang="en-AU" dirty="0"/>
              <a:t>It is a simplification but the results make sense.</a:t>
            </a:r>
          </a:p>
          <a:p>
            <a:pPr fontAlgn="t"/>
            <a:r>
              <a:rPr lang="en-AU" dirty="0"/>
              <a:t>To explain this we will set out:</a:t>
            </a:r>
          </a:p>
          <a:p>
            <a:pPr lvl="1"/>
            <a:r>
              <a:rPr lang="en-AU" dirty="0"/>
              <a:t>The measures of impacts we used</a:t>
            </a:r>
          </a:p>
          <a:p>
            <a:pPr lvl="1"/>
            <a:r>
              <a:rPr lang="en-AU" dirty="0"/>
              <a:t>The assumptions we used</a:t>
            </a:r>
          </a:p>
          <a:p>
            <a:pPr lvl="1"/>
            <a:r>
              <a:rPr lang="en-AU" dirty="0"/>
              <a:t>The model we used</a:t>
            </a:r>
          </a:p>
          <a:p>
            <a:pPr lvl="1"/>
            <a:r>
              <a:rPr lang="en-AU" dirty="0"/>
              <a:t>The results</a:t>
            </a:r>
          </a:p>
          <a:p>
            <a:pPr lvl="1"/>
            <a:r>
              <a:rPr lang="en-AU" dirty="0"/>
              <a:t>Why the results are what they are</a:t>
            </a:r>
          </a:p>
        </p:txBody>
      </p:sp>
    </p:spTree>
    <p:extLst>
      <p:ext uri="{BB962C8B-B14F-4D97-AF65-F5344CB8AC3E}">
        <p14:creationId xmlns:p14="http://schemas.microsoft.com/office/powerpoint/2010/main" val="8000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B865D-F5ED-4D37-B749-754130BCE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Measuring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161F9-C9C8-49A2-AE51-B7FAD0271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390938"/>
          </a:xfrm>
        </p:spPr>
        <p:txBody>
          <a:bodyPr>
            <a:noAutofit/>
          </a:bodyPr>
          <a:lstStyle/>
          <a:p>
            <a:r>
              <a:rPr lang="en-AU" sz="2000" dirty="0"/>
              <a:t>CPI-X regulation was designed to:</a:t>
            </a:r>
          </a:p>
          <a:p>
            <a:pPr lvl="1"/>
            <a:r>
              <a:rPr lang="en-AU" sz="1800" dirty="0"/>
              <a:t>De-link revenues and costs to provide efficiency incentives</a:t>
            </a:r>
          </a:p>
          <a:p>
            <a:pPr lvl="1"/>
            <a:r>
              <a:rPr lang="en-AU" sz="1800" dirty="0"/>
              <a:t>Remove inflation risk from utilities</a:t>
            </a:r>
          </a:p>
          <a:p>
            <a:r>
              <a:rPr lang="en-AU" sz="2000" dirty="0"/>
              <a:t>Regulatory models under CPI-X approaches focus on:</a:t>
            </a:r>
          </a:p>
          <a:p>
            <a:pPr lvl="1"/>
            <a:r>
              <a:rPr lang="en-AU" dirty="0"/>
              <a:t>Real prices</a:t>
            </a:r>
          </a:p>
          <a:p>
            <a:pPr lvl="1"/>
            <a:r>
              <a:rPr lang="en-AU" dirty="0"/>
              <a:t>Real returns </a:t>
            </a:r>
          </a:p>
          <a:p>
            <a:pPr marL="914400" lvl="2" indent="0">
              <a:buNone/>
            </a:pPr>
            <a:r>
              <a:rPr lang="en-AU" dirty="0"/>
              <a:t>It is a given, in the UK and abroad, that investors’ returns should allow for inflation, and that what matters are the real returns. (OXERA)</a:t>
            </a:r>
          </a:p>
          <a:p>
            <a:pPr lvl="1"/>
            <a:r>
              <a:rPr lang="en-AU" dirty="0"/>
              <a:t>NPV neutrality</a:t>
            </a:r>
          </a:p>
          <a:p>
            <a:r>
              <a:rPr lang="en-AU" sz="2000" b="1" dirty="0">
                <a:solidFill>
                  <a:srgbClr val="002060"/>
                </a:solidFill>
              </a:rPr>
              <a:t>Hence, we assess impacts in terms of:</a:t>
            </a:r>
          </a:p>
          <a:p>
            <a:pPr lvl="1"/>
            <a:r>
              <a:rPr lang="en-AU" sz="1800" b="1" dirty="0">
                <a:solidFill>
                  <a:srgbClr val="002060"/>
                </a:solidFill>
              </a:rPr>
              <a:t>Do real prices change?</a:t>
            </a:r>
          </a:p>
          <a:p>
            <a:pPr lvl="1"/>
            <a:r>
              <a:rPr lang="en-AU" sz="1800" b="1" dirty="0">
                <a:solidFill>
                  <a:srgbClr val="002060"/>
                </a:solidFill>
              </a:rPr>
              <a:t>Is NPV neutrality maintained at the real discount rate?</a:t>
            </a:r>
          </a:p>
        </p:txBody>
      </p:sp>
    </p:spTree>
    <p:extLst>
      <p:ext uri="{BB962C8B-B14F-4D97-AF65-F5344CB8AC3E}">
        <p14:creationId xmlns:p14="http://schemas.microsoft.com/office/powerpoint/2010/main" val="177257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B4035-C909-4DF5-9C0B-C90277A17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27225-0A4C-4AD7-AC5D-99F9B55C3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Common assumptions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Scenarios: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DCAEB93-9F62-4AA7-B7A2-836034CFF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211161"/>
              </p:ext>
            </p:extLst>
          </p:nvPr>
        </p:nvGraphicFramePr>
        <p:xfrm>
          <a:off x="827584" y="2060848"/>
          <a:ext cx="64087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396460271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1347711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Inflation Assumption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/>
                        <a:t>2.5% (constant)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85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Real WACC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/>
                        <a:t>5.0%  (constant)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585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err="1"/>
                        <a:t>Opex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/>
                        <a:t>0 (to abstract from its impact)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48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Capex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/>
                        <a:t>1000 in year 0, 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210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/>
                        <a:t>Straight-line, 30 year asset life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45822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27B8408-8E03-416F-814E-BD6C69D7D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4725144"/>
            <a:ext cx="6419644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91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en-AU" dirty="0"/>
              <a:t>Model  Used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5"/>
          </a:xfrm>
        </p:spPr>
        <p:txBody>
          <a:bodyPr/>
          <a:lstStyle/>
          <a:p>
            <a:r>
              <a:rPr lang="en-AU" dirty="0"/>
              <a:t>Model used:</a:t>
            </a:r>
          </a:p>
          <a:p>
            <a:pPr lvl="1"/>
            <a:r>
              <a:rPr lang="en-AU" b="1" u="sng" dirty="0">
                <a:hlinkClick r:id="rId2"/>
              </a:rPr>
              <a:t>https://www.aer.gov.au/networks-pipelines/guidelines-schemes-models-reviews/roll-forward-model-distribution-december-2016-amendment/initiation</a:t>
            </a:r>
            <a:r>
              <a:rPr lang="en-AU" b="1" dirty="0"/>
              <a:t>. </a:t>
            </a:r>
          </a:p>
          <a:p>
            <a:r>
              <a:rPr lang="en-AU" dirty="0"/>
              <a:t>Scenario generator running off the AER PTRM and RFM.</a:t>
            </a:r>
          </a:p>
          <a:p>
            <a:pPr lvl="1"/>
            <a:r>
              <a:rPr lang="en-AU" sz="2200" dirty="0"/>
              <a:t>Use of the PTRM and RFM is important</a:t>
            </a:r>
          </a:p>
          <a:p>
            <a:pPr lvl="1"/>
            <a:r>
              <a:rPr lang="en-AU" sz="2200" dirty="0"/>
              <a:t>Scenario generator makes it easier to compare different options</a:t>
            </a:r>
          </a:p>
          <a:p>
            <a:r>
              <a:rPr lang="en-AU" dirty="0"/>
              <a:t>It was developed by the AER but we have used it independently of the AER.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806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3E13D-688E-49DE-AFC4-5F358E153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Results: Low Actual Inflation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8D57D-3E16-4B3B-92E6-2D6CD39F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77072"/>
          </a:xfrm>
        </p:spPr>
        <p:txBody>
          <a:bodyPr>
            <a:normAutofit/>
          </a:bodyPr>
          <a:lstStyle/>
          <a:p>
            <a:r>
              <a:rPr lang="en-AU" sz="2000" dirty="0"/>
              <a:t>Small </a:t>
            </a:r>
            <a:r>
              <a:rPr lang="en-AU" sz="2000" b="1" i="1" dirty="0"/>
              <a:t>positive</a:t>
            </a:r>
            <a:r>
              <a:rPr lang="en-AU" sz="2000" dirty="0"/>
              <a:t> NPV of  $16.73m (1.6% of cash flows)</a:t>
            </a:r>
          </a:p>
          <a:p>
            <a:r>
              <a:rPr lang="en-AU" sz="2000" dirty="0"/>
              <a:t>Small </a:t>
            </a:r>
            <a:r>
              <a:rPr lang="en-AU" sz="2000" b="1" i="1" dirty="0"/>
              <a:t>increase</a:t>
            </a:r>
            <a:r>
              <a:rPr lang="en-AU" sz="2000" dirty="0"/>
              <a:t> in real prices (1% higher in first period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D6AE5A-9DBE-4575-A193-2712AFF06628}"/>
              </a:ext>
            </a:extLst>
          </p:cNvPr>
          <p:cNvSpPr txBox="1"/>
          <p:nvPr/>
        </p:nvSpPr>
        <p:spPr>
          <a:xfrm>
            <a:off x="6804248" y="3284984"/>
            <a:ext cx="1656184" cy="9233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/>
              <a:t>Full results in spreadsheets provided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A98362-DC34-45DA-B752-F8338A5DF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090374"/>
            <a:ext cx="5976664" cy="3807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363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0BDD7-E844-4BD8-8CF7-D85B76926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Results: High Actual Inflation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B3D26-A35B-4ADF-A8CD-285D45E50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08513"/>
          </a:xfrm>
        </p:spPr>
        <p:txBody>
          <a:bodyPr/>
          <a:lstStyle/>
          <a:p>
            <a:r>
              <a:rPr lang="en-AU" sz="2000" dirty="0"/>
              <a:t>Small </a:t>
            </a:r>
            <a:r>
              <a:rPr lang="en-AU" sz="2000" b="1" i="1" dirty="0"/>
              <a:t>negative</a:t>
            </a:r>
            <a:r>
              <a:rPr lang="en-AU" sz="2000" dirty="0"/>
              <a:t> NPV of  $16.50m (1.6% of cash flows)</a:t>
            </a:r>
          </a:p>
          <a:p>
            <a:r>
              <a:rPr lang="en-AU" sz="2000" dirty="0"/>
              <a:t>Small </a:t>
            </a:r>
            <a:r>
              <a:rPr lang="en-AU" sz="2000" b="1" i="1" dirty="0"/>
              <a:t>decrease</a:t>
            </a:r>
            <a:r>
              <a:rPr lang="en-AU" sz="2000" dirty="0"/>
              <a:t> in real prices (1% higher in first period</a:t>
            </a:r>
          </a:p>
          <a:p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1CF3A3-5775-49EC-B261-9422719FF562}"/>
              </a:ext>
            </a:extLst>
          </p:cNvPr>
          <p:cNvSpPr txBox="1"/>
          <p:nvPr/>
        </p:nvSpPr>
        <p:spPr>
          <a:xfrm>
            <a:off x="7308304" y="3284984"/>
            <a:ext cx="1152128" cy="73866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/>
              <a:t>Full results in spreadsheets provided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9C319C-B6A9-4C99-B1AF-344B5E5B2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032112"/>
            <a:ext cx="6480720" cy="389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35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Understanding the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59635"/>
          </a:xfrm>
        </p:spPr>
        <p:txBody>
          <a:bodyPr>
            <a:normAutofit/>
          </a:bodyPr>
          <a:lstStyle/>
          <a:p>
            <a:r>
              <a:rPr lang="en-AU" dirty="0"/>
              <a:t>Concern raised that:</a:t>
            </a:r>
          </a:p>
          <a:p>
            <a:pPr lvl="1"/>
            <a:r>
              <a:rPr lang="en-AU" dirty="0"/>
              <a:t>Depreciation reduced at start of period using forecast inflation</a:t>
            </a:r>
          </a:p>
          <a:p>
            <a:pPr lvl="1"/>
            <a:r>
              <a:rPr lang="en-AU" dirty="0"/>
              <a:t>At the end of the period the RAB is indexed for actual inflation but no adjustment is made to the depreciation reduction</a:t>
            </a:r>
          </a:p>
          <a:p>
            <a:pPr lvl="1"/>
            <a:r>
              <a:rPr lang="en-AU" dirty="0"/>
              <a:t>NSP may be worse off if actual inflation is less than assumed</a:t>
            </a:r>
          </a:p>
          <a:p>
            <a:r>
              <a:rPr lang="en-AU" dirty="0"/>
              <a:t>But the indexing prices for actual inflation corrects this</a:t>
            </a:r>
          </a:p>
          <a:p>
            <a:pPr lvl="1"/>
            <a:r>
              <a:rPr lang="en-AU" dirty="0"/>
              <a:t>All components of forecast revenues reflect expected real outcomes and costs at start of period</a:t>
            </a:r>
          </a:p>
          <a:p>
            <a:pPr lvl="2"/>
            <a:r>
              <a:rPr lang="en-AU" dirty="0"/>
              <a:t>During the period total revenue – </a:t>
            </a:r>
            <a:r>
              <a:rPr lang="en-AU" b="1" dirty="0"/>
              <a:t>and hence all components</a:t>
            </a:r>
            <a:r>
              <a:rPr lang="en-AU" dirty="0"/>
              <a:t> – are adjusted for actual inflation, including depreciation</a:t>
            </a:r>
          </a:p>
          <a:p>
            <a:pPr lvl="1"/>
            <a:r>
              <a:rPr lang="en-AU" b="1" dirty="0"/>
              <a:t>Hence there is no inconsistency </a:t>
            </a:r>
            <a:r>
              <a:rPr lang="en-AU" dirty="0"/>
              <a:t>(except year 1)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967135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Understanding the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5565"/>
            <a:ext cx="8229600" cy="4277072"/>
          </a:xfrm>
        </p:spPr>
        <p:txBody>
          <a:bodyPr>
            <a:normAutofit/>
          </a:bodyPr>
          <a:lstStyle/>
          <a:p>
            <a:r>
              <a:rPr lang="en-AU" dirty="0"/>
              <a:t>Why is there a ‘first year effect’</a:t>
            </a:r>
          </a:p>
          <a:p>
            <a:pPr lvl="1"/>
            <a:r>
              <a:rPr lang="en-AU" dirty="0"/>
              <a:t>Revenues in the first year of the period are set in nominal terms based on expected inflation and not adjusted for actual inflation</a:t>
            </a:r>
          </a:p>
          <a:p>
            <a:r>
              <a:rPr lang="en-AU" dirty="0"/>
              <a:t>Other points to note:</a:t>
            </a:r>
          </a:p>
          <a:p>
            <a:pPr lvl="1"/>
            <a:r>
              <a:rPr lang="en-AU" dirty="0"/>
              <a:t>RAB in the RFM reflects actual inflation only.</a:t>
            </a:r>
          </a:p>
          <a:p>
            <a:pPr lvl="1"/>
            <a:r>
              <a:rPr lang="en-AU" dirty="0"/>
              <a:t>Difference between prices modelled at start (MAR PTRM) and actual prices (MAR Pricing) reflects difference between forecast and actual inflation  applied to all revenue – including depreciation </a:t>
            </a:r>
            <a:r>
              <a:rPr lang="en-AU"/>
              <a:t>allowance.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646805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ER CCP Branded Power point Template">
  <a:themeElements>
    <a:clrScheme name="ACCC">
      <a:dk1>
        <a:sysClr val="windowText" lastClr="000000"/>
      </a:dk1>
      <a:lt1>
        <a:sysClr val="window" lastClr="FFFFFF"/>
      </a:lt1>
      <a:dk2>
        <a:srgbClr val="2F3D4A"/>
      </a:dk2>
      <a:lt2>
        <a:srgbClr val="D5D6D2"/>
      </a:lt2>
      <a:accent1>
        <a:srgbClr val="00759E"/>
      </a:accent1>
      <a:accent2>
        <a:srgbClr val="491E69"/>
      </a:accent2>
      <a:accent3>
        <a:srgbClr val="7AA0B9"/>
      </a:accent3>
      <a:accent4>
        <a:srgbClr val="1B2F6F"/>
      </a:accent4>
      <a:accent5>
        <a:srgbClr val="4BACC6"/>
      </a:accent5>
      <a:accent6>
        <a:srgbClr val="DC503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CCP AER Power Point Template</Template>
  <TotalTime>0</TotalTime>
  <Words>570</Words>
  <Application>Microsoft Office PowerPoint</Application>
  <PresentationFormat>On-screen Show (4:3)</PresentationFormat>
  <Paragraphs>82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Lucida Fax</vt:lpstr>
      <vt:lpstr>Times New Roman</vt:lpstr>
      <vt:lpstr>Verdana</vt:lpstr>
      <vt:lpstr>Wingdings 2</vt:lpstr>
      <vt:lpstr>AER CCP Branded Power point Template</vt:lpstr>
      <vt:lpstr>Aspect</vt:lpstr>
      <vt:lpstr>Inflation Modelling Workshop  Sydney – 9 August 2017</vt:lpstr>
      <vt:lpstr>Purpose and scope</vt:lpstr>
      <vt:lpstr>Measuring impacts</vt:lpstr>
      <vt:lpstr>Assumptions</vt:lpstr>
      <vt:lpstr>Model  Used </vt:lpstr>
      <vt:lpstr>Results: Low Actual Inflation</vt:lpstr>
      <vt:lpstr>Results: High Actual Inflation</vt:lpstr>
      <vt:lpstr>Understanding the results</vt:lpstr>
      <vt:lpstr>Understanding the results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2017-06-08T02:15:10Z</dcterms:created>
  <dcterms:modified xsi:type="dcterms:W3CDTF">2017-08-02T18:32:53Z</dcterms:modified>
  <cp:contentStatus/>
</cp:coreProperties>
</file>