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6" r:id="rId3"/>
    <p:sldId id="288" r:id="rId4"/>
    <p:sldId id="259" r:id="rId5"/>
    <p:sldId id="271" r:id="rId6"/>
    <p:sldId id="272" r:id="rId7"/>
    <p:sldId id="273" r:id="rId8"/>
    <p:sldId id="274" r:id="rId9"/>
    <p:sldId id="275" r:id="rId10"/>
    <p:sldId id="276" r:id="rId11"/>
    <p:sldId id="277" r:id="rId12"/>
    <p:sldId id="279" r:id="rId13"/>
    <p:sldId id="278" r:id="rId14"/>
    <p:sldId id="280" r:id="rId15"/>
    <p:sldId id="281" r:id="rId16"/>
    <p:sldId id="282" r:id="rId17"/>
    <p:sldId id="283" r:id="rId18"/>
    <p:sldId id="284" r:id="rId19"/>
    <p:sldId id="285" r:id="rId20"/>
    <p:sldId id="286" r:id="rId21"/>
    <p:sldId id="287" r:id="rId22"/>
    <p:sldId id="261" r:id="rId23"/>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758"/>
    <a:srgbClr val="009B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6" autoAdjust="0"/>
    <p:restoredTop sz="94660"/>
  </p:normalViewPr>
  <p:slideViewPr>
    <p:cSldViewPr snapToGrid="0" snapToObjects="1">
      <p:cViewPr>
        <p:scale>
          <a:sx n="109" d="100"/>
          <a:sy n="109" d="100"/>
        </p:scale>
        <p:origin x="-1674" y="-852"/>
      </p:cViewPr>
      <p:guideLst>
        <p:guide orient="horz" pos="2160"/>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85800" y="1597820"/>
            <a:ext cx="7772400" cy="3193131"/>
          </a:xfrm>
        </p:spPr>
        <p:txBody>
          <a:bodyPr/>
          <a:lstStyle>
            <a:lvl1pPr>
              <a:defRPr baseline="0">
                <a:solidFill>
                  <a:srgbClr val="FFFFFF"/>
                </a:solidFill>
                <a:latin typeface="Roboto Bold"/>
                <a:cs typeface="Roboto Bold"/>
              </a:defRPr>
            </a:lvl1pPr>
          </a:lstStyle>
          <a:p>
            <a:r>
              <a:rPr lang="en-US" smtClean="0"/>
              <a:t>Click to edit Master title style</a:t>
            </a:r>
            <a:endParaRPr lang="en-US" dirty="0"/>
          </a:p>
        </p:txBody>
      </p:sp>
    </p:spTree>
    <p:extLst>
      <p:ext uri="{BB962C8B-B14F-4D97-AF65-F5344CB8AC3E}">
        <p14:creationId xmlns:p14="http://schemas.microsoft.com/office/powerpoint/2010/main" val="3355541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B9EDCA-6E71-D54E-9E56-B53C12BCFE65}"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3C614-EB27-614B-9220-B704F3CDAF15}" type="slidenum">
              <a:rPr lang="en-US" smtClean="0"/>
              <a:t>‹#›</a:t>
            </a:fld>
            <a:endParaRPr lang="en-US"/>
          </a:p>
        </p:txBody>
      </p:sp>
    </p:spTree>
    <p:extLst>
      <p:ext uri="{BB962C8B-B14F-4D97-AF65-F5344CB8AC3E}">
        <p14:creationId xmlns:p14="http://schemas.microsoft.com/office/powerpoint/2010/main" val="1394846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B9EDCA-6E71-D54E-9E56-B53C12BCFE65}"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3C614-EB27-614B-9220-B704F3CDAF15}" type="slidenum">
              <a:rPr lang="en-US" smtClean="0"/>
              <a:t>‹#›</a:t>
            </a:fld>
            <a:endParaRPr lang="en-US"/>
          </a:p>
        </p:txBody>
      </p:sp>
    </p:spTree>
    <p:extLst>
      <p:ext uri="{BB962C8B-B14F-4D97-AF65-F5344CB8AC3E}">
        <p14:creationId xmlns:p14="http://schemas.microsoft.com/office/powerpoint/2010/main" val="346137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latin typeface="Roboto Bold"/>
                <a:cs typeface="Roboto Bold"/>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Roboto Medium"/>
                <a:cs typeface="Roboto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4823297"/>
            <a:ext cx="2133600" cy="273844"/>
          </a:xfrm>
        </p:spPr>
        <p:txBody>
          <a:bodyPr/>
          <a:lstStyle>
            <a:lvl1pPr>
              <a:defRPr>
                <a:solidFill>
                  <a:srgbClr val="FFFFFF"/>
                </a:solidFill>
                <a:latin typeface="Roboto Light"/>
                <a:cs typeface="Roboto Light"/>
              </a:defRPr>
            </a:lvl1pPr>
          </a:lstStyle>
          <a:p>
            <a:fld id="{D5B9EDCA-6E71-D54E-9E56-B53C12BCFE65}" type="datetimeFigureOut">
              <a:rPr lang="en-US" smtClean="0"/>
              <a:pPr/>
              <a:t>6/23/2017</a:t>
            </a:fld>
            <a:endParaRPr lang="en-US" dirty="0"/>
          </a:p>
        </p:txBody>
      </p:sp>
      <p:sp>
        <p:nvSpPr>
          <p:cNvPr id="5" name="Footer Placeholder 4"/>
          <p:cNvSpPr>
            <a:spLocks noGrp="1"/>
          </p:cNvSpPr>
          <p:nvPr>
            <p:ph type="ftr" sz="quarter" idx="11"/>
          </p:nvPr>
        </p:nvSpPr>
        <p:spPr>
          <a:xfrm>
            <a:off x="3124200" y="4823297"/>
            <a:ext cx="2895600" cy="273844"/>
          </a:xfrm>
        </p:spPr>
        <p:txBody>
          <a:bodyPr/>
          <a:lstStyle>
            <a:lvl1pPr>
              <a:defRPr>
                <a:solidFill>
                  <a:schemeClr val="bg1"/>
                </a:solidFill>
                <a:latin typeface="Roboto Light"/>
                <a:cs typeface="Roboto Light"/>
              </a:defRPr>
            </a:lvl1pPr>
          </a:lstStyle>
          <a:p>
            <a:endParaRPr lang="en-US" dirty="0"/>
          </a:p>
        </p:txBody>
      </p:sp>
      <p:sp>
        <p:nvSpPr>
          <p:cNvPr id="6" name="Slide Number Placeholder 5"/>
          <p:cNvSpPr>
            <a:spLocks noGrp="1"/>
          </p:cNvSpPr>
          <p:nvPr>
            <p:ph type="sldNum" sz="quarter" idx="12"/>
          </p:nvPr>
        </p:nvSpPr>
        <p:spPr>
          <a:xfrm>
            <a:off x="6553200" y="4823297"/>
            <a:ext cx="2133600" cy="273844"/>
          </a:xfrm>
        </p:spPr>
        <p:txBody>
          <a:bodyPr/>
          <a:lstStyle>
            <a:lvl1pPr>
              <a:defRPr>
                <a:solidFill>
                  <a:srgbClr val="FFFFFF"/>
                </a:solidFill>
                <a:latin typeface="Roboto Light"/>
                <a:cs typeface="Roboto Light"/>
              </a:defRPr>
            </a:lvl1pPr>
          </a:lstStyle>
          <a:p>
            <a:fld id="{1FF3C614-EB27-614B-9220-B704F3CDAF15}" type="slidenum">
              <a:rPr lang="en-US" smtClean="0"/>
              <a:pPr/>
              <a:t>‹#›</a:t>
            </a:fld>
            <a:endParaRPr lang="en-US" dirty="0"/>
          </a:p>
        </p:txBody>
      </p:sp>
    </p:spTree>
    <p:extLst>
      <p:ext uri="{BB962C8B-B14F-4D97-AF65-F5344CB8AC3E}">
        <p14:creationId xmlns:p14="http://schemas.microsoft.com/office/powerpoint/2010/main" val="36836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B9EDCA-6E71-D54E-9E56-B53C12BCFE65}"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3C614-EB27-614B-9220-B704F3CDAF15}" type="slidenum">
              <a:rPr lang="en-US" smtClean="0"/>
              <a:t>‹#›</a:t>
            </a:fld>
            <a:endParaRPr lang="en-US"/>
          </a:p>
        </p:txBody>
      </p:sp>
    </p:spTree>
    <p:extLst>
      <p:ext uri="{BB962C8B-B14F-4D97-AF65-F5344CB8AC3E}">
        <p14:creationId xmlns:p14="http://schemas.microsoft.com/office/powerpoint/2010/main" val="842130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B9EDCA-6E71-D54E-9E56-B53C12BCFE65}"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3C614-EB27-614B-9220-B704F3CDAF15}" type="slidenum">
              <a:rPr lang="en-US" smtClean="0"/>
              <a:t>‹#›</a:t>
            </a:fld>
            <a:endParaRPr lang="en-US"/>
          </a:p>
        </p:txBody>
      </p:sp>
    </p:spTree>
    <p:extLst>
      <p:ext uri="{BB962C8B-B14F-4D97-AF65-F5344CB8AC3E}">
        <p14:creationId xmlns:p14="http://schemas.microsoft.com/office/powerpoint/2010/main" val="241963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B9EDCA-6E71-D54E-9E56-B53C12BCFE65}"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F3C614-EB27-614B-9220-B704F3CDAF15}" type="slidenum">
              <a:rPr lang="en-US" smtClean="0"/>
              <a:t>‹#›</a:t>
            </a:fld>
            <a:endParaRPr lang="en-US"/>
          </a:p>
        </p:txBody>
      </p:sp>
    </p:spTree>
    <p:extLst>
      <p:ext uri="{BB962C8B-B14F-4D97-AF65-F5344CB8AC3E}">
        <p14:creationId xmlns:p14="http://schemas.microsoft.com/office/powerpoint/2010/main" val="288564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B9EDCA-6E71-D54E-9E56-B53C12BCFE65}" type="datetimeFigureOut">
              <a:rPr lang="en-US" smtClean="0"/>
              <a:t>6/23/2017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F3C614-EB27-614B-9220-B704F3CDAF15}" type="slidenum">
              <a:rPr lang="en-US" smtClean="0"/>
              <a:t>‹#›</a:t>
            </a:fld>
            <a:endParaRPr lang="en-US"/>
          </a:p>
        </p:txBody>
      </p:sp>
    </p:spTree>
    <p:extLst>
      <p:ext uri="{BB962C8B-B14F-4D97-AF65-F5344CB8AC3E}">
        <p14:creationId xmlns:p14="http://schemas.microsoft.com/office/powerpoint/2010/main" val="1653369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B9EDCA-6E71-D54E-9E56-B53C12BCFE65}" type="datetimeFigureOut">
              <a:rPr lang="en-US" smtClean="0"/>
              <a:t>6/23/2017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F3C614-EB27-614B-9220-B704F3CDAF15}" type="slidenum">
              <a:rPr lang="en-US" smtClean="0"/>
              <a:t>‹#›</a:t>
            </a:fld>
            <a:endParaRPr lang="en-US"/>
          </a:p>
        </p:txBody>
      </p:sp>
    </p:spTree>
    <p:extLst>
      <p:ext uri="{BB962C8B-B14F-4D97-AF65-F5344CB8AC3E}">
        <p14:creationId xmlns:p14="http://schemas.microsoft.com/office/powerpoint/2010/main" val="318502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B9EDCA-6E71-D54E-9E56-B53C12BCFE65}"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F3C614-EB27-614B-9220-B704F3CDAF15}" type="slidenum">
              <a:rPr lang="en-US" smtClean="0"/>
              <a:t>‹#›</a:t>
            </a:fld>
            <a:endParaRPr lang="en-US"/>
          </a:p>
        </p:txBody>
      </p:sp>
    </p:spTree>
    <p:extLst>
      <p:ext uri="{BB962C8B-B14F-4D97-AF65-F5344CB8AC3E}">
        <p14:creationId xmlns:p14="http://schemas.microsoft.com/office/powerpoint/2010/main" val="3333812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B9EDCA-6E71-D54E-9E56-B53C12BCFE65}"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F3C614-EB27-614B-9220-B704F3CDAF15}" type="slidenum">
              <a:rPr lang="en-US" smtClean="0"/>
              <a:t>‹#›</a:t>
            </a:fld>
            <a:endParaRPr lang="en-US"/>
          </a:p>
        </p:txBody>
      </p:sp>
    </p:spTree>
    <p:extLst>
      <p:ext uri="{BB962C8B-B14F-4D97-AF65-F5344CB8AC3E}">
        <p14:creationId xmlns:p14="http://schemas.microsoft.com/office/powerpoint/2010/main" val="2419374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026094" cy="857250"/>
          </a:xfrm>
          <a:prstGeom prst="rect">
            <a:avLst/>
          </a:prstGeom>
        </p:spPr>
        <p:txBody>
          <a:bodyPr vert="horz" lIns="91440" tIns="45720" rIns="91440" bIns="45720" rtlCol="0" anchor="ctr">
            <a:normAutofit/>
          </a:bodyPr>
          <a:lstStyle/>
          <a:p>
            <a:r>
              <a:rPr lang="en-AU" dirty="0"/>
              <a:t>Click to edit</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Roboto Medium"/>
              </a:defRPr>
            </a:lvl1pPr>
          </a:lstStyle>
          <a:p>
            <a:fld id="{D5B9EDCA-6E71-D54E-9E56-B53C12BCFE65}" type="datetimeFigureOut">
              <a:rPr lang="en-US" smtClean="0"/>
              <a:pPr/>
              <a:t>6/23/2017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Roboto Medium"/>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Roboto Medium"/>
              </a:defRPr>
            </a:lvl1pPr>
          </a:lstStyle>
          <a:p>
            <a:fld id="{1FF3C614-EB27-614B-9220-B704F3CDAF15}" type="slidenum">
              <a:rPr lang="en-US" smtClean="0"/>
              <a:pPr/>
              <a:t>‹#›</a:t>
            </a:fld>
            <a:endParaRPr lang="en-US" dirty="0"/>
          </a:p>
        </p:txBody>
      </p:sp>
    </p:spTree>
    <p:extLst>
      <p:ext uri="{BB962C8B-B14F-4D97-AF65-F5344CB8AC3E}">
        <p14:creationId xmlns:p14="http://schemas.microsoft.com/office/powerpoint/2010/main" val="783470739"/>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kern="1200">
          <a:solidFill>
            <a:schemeClr val="tx1"/>
          </a:solidFill>
          <a:latin typeface="Roboto Medium"/>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Roboto Medium"/>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Roboto Medium"/>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Roboto Medium"/>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Roboto Medium"/>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Roboto Medium"/>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mj-lt"/>
              </a:rPr>
              <a:t>Regulatory treatment of inflation</a:t>
            </a:r>
            <a:r>
              <a:rPr lang="en-US" b="1" dirty="0">
                <a:latin typeface="+mj-lt"/>
              </a:rPr>
              <a:t/>
            </a:r>
            <a:br>
              <a:rPr lang="en-US" b="1" dirty="0">
                <a:latin typeface="+mj-lt"/>
              </a:rPr>
            </a:br>
            <a:r>
              <a:rPr lang="en-US" b="1" dirty="0">
                <a:latin typeface="+mj-lt"/>
              </a:rPr>
              <a:t/>
            </a:r>
            <a:br>
              <a:rPr lang="en-US" b="1" dirty="0">
                <a:latin typeface="+mj-lt"/>
              </a:rPr>
            </a:br>
            <a:r>
              <a:rPr lang="en-US" sz="2800" b="1" dirty="0" smtClean="0">
                <a:latin typeface="+mj-lt"/>
              </a:rPr>
              <a:t>Stamford Plaza, Sydney Airport </a:t>
            </a:r>
            <a:r>
              <a:rPr lang="en-US" sz="2800" b="1" dirty="0">
                <a:latin typeface="+mj-lt"/>
              </a:rPr>
              <a:t/>
            </a:r>
            <a:br>
              <a:rPr lang="en-US" sz="2800" b="1" dirty="0">
                <a:latin typeface="+mj-lt"/>
              </a:rPr>
            </a:br>
            <a:r>
              <a:rPr lang="en-US" sz="2800" b="1" dirty="0" smtClean="0">
                <a:latin typeface="+mj-lt"/>
              </a:rPr>
              <a:t>14 June 2017</a:t>
            </a:r>
            <a:endParaRPr lang="en-US" sz="2800" b="1" dirty="0">
              <a:latin typeface="+mj-lt"/>
            </a:endParaRPr>
          </a:p>
        </p:txBody>
      </p:sp>
    </p:spTree>
    <p:extLst>
      <p:ext uri="{BB962C8B-B14F-4D97-AF65-F5344CB8AC3E}">
        <p14:creationId xmlns:p14="http://schemas.microsoft.com/office/powerpoint/2010/main" val="185500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836" y="569119"/>
            <a:ext cx="5327374" cy="899388"/>
          </a:xfrm>
        </p:spPr>
        <p:txBody>
          <a:bodyPr>
            <a:normAutofit/>
          </a:bodyPr>
          <a:lstStyle/>
          <a:p>
            <a:r>
              <a:rPr lang="en-US" sz="2400" b="1" dirty="0" smtClean="0">
                <a:solidFill>
                  <a:srgbClr val="009BA6"/>
                </a:solidFill>
                <a:latin typeface="+mj-lt"/>
              </a:rPr>
              <a:t>Preliminary observations (1)</a:t>
            </a:r>
            <a:endParaRPr lang="en-US" sz="2400" b="1" dirty="0">
              <a:solidFill>
                <a:srgbClr val="009BA6"/>
              </a:solidFill>
              <a:latin typeface="+mj-lt"/>
            </a:endParaRPr>
          </a:p>
        </p:txBody>
      </p:sp>
      <p:sp>
        <p:nvSpPr>
          <p:cNvPr id="3" name="Subtitle 2"/>
          <p:cNvSpPr>
            <a:spLocks noGrp="1"/>
          </p:cNvSpPr>
          <p:nvPr>
            <p:ph type="subTitle" idx="1"/>
          </p:nvPr>
        </p:nvSpPr>
        <p:spPr>
          <a:xfrm>
            <a:off x="516836" y="1381422"/>
            <a:ext cx="7663069" cy="3216704"/>
          </a:xfrm>
        </p:spPr>
        <p:txBody>
          <a:bodyPr>
            <a:normAutofit/>
          </a:bodyPr>
          <a:lstStyle/>
          <a:p>
            <a:pPr marL="285750" lvl="1" indent="-285750" algn="l">
              <a:spcBef>
                <a:spcPts val="1000"/>
              </a:spcBef>
              <a:buFont typeface="Arial" panose="020B0604020202020204" pitchFamily="34" charset="0"/>
              <a:buChar char="•"/>
            </a:pPr>
            <a:r>
              <a:rPr lang="en-AU" sz="1600" dirty="0" smtClean="0">
                <a:solidFill>
                  <a:srgbClr val="1D2758"/>
                </a:solidFill>
                <a:latin typeface="+mn-lt"/>
                <a:cs typeface="Roboto Medium"/>
              </a:rPr>
              <a:t>The current framework of the RFM, PTRM and price control mechanism delivers the “correct” compensation for inflation when:</a:t>
            </a:r>
          </a:p>
          <a:p>
            <a:pPr marL="742950" lvl="1" indent="-285750" algn="l">
              <a:lnSpc>
                <a:spcPct val="90000"/>
              </a:lnSpc>
              <a:buFont typeface="Arial" panose="020B0604020202020204" pitchFamily="34" charset="0"/>
              <a:buChar char="•"/>
            </a:pPr>
            <a:r>
              <a:rPr lang="en-AU" sz="1400" dirty="0">
                <a:solidFill>
                  <a:schemeClr val="tx1"/>
                </a:solidFill>
                <a:latin typeface="+mn-lt"/>
                <a:ea typeface="Roboto" pitchFamily="2" charset="0"/>
              </a:rPr>
              <a:t>actual inflation, for which compensation is provided through  the price control mechanism, is the same as the expectations of inflation thought to be embedded in the rates of return on equity and debt used in the PTRM</a:t>
            </a:r>
          </a:p>
          <a:p>
            <a:pPr marL="742950" lvl="1" indent="-285750" algn="l">
              <a:lnSpc>
                <a:spcPct val="90000"/>
              </a:lnSpc>
              <a:buFont typeface="Arial" panose="020B0604020202020204" pitchFamily="34" charset="0"/>
              <a:buChar char="•"/>
            </a:pPr>
            <a:r>
              <a:rPr lang="en-AU" sz="1400" dirty="0">
                <a:solidFill>
                  <a:schemeClr val="tx1"/>
                </a:solidFill>
                <a:latin typeface="+mn-lt"/>
                <a:ea typeface="Roboto" pitchFamily="2" charset="0"/>
              </a:rPr>
              <a:t>actual inflation, for which compensation is provided through the price control mechanism, is the same as the forecast of inflation used in the PTRM to calculate depreciation</a:t>
            </a:r>
          </a:p>
          <a:p>
            <a:pPr marL="742950" lvl="1" indent="-285750" algn="l">
              <a:lnSpc>
                <a:spcPct val="90000"/>
              </a:lnSpc>
              <a:buFont typeface="Arial" panose="020B0604020202020204" pitchFamily="34" charset="0"/>
              <a:buChar char="•"/>
            </a:pPr>
            <a:r>
              <a:rPr lang="en-AU" sz="1400" dirty="0">
                <a:solidFill>
                  <a:schemeClr val="tx1"/>
                </a:solidFill>
                <a:latin typeface="+mn-lt"/>
                <a:ea typeface="Roboto" pitchFamily="2" charset="0"/>
              </a:rPr>
              <a:t>actual inflation, for which compensation is provided through the price control mechanism, is the same as the forecast of inflation used in the PTRM to forecast </a:t>
            </a:r>
            <a:r>
              <a:rPr lang="en-AU" sz="1400" dirty="0" smtClean="0">
                <a:solidFill>
                  <a:schemeClr val="tx1"/>
                </a:solidFill>
                <a:latin typeface="+mn-lt"/>
                <a:ea typeface="Roboto" pitchFamily="2" charset="0"/>
              </a:rPr>
              <a:t>nominal capital and operating </a:t>
            </a:r>
            <a:r>
              <a:rPr lang="en-AU" sz="1400" dirty="0">
                <a:solidFill>
                  <a:schemeClr val="tx1"/>
                </a:solidFill>
                <a:latin typeface="+mn-lt"/>
                <a:ea typeface="Roboto" pitchFamily="2" charset="0"/>
              </a:rPr>
              <a:t>expenditures</a:t>
            </a:r>
          </a:p>
          <a:p>
            <a:pPr marL="742950" lvl="1" indent="-285750" algn="l">
              <a:lnSpc>
                <a:spcPct val="90000"/>
              </a:lnSpc>
              <a:buFont typeface="Arial" panose="020B0604020202020204" pitchFamily="34" charset="0"/>
              <a:buChar char="•"/>
            </a:pPr>
            <a:r>
              <a:rPr lang="en-AU" sz="1400" dirty="0">
                <a:solidFill>
                  <a:schemeClr val="tx1"/>
                </a:solidFill>
                <a:latin typeface="+mn-lt"/>
                <a:ea typeface="Roboto" pitchFamily="2" charset="0"/>
              </a:rPr>
              <a:t>actual inflation, for which compensation is provided through the </a:t>
            </a:r>
            <a:r>
              <a:rPr lang="en-AU" sz="1400" dirty="0" smtClean="0">
                <a:solidFill>
                  <a:schemeClr val="tx1"/>
                </a:solidFill>
                <a:latin typeface="+mn-lt"/>
                <a:ea typeface="Roboto" pitchFamily="2" charset="0"/>
              </a:rPr>
              <a:t>price control </a:t>
            </a:r>
            <a:r>
              <a:rPr lang="en-AU" sz="1400" dirty="0">
                <a:solidFill>
                  <a:schemeClr val="tx1"/>
                </a:solidFill>
                <a:latin typeface="+mn-lt"/>
                <a:ea typeface="Roboto" pitchFamily="2" charset="0"/>
              </a:rPr>
              <a:t>mechanism, is the same as the forecast of inflation used in the smoothing process of the </a:t>
            </a:r>
            <a:r>
              <a:rPr lang="en-AU" sz="1400" dirty="0" smtClean="0">
                <a:solidFill>
                  <a:schemeClr val="tx1"/>
                </a:solidFill>
                <a:latin typeface="+mn-lt"/>
                <a:ea typeface="Roboto" pitchFamily="2" charset="0"/>
              </a:rPr>
              <a:t>PTRM</a:t>
            </a:r>
          </a:p>
        </p:txBody>
      </p:sp>
    </p:spTree>
    <p:extLst>
      <p:ext uri="{BB962C8B-B14F-4D97-AF65-F5344CB8AC3E}">
        <p14:creationId xmlns:p14="http://schemas.microsoft.com/office/powerpoint/2010/main" val="3025037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836" y="569119"/>
            <a:ext cx="5327374" cy="899388"/>
          </a:xfrm>
        </p:spPr>
        <p:txBody>
          <a:bodyPr>
            <a:normAutofit/>
          </a:bodyPr>
          <a:lstStyle/>
          <a:p>
            <a:r>
              <a:rPr lang="en-US" sz="2400" b="1" dirty="0" smtClean="0">
                <a:solidFill>
                  <a:srgbClr val="009BA6"/>
                </a:solidFill>
                <a:latin typeface="+mj-lt"/>
              </a:rPr>
              <a:t>Preliminary observations (2)</a:t>
            </a:r>
            <a:endParaRPr lang="en-US" sz="2400" b="1" dirty="0">
              <a:solidFill>
                <a:srgbClr val="009BA6"/>
              </a:solidFill>
              <a:latin typeface="+mj-lt"/>
            </a:endParaRPr>
          </a:p>
        </p:txBody>
      </p:sp>
      <p:sp>
        <p:nvSpPr>
          <p:cNvPr id="3" name="Subtitle 2"/>
          <p:cNvSpPr>
            <a:spLocks noGrp="1"/>
          </p:cNvSpPr>
          <p:nvPr>
            <p:ph type="subTitle" idx="1"/>
          </p:nvPr>
        </p:nvSpPr>
        <p:spPr>
          <a:xfrm>
            <a:off x="516836" y="1381422"/>
            <a:ext cx="7663069" cy="3059950"/>
          </a:xfrm>
        </p:spPr>
        <p:txBody>
          <a:bodyPr>
            <a:normAutofit/>
          </a:bodyPr>
          <a:lstStyle/>
          <a:p>
            <a:pPr marL="285750" lvl="1" indent="-285750" algn="l">
              <a:spcBef>
                <a:spcPts val="1000"/>
              </a:spcBef>
              <a:buFont typeface="Arial" panose="020B0604020202020204" pitchFamily="34" charset="0"/>
              <a:buChar char="•"/>
            </a:pPr>
            <a:r>
              <a:rPr lang="en-AU" sz="1600" dirty="0" smtClean="0">
                <a:solidFill>
                  <a:srgbClr val="1D2758"/>
                </a:solidFill>
                <a:latin typeface="+mn-lt"/>
                <a:cs typeface="Roboto Medium"/>
              </a:rPr>
              <a:t>Compensation for inflation “correct” in the sense that the revenue earned by the service provider:</a:t>
            </a:r>
          </a:p>
          <a:p>
            <a:pPr marL="742950" lvl="1" indent="-285750" algn="l">
              <a:lnSpc>
                <a:spcPct val="90000"/>
              </a:lnSpc>
              <a:buFont typeface="Arial" panose="020B0604020202020204" pitchFamily="34" charset="0"/>
              <a:buChar char="•"/>
            </a:pPr>
            <a:r>
              <a:rPr lang="en-US" sz="1400" dirty="0" smtClean="0">
                <a:solidFill>
                  <a:schemeClr val="tx1"/>
                </a:solidFill>
                <a:latin typeface="+mn-lt"/>
                <a:ea typeface="Roboto" pitchFamily="2" charset="0"/>
              </a:rPr>
              <a:t>is the allowed </a:t>
            </a:r>
            <a:r>
              <a:rPr lang="en-US" sz="1400" dirty="0">
                <a:solidFill>
                  <a:schemeClr val="tx1"/>
                </a:solidFill>
                <a:latin typeface="+mn-lt"/>
                <a:ea typeface="Roboto" pitchFamily="2" charset="0"/>
              </a:rPr>
              <a:t>revenue forecast using the </a:t>
            </a:r>
            <a:r>
              <a:rPr lang="en-US" sz="1400" dirty="0" smtClean="0">
                <a:solidFill>
                  <a:schemeClr val="tx1"/>
                </a:solidFill>
                <a:latin typeface="+mn-lt"/>
                <a:ea typeface="Roboto" pitchFamily="2" charset="0"/>
              </a:rPr>
              <a:t>PTRM</a:t>
            </a:r>
          </a:p>
          <a:p>
            <a:pPr marL="742950" lvl="1" indent="-285750" algn="l">
              <a:lnSpc>
                <a:spcPct val="90000"/>
              </a:lnSpc>
              <a:buFont typeface="Arial" panose="020B0604020202020204" pitchFamily="34" charset="0"/>
              <a:buChar char="•"/>
            </a:pPr>
            <a:r>
              <a:rPr lang="en-US" sz="1400" dirty="0">
                <a:solidFill>
                  <a:schemeClr val="tx1"/>
                </a:solidFill>
                <a:latin typeface="+mn-lt"/>
                <a:ea typeface="Roboto" pitchFamily="2" charset="0"/>
              </a:rPr>
              <a:t>r</a:t>
            </a:r>
            <a:r>
              <a:rPr lang="en-US" sz="1400" dirty="0" smtClean="0">
                <a:solidFill>
                  <a:schemeClr val="tx1"/>
                </a:solidFill>
                <a:latin typeface="+mn-lt"/>
                <a:ea typeface="Roboto" pitchFamily="2" charset="0"/>
              </a:rPr>
              <a:t>ecovers, over the life of the regulated asset, the investment in – the original cost of – the asset</a:t>
            </a:r>
          </a:p>
          <a:p>
            <a:pPr marL="742950" lvl="1" indent="-285750" algn="l">
              <a:lnSpc>
                <a:spcPct val="90000"/>
              </a:lnSpc>
              <a:buFont typeface="Arial" panose="020B0604020202020204" pitchFamily="34" charset="0"/>
              <a:buChar char="•"/>
            </a:pPr>
            <a:r>
              <a:rPr lang="en-US" sz="1400" dirty="0" smtClean="0">
                <a:solidFill>
                  <a:schemeClr val="tx1"/>
                </a:solidFill>
                <a:latin typeface="+mn-lt"/>
                <a:ea typeface="Roboto" pitchFamily="2" charset="0"/>
              </a:rPr>
              <a:t>delivers returns on equity and on debt at rates which are the rate of return on equity and rate of return on debt components of the allowed rate of return</a:t>
            </a:r>
          </a:p>
          <a:p>
            <a:pPr marL="742950" lvl="1" indent="-285750" algn="l">
              <a:lnSpc>
                <a:spcPct val="90000"/>
              </a:lnSpc>
              <a:buFont typeface="Arial" panose="020B0604020202020204" pitchFamily="34" charset="0"/>
              <a:buChar char="•"/>
            </a:pPr>
            <a:r>
              <a:rPr lang="en-US" sz="1400" dirty="0" smtClean="0">
                <a:solidFill>
                  <a:schemeClr val="tx1"/>
                </a:solidFill>
                <a:latin typeface="+mn-lt"/>
                <a:ea typeface="Roboto" pitchFamily="2" charset="0"/>
              </a:rPr>
              <a:t>recovers forecast operating expenditure</a:t>
            </a:r>
          </a:p>
          <a:p>
            <a:pPr marL="285750" lvl="1" indent="-285750" algn="l">
              <a:spcBef>
                <a:spcPts val="1200"/>
              </a:spcBef>
              <a:buFont typeface="Arial" panose="020B0604020202020204" pitchFamily="34" charset="0"/>
              <a:buChar char="•"/>
            </a:pPr>
            <a:r>
              <a:rPr lang="en-US" sz="1600" dirty="0">
                <a:solidFill>
                  <a:srgbClr val="1D2758"/>
                </a:solidFill>
                <a:latin typeface="+mn-lt"/>
                <a:cs typeface="Roboto Medium"/>
              </a:rPr>
              <a:t>When actual and forecast inflation are not the same, the current framework of the RFM, PTRM and price control mechanism may not deliver the correct compensation for inflation</a:t>
            </a:r>
            <a:endParaRPr lang="en-AU" sz="1600" dirty="0">
              <a:solidFill>
                <a:srgbClr val="1D2758"/>
              </a:solidFill>
              <a:latin typeface="+mn-lt"/>
              <a:cs typeface="Roboto Medium"/>
            </a:endParaRPr>
          </a:p>
          <a:p>
            <a:pPr marL="742950" lvl="1" indent="-285750" algn="l">
              <a:lnSpc>
                <a:spcPct val="90000"/>
              </a:lnSpc>
              <a:buFont typeface="Arial" panose="020B0604020202020204" pitchFamily="34" charset="0"/>
              <a:buChar char="•"/>
            </a:pPr>
            <a:endParaRPr lang="en-AU" sz="1400" dirty="0">
              <a:solidFill>
                <a:schemeClr val="tx1"/>
              </a:solidFill>
              <a:latin typeface="+mn-lt"/>
              <a:ea typeface="Roboto" pitchFamily="2" charset="0"/>
            </a:endParaRPr>
          </a:p>
        </p:txBody>
      </p:sp>
    </p:spTree>
    <p:extLst>
      <p:ext uri="{BB962C8B-B14F-4D97-AF65-F5344CB8AC3E}">
        <p14:creationId xmlns:p14="http://schemas.microsoft.com/office/powerpoint/2010/main" val="390496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835" y="569119"/>
            <a:ext cx="6563233" cy="899388"/>
          </a:xfrm>
        </p:spPr>
        <p:txBody>
          <a:bodyPr>
            <a:normAutofit/>
          </a:bodyPr>
          <a:lstStyle/>
          <a:p>
            <a:r>
              <a:rPr lang="en-US" sz="2400" b="1" dirty="0" smtClean="0">
                <a:solidFill>
                  <a:srgbClr val="009BA6"/>
                </a:solidFill>
                <a:latin typeface="+mj-lt"/>
              </a:rPr>
              <a:t>Compensation for inflation via RFM and PTRM (1)</a:t>
            </a:r>
            <a:endParaRPr lang="en-US" sz="2400" b="1" dirty="0">
              <a:solidFill>
                <a:srgbClr val="009BA6"/>
              </a:solidFill>
              <a:latin typeface="+mj-lt"/>
            </a:endParaRPr>
          </a:p>
        </p:txBody>
      </p:sp>
      <p:sp>
        <p:nvSpPr>
          <p:cNvPr id="3" name="Subtitle 2"/>
          <p:cNvSpPr>
            <a:spLocks noGrp="1"/>
          </p:cNvSpPr>
          <p:nvPr>
            <p:ph type="subTitle" idx="1"/>
          </p:nvPr>
        </p:nvSpPr>
        <p:spPr>
          <a:xfrm>
            <a:off x="516836" y="1381422"/>
            <a:ext cx="7663069" cy="3059950"/>
          </a:xfrm>
        </p:spPr>
        <p:txBody>
          <a:bodyPr>
            <a:normAutofit/>
          </a:bodyPr>
          <a:lstStyle/>
          <a:p>
            <a:pPr marL="285750" lvl="1" indent="-285750" algn="l">
              <a:spcBef>
                <a:spcPts val="1000"/>
              </a:spcBef>
              <a:buFont typeface="Arial" panose="020B0604020202020204" pitchFamily="34" charset="0"/>
              <a:buChar char="•"/>
            </a:pPr>
            <a:r>
              <a:rPr lang="en-US" sz="1600" dirty="0" smtClean="0">
                <a:solidFill>
                  <a:srgbClr val="1D2758"/>
                </a:solidFill>
                <a:latin typeface="+mn-lt"/>
                <a:cs typeface="Roboto Medium"/>
              </a:rPr>
              <a:t>The depreciation calculations of the PTRM use a forecast of inflation:  the forecast of inflation used in the PTRM determines the return of capital built into the allowed revenue - and tariffs - for the regulatory period for which the PTRM is applied</a:t>
            </a:r>
            <a:endParaRPr lang="en-AU" sz="1600" dirty="0" smtClean="0">
              <a:solidFill>
                <a:srgbClr val="1D2758"/>
              </a:solidFill>
              <a:latin typeface="+mn-lt"/>
              <a:cs typeface="Roboto Medium"/>
            </a:endParaRPr>
          </a:p>
          <a:p>
            <a:pPr marL="285750" lvl="1" indent="-285750" algn="l">
              <a:spcBef>
                <a:spcPts val="1000"/>
              </a:spcBef>
              <a:buFont typeface="Arial" panose="020B0604020202020204" pitchFamily="34" charset="0"/>
              <a:buChar char="•"/>
            </a:pPr>
            <a:r>
              <a:rPr lang="en-US" sz="1600" dirty="0">
                <a:solidFill>
                  <a:srgbClr val="1D2758"/>
                </a:solidFill>
                <a:latin typeface="+mn-lt"/>
                <a:cs typeface="Roboto Medium"/>
              </a:rPr>
              <a:t>The depreciation calculations of the RFM use actual </a:t>
            </a:r>
            <a:r>
              <a:rPr lang="en-US" sz="1600" dirty="0" smtClean="0">
                <a:solidFill>
                  <a:srgbClr val="1D2758"/>
                </a:solidFill>
                <a:latin typeface="+mn-lt"/>
                <a:cs typeface="Roboto Medium"/>
              </a:rPr>
              <a:t>inflation:  the </a:t>
            </a:r>
            <a:r>
              <a:rPr lang="en-US" sz="1600" dirty="0">
                <a:solidFill>
                  <a:srgbClr val="1D2758"/>
                </a:solidFill>
                <a:latin typeface="+mn-lt"/>
                <a:cs typeface="Roboto Medium"/>
              </a:rPr>
              <a:t>measure of actual inflation used in the RFM determines the </a:t>
            </a:r>
            <a:r>
              <a:rPr lang="en-US" sz="1600" dirty="0" smtClean="0">
                <a:solidFill>
                  <a:srgbClr val="1D2758"/>
                </a:solidFill>
                <a:latin typeface="+mn-lt"/>
                <a:cs typeface="Roboto Medium"/>
              </a:rPr>
              <a:t>return </a:t>
            </a:r>
            <a:r>
              <a:rPr lang="en-US" sz="1600" dirty="0">
                <a:solidFill>
                  <a:srgbClr val="1D2758"/>
                </a:solidFill>
                <a:latin typeface="+mn-lt"/>
                <a:cs typeface="Roboto Medium"/>
              </a:rPr>
              <a:t>of capital built into the </a:t>
            </a:r>
            <a:r>
              <a:rPr lang="en-US" sz="1600" dirty="0" smtClean="0">
                <a:solidFill>
                  <a:srgbClr val="1D2758"/>
                </a:solidFill>
                <a:latin typeface="+mn-lt"/>
                <a:cs typeface="Roboto Medium"/>
              </a:rPr>
              <a:t>roll forward of the RAB</a:t>
            </a:r>
          </a:p>
          <a:p>
            <a:pPr marL="285750" lvl="1" indent="-285750" algn="l">
              <a:spcBef>
                <a:spcPts val="1000"/>
              </a:spcBef>
              <a:buFont typeface="Arial" panose="020B0604020202020204" pitchFamily="34" charset="0"/>
              <a:buChar char="•"/>
            </a:pPr>
            <a:r>
              <a:rPr lang="en-US" sz="1600" dirty="0" smtClean="0">
                <a:solidFill>
                  <a:srgbClr val="1D2758"/>
                </a:solidFill>
                <a:latin typeface="+mn-lt"/>
                <a:cs typeface="Roboto Medium"/>
              </a:rPr>
              <a:t>If actual inflation used in the RFM for a given regulatory period is different from the forecast of inflation used in the PTRM when it was applied to determine allowed revenue for that regulatory period, the return of capital built into allowed revenue and tariffs will be different from the return of capital built into the roll forward of the RAB</a:t>
            </a:r>
            <a:endParaRPr lang="en-AU" sz="1600" dirty="0">
              <a:solidFill>
                <a:srgbClr val="1D2758"/>
              </a:solidFill>
              <a:latin typeface="+mn-lt"/>
              <a:cs typeface="Roboto Medium"/>
            </a:endParaRPr>
          </a:p>
        </p:txBody>
      </p:sp>
    </p:spTree>
    <p:extLst>
      <p:ext uri="{BB962C8B-B14F-4D97-AF65-F5344CB8AC3E}">
        <p14:creationId xmlns:p14="http://schemas.microsoft.com/office/powerpoint/2010/main" val="1445632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835" y="569119"/>
            <a:ext cx="6563233" cy="899388"/>
          </a:xfrm>
        </p:spPr>
        <p:txBody>
          <a:bodyPr>
            <a:normAutofit/>
          </a:bodyPr>
          <a:lstStyle/>
          <a:p>
            <a:r>
              <a:rPr lang="en-US" sz="2400" b="1" dirty="0" smtClean="0">
                <a:solidFill>
                  <a:srgbClr val="009BA6"/>
                </a:solidFill>
                <a:latin typeface="+mj-lt"/>
              </a:rPr>
              <a:t>Compensation for inflation via RFM and PTRM (2)</a:t>
            </a:r>
            <a:endParaRPr lang="en-US" sz="2400" b="1" dirty="0">
              <a:solidFill>
                <a:srgbClr val="009BA6"/>
              </a:solidFill>
              <a:latin typeface="+mj-lt"/>
            </a:endParaRPr>
          </a:p>
        </p:txBody>
      </p:sp>
      <p:sp>
        <p:nvSpPr>
          <p:cNvPr id="3" name="Subtitle 2"/>
          <p:cNvSpPr>
            <a:spLocks noGrp="1"/>
          </p:cNvSpPr>
          <p:nvPr>
            <p:ph type="subTitle" idx="1"/>
          </p:nvPr>
        </p:nvSpPr>
        <p:spPr>
          <a:xfrm>
            <a:off x="516836" y="1381421"/>
            <a:ext cx="7663069" cy="3356041"/>
          </a:xfrm>
        </p:spPr>
        <p:txBody>
          <a:bodyPr>
            <a:noAutofit/>
          </a:bodyPr>
          <a:lstStyle/>
          <a:p>
            <a:pPr marL="285750" lvl="1" indent="-285750" algn="l">
              <a:spcBef>
                <a:spcPts val="1000"/>
              </a:spcBef>
              <a:buFont typeface="Arial" panose="020B0604020202020204" pitchFamily="34" charset="0"/>
              <a:buChar char="•"/>
            </a:pPr>
            <a:r>
              <a:rPr lang="en-US" sz="1600" dirty="0" smtClean="0">
                <a:solidFill>
                  <a:srgbClr val="1D2758"/>
                </a:solidFill>
                <a:latin typeface="+mn-lt"/>
                <a:cs typeface="Roboto Medium"/>
              </a:rPr>
              <a:t>If actual inflation during the regulatory period is less than the forecast of inflation previously made for application of the PTRM, the depreciation in the RFM will be higher than the depreciation in the PTRM:  the return of capital built into allowed revenue and tariffs will be less than the return of capital assumed for subsequent roll forward of the RAB</a:t>
            </a:r>
          </a:p>
          <a:p>
            <a:pPr marL="285750" lvl="1" indent="-285750" algn="l">
              <a:spcBef>
                <a:spcPts val="1000"/>
              </a:spcBef>
              <a:buFont typeface="Arial" panose="020B0604020202020204" pitchFamily="34" charset="0"/>
              <a:buChar char="•"/>
            </a:pPr>
            <a:r>
              <a:rPr lang="en-US" sz="1600" dirty="0" smtClean="0">
                <a:solidFill>
                  <a:srgbClr val="1D2758"/>
                </a:solidFill>
                <a:latin typeface="+mn-lt"/>
                <a:cs typeface="Roboto Medium"/>
              </a:rPr>
              <a:t>The possibility arises, in these circumstances, of higher depreciation in the RFM lowering the RAB at the start of the next regulatory period below the level consistent with the return of capital built into allowed revenue and tariffs:  the possibility arises of the service provider being precluded from recovering the original cost of its investment</a:t>
            </a:r>
            <a:endParaRPr lang="en-AU" sz="1600" dirty="0" smtClean="0">
              <a:solidFill>
                <a:srgbClr val="1D2758"/>
              </a:solidFill>
              <a:latin typeface="+mn-lt"/>
              <a:cs typeface="Roboto Medium"/>
            </a:endParaRPr>
          </a:p>
        </p:txBody>
      </p:sp>
    </p:spTree>
    <p:extLst>
      <p:ext uri="{BB962C8B-B14F-4D97-AF65-F5344CB8AC3E}">
        <p14:creationId xmlns:p14="http://schemas.microsoft.com/office/powerpoint/2010/main" val="11134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835" y="569119"/>
            <a:ext cx="6563233" cy="899388"/>
          </a:xfrm>
        </p:spPr>
        <p:txBody>
          <a:bodyPr>
            <a:normAutofit/>
          </a:bodyPr>
          <a:lstStyle/>
          <a:p>
            <a:r>
              <a:rPr lang="en-US" sz="2400" b="1" dirty="0" smtClean="0">
                <a:solidFill>
                  <a:srgbClr val="009BA6"/>
                </a:solidFill>
                <a:latin typeface="+mj-lt"/>
              </a:rPr>
              <a:t>Compensation for inflation via RFM and PTRM (3)</a:t>
            </a:r>
            <a:endParaRPr lang="en-US" sz="2400" b="1" dirty="0">
              <a:solidFill>
                <a:srgbClr val="009BA6"/>
              </a:solidFill>
              <a:latin typeface="+mj-lt"/>
            </a:endParaRPr>
          </a:p>
        </p:txBody>
      </p:sp>
      <p:sp>
        <p:nvSpPr>
          <p:cNvPr id="3" name="Subtitle 2"/>
          <p:cNvSpPr>
            <a:spLocks noGrp="1"/>
          </p:cNvSpPr>
          <p:nvPr>
            <p:ph type="subTitle" idx="1"/>
          </p:nvPr>
        </p:nvSpPr>
        <p:spPr>
          <a:xfrm>
            <a:off x="516836" y="1381421"/>
            <a:ext cx="7663069" cy="3356041"/>
          </a:xfrm>
        </p:spPr>
        <p:txBody>
          <a:bodyPr>
            <a:noAutofit/>
          </a:bodyPr>
          <a:lstStyle/>
          <a:p>
            <a:pPr marL="285750" lvl="1" indent="-285750" algn="l">
              <a:spcBef>
                <a:spcPts val="1000"/>
              </a:spcBef>
              <a:buFont typeface="Arial" panose="020B0604020202020204" pitchFamily="34" charset="0"/>
              <a:buChar char="•"/>
            </a:pPr>
            <a:r>
              <a:rPr lang="en-US" sz="1600" dirty="0" smtClean="0">
                <a:solidFill>
                  <a:srgbClr val="1D2758"/>
                </a:solidFill>
                <a:latin typeface="+mn-lt"/>
                <a:cs typeface="Roboto Medium"/>
              </a:rPr>
              <a:t>Conversely, if actual inflation is greater than the forecast previously made for application of the PTRM, the return of capital built into allowed revenue and tariffs will be greater than the return of capital assumed for subsequent roll forward of the RAB</a:t>
            </a:r>
          </a:p>
          <a:p>
            <a:pPr marL="285750" lvl="1" indent="-285750" algn="l">
              <a:spcBef>
                <a:spcPts val="1000"/>
              </a:spcBef>
              <a:buFont typeface="Arial" panose="020B0604020202020204" pitchFamily="34" charset="0"/>
              <a:buChar char="•"/>
            </a:pPr>
            <a:r>
              <a:rPr lang="en-US" sz="1600" dirty="0" smtClean="0">
                <a:solidFill>
                  <a:srgbClr val="1D2758"/>
                </a:solidFill>
                <a:latin typeface="+mn-lt"/>
                <a:cs typeface="Roboto Medium"/>
              </a:rPr>
              <a:t>The possibility arises of the service provider recovering from users and amount greater than the original cost of its investment</a:t>
            </a:r>
          </a:p>
          <a:p>
            <a:pPr marL="285750" lvl="1" indent="-285750" algn="l">
              <a:spcBef>
                <a:spcPts val="1000"/>
              </a:spcBef>
              <a:buFont typeface="Arial" panose="020B0604020202020204" pitchFamily="34" charset="0"/>
              <a:buChar char="•"/>
            </a:pPr>
            <a:r>
              <a:rPr lang="en-US" sz="1600" dirty="0" smtClean="0">
                <a:solidFill>
                  <a:srgbClr val="1D2758"/>
                </a:solidFill>
                <a:latin typeface="+mn-lt"/>
                <a:cs typeface="Roboto Medium"/>
              </a:rPr>
              <a:t>These are issues to which APA Group has recently drawn attention, in proposed revisions to:</a:t>
            </a:r>
          </a:p>
          <a:p>
            <a:pPr marL="742950" lvl="1" indent="-285750" algn="l">
              <a:lnSpc>
                <a:spcPct val="90000"/>
              </a:lnSpc>
              <a:buFont typeface="Arial" panose="020B0604020202020204" pitchFamily="34" charset="0"/>
              <a:buChar char="•"/>
            </a:pPr>
            <a:r>
              <a:rPr lang="en-US" sz="1400" dirty="0">
                <a:solidFill>
                  <a:schemeClr val="tx1"/>
                </a:solidFill>
                <a:latin typeface="+mn-lt"/>
                <a:ea typeface="Roboto" pitchFamily="2" charset="0"/>
              </a:rPr>
              <a:t>Access Arrangement for the </a:t>
            </a:r>
            <a:r>
              <a:rPr lang="en-US" sz="1400" dirty="0" smtClean="0">
                <a:solidFill>
                  <a:schemeClr val="tx1"/>
                </a:solidFill>
                <a:latin typeface="+mn-lt"/>
                <a:ea typeface="Roboto" pitchFamily="2" charset="0"/>
              </a:rPr>
              <a:t>Roma to </a:t>
            </a:r>
            <a:r>
              <a:rPr lang="en-US" sz="1400" dirty="0">
                <a:solidFill>
                  <a:schemeClr val="tx1"/>
                </a:solidFill>
                <a:latin typeface="+mn-lt"/>
                <a:ea typeface="Roboto" pitchFamily="2" charset="0"/>
              </a:rPr>
              <a:t>Brisbane Pipeline</a:t>
            </a:r>
          </a:p>
          <a:p>
            <a:pPr marL="742950" lvl="1" indent="-285750" algn="l">
              <a:lnSpc>
                <a:spcPct val="90000"/>
              </a:lnSpc>
              <a:buFont typeface="Arial" panose="020B0604020202020204" pitchFamily="34" charset="0"/>
              <a:buChar char="•"/>
            </a:pPr>
            <a:r>
              <a:rPr lang="en-US" sz="1400" dirty="0">
                <a:solidFill>
                  <a:schemeClr val="tx1"/>
                </a:solidFill>
                <a:latin typeface="+mn-lt"/>
                <a:ea typeface="Roboto" pitchFamily="2" charset="0"/>
              </a:rPr>
              <a:t>Access Arrangement for the Victorian Transmission System</a:t>
            </a:r>
          </a:p>
        </p:txBody>
      </p:sp>
    </p:spTree>
    <p:extLst>
      <p:ext uri="{BB962C8B-B14F-4D97-AF65-F5344CB8AC3E}">
        <p14:creationId xmlns:p14="http://schemas.microsoft.com/office/powerpoint/2010/main" val="734218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835" y="569119"/>
            <a:ext cx="6563233" cy="899388"/>
          </a:xfrm>
        </p:spPr>
        <p:txBody>
          <a:bodyPr>
            <a:normAutofit/>
          </a:bodyPr>
          <a:lstStyle/>
          <a:p>
            <a:r>
              <a:rPr lang="en-US" sz="2400" b="1" dirty="0" smtClean="0">
                <a:solidFill>
                  <a:srgbClr val="009BA6"/>
                </a:solidFill>
                <a:latin typeface="+mj-lt"/>
              </a:rPr>
              <a:t>Compensation for inflation via RFM and PTRM (4)</a:t>
            </a:r>
            <a:endParaRPr lang="en-US" sz="2400" b="1" dirty="0">
              <a:solidFill>
                <a:srgbClr val="009BA6"/>
              </a:solidFill>
              <a:latin typeface="+mj-lt"/>
            </a:endParaRPr>
          </a:p>
        </p:txBody>
      </p:sp>
      <p:sp>
        <p:nvSpPr>
          <p:cNvPr id="3" name="Subtitle 2"/>
          <p:cNvSpPr>
            <a:spLocks noGrp="1"/>
          </p:cNvSpPr>
          <p:nvPr>
            <p:ph type="subTitle" idx="1"/>
          </p:nvPr>
        </p:nvSpPr>
        <p:spPr>
          <a:xfrm>
            <a:off x="516836" y="1381421"/>
            <a:ext cx="7663069" cy="3356041"/>
          </a:xfrm>
        </p:spPr>
        <p:txBody>
          <a:bodyPr>
            <a:noAutofit/>
          </a:bodyPr>
          <a:lstStyle/>
          <a:p>
            <a:pPr marL="0" lvl="1" algn="l">
              <a:spcBef>
                <a:spcPts val="1000"/>
              </a:spcBef>
            </a:pPr>
            <a:r>
              <a:rPr lang="en-US" sz="1600" dirty="0" smtClean="0">
                <a:solidFill>
                  <a:srgbClr val="1D2758"/>
                </a:solidFill>
                <a:latin typeface="+mn-lt"/>
                <a:ea typeface="Roboto" pitchFamily="2" charset="0"/>
              </a:rPr>
              <a:t>Roma to Brisbane Pipeline</a:t>
            </a:r>
          </a:p>
          <a:p>
            <a:pPr marL="0" lvl="1" algn="l">
              <a:spcBef>
                <a:spcPts val="1000"/>
              </a:spcBef>
            </a:pPr>
            <a:endParaRPr lang="en-US" sz="1600" dirty="0">
              <a:solidFill>
                <a:srgbClr val="1D2758"/>
              </a:solidFill>
              <a:latin typeface="+mn-lt"/>
              <a:ea typeface="Roboto" pitchFamily="2" charset="0"/>
            </a:endParaRPr>
          </a:p>
          <a:p>
            <a:pPr marL="0" lvl="1" algn="l">
              <a:spcBef>
                <a:spcPts val="1000"/>
              </a:spcBef>
            </a:pPr>
            <a:endParaRPr lang="en-US" sz="1600" dirty="0" smtClean="0">
              <a:solidFill>
                <a:srgbClr val="1D2758"/>
              </a:solidFill>
              <a:latin typeface="+mn-lt"/>
              <a:ea typeface="Roboto" pitchFamily="2" charset="0"/>
            </a:endParaRPr>
          </a:p>
          <a:p>
            <a:pPr marL="0" lvl="1" algn="l">
              <a:spcBef>
                <a:spcPts val="1000"/>
              </a:spcBef>
            </a:pPr>
            <a:endParaRPr lang="en-US" sz="1600" dirty="0">
              <a:solidFill>
                <a:srgbClr val="1D2758"/>
              </a:solidFill>
              <a:latin typeface="+mn-lt"/>
              <a:ea typeface="Roboto" pitchFamily="2" charset="0"/>
            </a:endParaRPr>
          </a:p>
          <a:p>
            <a:pPr marL="0" lvl="1" algn="l">
              <a:spcBef>
                <a:spcPts val="1000"/>
              </a:spcBef>
            </a:pPr>
            <a:endParaRPr lang="en-US" sz="1600" dirty="0" smtClean="0">
              <a:solidFill>
                <a:srgbClr val="1D2758"/>
              </a:solidFill>
              <a:latin typeface="+mn-lt"/>
              <a:ea typeface="Roboto" pitchFamily="2" charset="0"/>
            </a:endParaRPr>
          </a:p>
          <a:p>
            <a:pPr marL="0" lvl="1" algn="l">
              <a:spcBef>
                <a:spcPts val="1000"/>
              </a:spcBef>
            </a:pPr>
            <a:endParaRPr lang="en-US" sz="1600" dirty="0">
              <a:solidFill>
                <a:srgbClr val="1D2758"/>
              </a:solidFill>
              <a:latin typeface="+mn-lt"/>
              <a:ea typeface="Roboto" pitchFamily="2" charset="0"/>
            </a:endParaRPr>
          </a:p>
          <a:p>
            <a:pPr marL="0" lvl="1" algn="l">
              <a:spcBef>
                <a:spcPts val="0"/>
              </a:spcBef>
            </a:pPr>
            <a:endParaRPr lang="en-US" sz="1600" dirty="0">
              <a:solidFill>
                <a:srgbClr val="1D2758"/>
              </a:solidFill>
              <a:latin typeface="+mn-lt"/>
              <a:ea typeface="Roboto" pitchFamily="2" charset="0"/>
            </a:endParaRPr>
          </a:p>
          <a:p>
            <a:pPr marL="0" lvl="1" algn="l">
              <a:spcBef>
                <a:spcPts val="0"/>
              </a:spcBef>
            </a:pPr>
            <a:r>
              <a:rPr lang="en-US" sz="1000" dirty="0" smtClean="0">
                <a:solidFill>
                  <a:schemeClr val="tx1"/>
                </a:solidFill>
                <a:latin typeface="+mn-lt"/>
                <a:ea typeface="Roboto" pitchFamily="2" charset="0"/>
              </a:rPr>
              <a:t>Source:  </a:t>
            </a:r>
            <a:r>
              <a:rPr lang="en-US" sz="1000" i="1" dirty="0" smtClean="0">
                <a:solidFill>
                  <a:schemeClr val="tx1"/>
                </a:solidFill>
                <a:latin typeface="+mn-lt"/>
                <a:ea typeface="Roboto" pitchFamily="2" charset="0"/>
              </a:rPr>
              <a:t>Roma to Brisbane Pipeline:   Access Arrangement submission (Public)</a:t>
            </a:r>
            <a:r>
              <a:rPr lang="en-US" sz="1000" dirty="0" smtClean="0">
                <a:solidFill>
                  <a:schemeClr val="tx1"/>
                </a:solidFill>
                <a:latin typeface="+mn-lt"/>
                <a:ea typeface="Roboto" pitchFamily="2" charset="0"/>
              </a:rPr>
              <a:t>, September 2016, page 204</a:t>
            </a:r>
            <a:endParaRPr lang="en-US" sz="1000" dirty="0">
              <a:solidFill>
                <a:schemeClr val="tx1"/>
              </a:solidFill>
              <a:latin typeface="+mn-lt"/>
              <a:ea typeface="Roboto" pitchFamily="2" charset="0"/>
            </a:endParaRPr>
          </a:p>
          <a:p>
            <a:pPr marL="0" lvl="1" algn="l">
              <a:spcBef>
                <a:spcPts val="0"/>
              </a:spcBef>
            </a:pPr>
            <a:endParaRPr lang="en-US" sz="1000" dirty="0" smtClean="0">
              <a:solidFill>
                <a:schemeClr val="tx1"/>
              </a:solidFill>
              <a:latin typeface="+mn-lt"/>
              <a:ea typeface="Roboto" pitchFamily="2" charset="0"/>
            </a:endParaRPr>
          </a:p>
          <a:p>
            <a:pPr marL="0" lvl="1" algn="l">
              <a:spcBef>
                <a:spcPts val="0"/>
              </a:spcBef>
            </a:pPr>
            <a:r>
              <a:rPr lang="en-US" sz="1400" dirty="0">
                <a:solidFill>
                  <a:schemeClr val="tx1"/>
                </a:solidFill>
                <a:latin typeface="+mn-lt"/>
                <a:cs typeface="Roboto Medium"/>
              </a:rPr>
              <a:t>The difference between the forecast of inflation used in the PTRM  for the period 2012-13 to 2017-18 and </a:t>
            </a:r>
            <a:r>
              <a:rPr lang="en-US" sz="1400" dirty="0" smtClean="0">
                <a:solidFill>
                  <a:schemeClr val="tx1"/>
                </a:solidFill>
                <a:latin typeface="+mn-lt"/>
                <a:cs typeface="Roboto Medium"/>
              </a:rPr>
              <a:t>actual </a:t>
            </a:r>
            <a:r>
              <a:rPr lang="en-US" sz="1400" dirty="0">
                <a:solidFill>
                  <a:schemeClr val="tx1"/>
                </a:solidFill>
                <a:latin typeface="+mn-lt"/>
                <a:cs typeface="Roboto Medium"/>
              </a:rPr>
              <a:t>inflation as used in the RFM, resulted, APA  advised, in a loss in value of $10.03 million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423" y="1742576"/>
            <a:ext cx="594360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927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835" y="569119"/>
            <a:ext cx="6563233" cy="899388"/>
          </a:xfrm>
        </p:spPr>
        <p:txBody>
          <a:bodyPr>
            <a:normAutofit/>
          </a:bodyPr>
          <a:lstStyle/>
          <a:p>
            <a:r>
              <a:rPr lang="en-US" sz="2400" b="1" dirty="0" smtClean="0">
                <a:solidFill>
                  <a:srgbClr val="009BA6"/>
                </a:solidFill>
                <a:latin typeface="+mj-lt"/>
              </a:rPr>
              <a:t>Compensation for inflation via RFM and PTRM (5)</a:t>
            </a:r>
            <a:endParaRPr lang="en-US" sz="2400" b="1" dirty="0">
              <a:solidFill>
                <a:srgbClr val="009BA6"/>
              </a:solidFill>
              <a:latin typeface="+mj-lt"/>
            </a:endParaRPr>
          </a:p>
        </p:txBody>
      </p:sp>
      <p:sp>
        <p:nvSpPr>
          <p:cNvPr id="3" name="Subtitle 2"/>
          <p:cNvSpPr>
            <a:spLocks noGrp="1"/>
          </p:cNvSpPr>
          <p:nvPr>
            <p:ph type="subTitle" idx="1"/>
          </p:nvPr>
        </p:nvSpPr>
        <p:spPr>
          <a:xfrm>
            <a:off x="516836" y="1381421"/>
            <a:ext cx="7663069" cy="3356041"/>
          </a:xfrm>
        </p:spPr>
        <p:txBody>
          <a:bodyPr>
            <a:noAutofit/>
          </a:bodyPr>
          <a:lstStyle/>
          <a:p>
            <a:pPr marL="0" lvl="1" algn="l">
              <a:spcBef>
                <a:spcPts val="1000"/>
              </a:spcBef>
            </a:pPr>
            <a:r>
              <a:rPr lang="en-US" sz="1600" dirty="0" smtClean="0">
                <a:solidFill>
                  <a:srgbClr val="1D2758"/>
                </a:solidFill>
                <a:latin typeface="+mn-lt"/>
                <a:ea typeface="Roboto" pitchFamily="2" charset="0"/>
              </a:rPr>
              <a:t>Victorian Transmission System</a:t>
            </a:r>
          </a:p>
          <a:p>
            <a:pPr marL="0" lvl="1" algn="l">
              <a:spcBef>
                <a:spcPts val="1000"/>
              </a:spcBef>
            </a:pPr>
            <a:endParaRPr lang="en-US" sz="1600" dirty="0">
              <a:solidFill>
                <a:srgbClr val="1D2758"/>
              </a:solidFill>
              <a:latin typeface="+mn-lt"/>
              <a:ea typeface="Roboto" pitchFamily="2" charset="0"/>
            </a:endParaRPr>
          </a:p>
          <a:p>
            <a:pPr marL="0" lvl="1" algn="l">
              <a:spcBef>
                <a:spcPts val="1000"/>
              </a:spcBef>
            </a:pPr>
            <a:endParaRPr lang="en-US" sz="1600" dirty="0" smtClean="0">
              <a:solidFill>
                <a:srgbClr val="1D2758"/>
              </a:solidFill>
              <a:latin typeface="+mn-lt"/>
              <a:ea typeface="Roboto" pitchFamily="2" charset="0"/>
            </a:endParaRPr>
          </a:p>
          <a:p>
            <a:pPr marL="0" lvl="1" algn="l">
              <a:spcBef>
                <a:spcPts val="1000"/>
              </a:spcBef>
            </a:pPr>
            <a:endParaRPr lang="en-US" sz="1600" dirty="0">
              <a:solidFill>
                <a:srgbClr val="1D2758"/>
              </a:solidFill>
              <a:latin typeface="+mn-lt"/>
              <a:ea typeface="Roboto" pitchFamily="2" charset="0"/>
            </a:endParaRPr>
          </a:p>
          <a:p>
            <a:pPr marL="0" lvl="1" algn="l">
              <a:spcBef>
                <a:spcPts val="1000"/>
              </a:spcBef>
            </a:pPr>
            <a:endParaRPr lang="en-US" sz="1600" dirty="0" smtClean="0">
              <a:solidFill>
                <a:srgbClr val="1D2758"/>
              </a:solidFill>
              <a:latin typeface="+mn-lt"/>
              <a:ea typeface="Roboto" pitchFamily="2" charset="0"/>
            </a:endParaRPr>
          </a:p>
          <a:p>
            <a:pPr marL="0" lvl="1" algn="l">
              <a:spcBef>
                <a:spcPts val="1000"/>
              </a:spcBef>
            </a:pPr>
            <a:endParaRPr lang="en-US" sz="1600" dirty="0">
              <a:solidFill>
                <a:srgbClr val="1D2758"/>
              </a:solidFill>
              <a:latin typeface="+mn-lt"/>
              <a:ea typeface="Roboto" pitchFamily="2" charset="0"/>
            </a:endParaRPr>
          </a:p>
          <a:p>
            <a:pPr marL="0" lvl="1" algn="l">
              <a:spcBef>
                <a:spcPts val="0"/>
              </a:spcBef>
            </a:pPr>
            <a:r>
              <a:rPr lang="en-US" sz="1000" dirty="0" smtClean="0">
                <a:solidFill>
                  <a:schemeClr val="tx1"/>
                </a:solidFill>
                <a:latin typeface="+mn-lt"/>
                <a:ea typeface="Roboto" pitchFamily="2" charset="0"/>
              </a:rPr>
              <a:t>Source:  </a:t>
            </a:r>
            <a:r>
              <a:rPr lang="en-US" sz="1000" i="1" dirty="0" smtClean="0">
                <a:solidFill>
                  <a:schemeClr val="tx1"/>
                </a:solidFill>
                <a:latin typeface="+mn-lt"/>
                <a:ea typeface="Roboto" pitchFamily="2" charset="0"/>
              </a:rPr>
              <a:t>Victorian Transmission System:  Access Arrangement submission </a:t>
            </a:r>
            <a:r>
              <a:rPr lang="en-US" sz="1000" dirty="0" smtClean="0">
                <a:solidFill>
                  <a:schemeClr val="tx1"/>
                </a:solidFill>
                <a:latin typeface="+mn-lt"/>
                <a:ea typeface="Roboto" pitchFamily="2" charset="0"/>
              </a:rPr>
              <a:t>, 3 January 2017, page 120</a:t>
            </a:r>
            <a:endParaRPr lang="en-US" sz="1000" dirty="0">
              <a:solidFill>
                <a:schemeClr val="tx1"/>
              </a:solidFill>
              <a:latin typeface="+mn-lt"/>
              <a:ea typeface="Roboto" pitchFamily="2" charset="0"/>
            </a:endParaRPr>
          </a:p>
          <a:p>
            <a:pPr marL="0" lvl="1" algn="l">
              <a:spcBef>
                <a:spcPts val="0"/>
              </a:spcBef>
            </a:pPr>
            <a:endParaRPr lang="en-US" sz="1000" dirty="0" smtClean="0">
              <a:solidFill>
                <a:schemeClr val="tx1"/>
              </a:solidFill>
              <a:latin typeface="+mn-lt"/>
              <a:ea typeface="Roboto" pitchFamily="2" charset="0"/>
            </a:endParaRPr>
          </a:p>
          <a:p>
            <a:pPr marL="0" lvl="1" algn="l">
              <a:spcBef>
                <a:spcPts val="1000"/>
              </a:spcBef>
            </a:pPr>
            <a:r>
              <a:rPr lang="en-US" sz="1400" dirty="0" smtClean="0">
                <a:solidFill>
                  <a:schemeClr val="tx1"/>
                </a:solidFill>
                <a:latin typeface="+mn-lt"/>
                <a:cs typeface="Roboto Medium"/>
              </a:rPr>
              <a:t>APA  noted that, as a result of the use of forecast inflation in the PTRM, and actual inflation (for the same period) in the RFM, it was precluded from recovering some $23.9 million of investment in the VTS</a:t>
            </a:r>
            <a:endParaRPr lang="en-US" sz="1400" dirty="0">
              <a:solidFill>
                <a:schemeClr val="tx1"/>
              </a:solidFill>
              <a:latin typeface="+mn-lt"/>
              <a:cs typeface="Roboto Medium"/>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32" y="1747338"/>
            <a:ext cx="59436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843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835" y="569119"/>
            <a:ext cx="6563233" cy="899388"/>
          </a:xfrm>
        </p:spPr>
        <p:txBody>
          <a:bodyPr>
            <a:normAutofit/>
          </a:bodyPr>
          <a:lstStyle/>
          <a:p>
            <a:r>
              <a:rPr lang="en-US" sz="2400" b="1" dirty="0" smtClean="0">
                <a:solidFill>
                  <a:srgbClr val="009BA6"/>
                </a:solidFill>
                <a:latin typeface="+mj-lt"/>
              </a:rPr>
              <a:t>Compensation for inflation via RFM and PTRM (6)</a:t>
            </a:r>
            <a:endParaRPr lang="en-US" sz="2400" b="1" dirty="0">
              <a:solidFill>
                <a:srgbClr val="009BA6"/>
              </a:solidFill>
              <a:latin typeface="+mj-lt"/>
            </a:endParaRPr>
          </a:p>
        </p:txBody>
      </p:sp>
      <p:sp>
        <p:nvSpPr>
          <p:cNvPr id="3" name="Subtitle 2"/>
          <p:cNvSpPr>
            <a:spLocks noGrp="1"/>
          </p:cNvSpPr>
          <p:nvPr>
            <p:ph type="subTitle" idx="1"/>
          </p:nvPr>
        </p:nvSpPr>
        <p:spPr>
          <a:xfrm>
            <a:off x="516836" y="1381421"/>
            <a:ext cx="7663069" cy="3356041"/>
          </a:xfrm>
        </p:spPr>
        <p:txBody>
          <a:bodyPr>
            <a:noAutofit/>
          </a:bodyPr>
          <a:lstStyle/>
          <a:p>
            <a:pPr marL="285750" lvl="1" indent="-285750" algn="l">
              <a:spcBef>
                <a:spcPts val="1000"/>
              </a:spcBef>
              <a:buFont typeface="Arial" panose="020B0604020202020204" pitchFamily="34" charset="0"/>
              <a:buChar char="•"/>
            </a:pPr>
            <a:r>
              <a:rPr lang="en-US" sz="1600" dirty="0" smtClean="0">
                <a:solidFill>
                  <a:srgbClr val="1D2758"/>
                </a:solidFill>
                <a:latin typeface="+mn-lt"/>
                <a:cs typeface="Roboto Medium"/>
              </a:rPr>
              <a:t>Is the problem – potential under-recovery or over-recovery of the service provider’s investment – corrected through the operation of the price control mechanism?</a:t>
            </a:r>
          </a:p>
          <a:p>
            <a:pPr marL="285750" lvl="1" indent="-285750" algn="l">
              <a:spcBef>
                <a:spcPts val="1000"/>
              </a:spcBef>
              <a:buFont typeface="Arial" panose="020B0604020202020204" pitchFamily="34" charset="0"/>
              <a:buChar char="•"/>
            </a:pPr>
            <a:r>
              <a:rPr lang="en-US" sz="1600" dirty="0" smtClean="0">
                <a:solidFill>
                  <a:srgbClr val="1D2758"/>
                </a:solidFill>
                <a:latin typeface="+mn-lt"/>
                <a:cs typeface="Roboto Medium"/>
              </a:rPr>
              <a:t>No:  the price control mechanism works inconsistently with the inflation adjustment of depreciation in the RFM and the PTRM</a:t>
            </a:r>
          </a:p>
          <a:p>
            <a:pPr marL="285750" lvl="1" indent="-285750" algn="l">
              <a:spcBef>
                <a:spcPts val="1000"/>
              </a:spcBef>
              <a:buFont typeface="Arial" panose="020B0604020202020204" pitchFamily="34" charset="0"/>
              <a:buChar char="•"/>
            </a:pPr>
            <a:r>
              <a:rPr lang="en-AU" sz="1600" dirty="0">
                <a:solidFill>
                  <a:srgbClr val="1D2758"/>
                </a:solidFill>
                <a:latin typeface="+mn-lt"/>
                <a:cs typeface="Roboto Medium"/>
              </a:rPr>
              <a:t>When actual inflation is lower than forecast inflation, </a:t>
            </a:r>
            <a:r>
              <a:rPr lang="en-AU" sz="1600" dirty="0" smtClean="0">
                <a:solidFill>
                  <a:srgbClr val="1D2758"/>
                </a:solidFill>
                <a:latin typeface="+mn-lt"/>
                <a:cs typeface="Roboto Medium"/>
              </a:rPr>
              <a:t>the return of capital is accelerated and depreciation in the RFM is higher than depreciation in the PTRM:  the return of capital through the allowed revenue of the PTRM is too low</a:t>
            </a:r>
          </a:p>
          <a:p>
            <a:pPr marL="285750" lvl="1" indent="-285750" algn="l">
              <a:spcBef>
                <a:spcPts val="1000"/>
              </a:spcBef>
              <a:buFont typeface="Arial" panose="020B0604020202020204" pitchFamily="34" charset="0"/>
              <a:buChar char="•"/>
            </a:pPr>
            <a:r>
              <a:rPr lang="en-US" sz="1600" dirty="0" smtClean="0">
                <a:solidFill>
                  <a:srgbClr val="1D2758"/>
                </a:solidFill>
                <a:latin typeface="+mn-lt"/>
                <a:cs typeface="Roboto Medium"/>
              </a:rPr>
              <a:t>This might be corrected through the operation of the price control mechanism, but that mechanism usually operates to lower the revenue earned by the service provider when inflation is lower</a:t>
            </a:r>
          </a:p>
        </p:txBody>
      </p:sp>
    </p:spTree>
    <p:extLst>
      <p:ext uri="{BB962C8B-B14F-4D97-AF65-F5344CB8AC3E}">
        <p14:creationId xmlns:p14="http://schemas.microsoft.com/office/powerpoint/2010/main" val="572719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835" y="569119"/>
            <a:ext cx="6563233" cy="899388"/>
          </a:xfrm>
        </p:spPr>
        <p:txBody>
          <a:bodyPr>
            <a:normAutofit/>
          </a:bodyPr>
          <a:lstStyle/>
          <a:p>
            <a:r>
              <a:rPr lang="en-US" sz="2400" b="1" dirty="0" smtClean="0">
                <a:solidFill>
                  <a:srgbClr val="009BA6"/>
                </a:solidFill>
                <a:latin typeface="+mj-lt"/>
              </a:rPr>
              <a:t>Compensation for inflation via RFM and PTRM (7)</a:t>
            </a:r>
            <a:endParaRPr lang="en-US" sz="2400" b="1" dirty="0">
              <a:solidFill>
                <a:srgbClr val="009BA6"/>
              </a:solidFill>
              <a:latin typeface="+mj-lt"/>
            </a:endParaRPr>
          </a:p>
        </p:txBody>
      </p:sp>
      <p:sp>
        <p:nvSpPr>
          <p:cNvPr id="3" name="Subtitle 2"/>
          <p:cNvSpPr>
            <a:spLocks noGrp="1"/>
          </p:cNvSpPr>
          <p:nvPr>
            <p:ph type="subTitle" idx="1"/>
          </p:nvPr>
        </p:nvSpPr>
        <p:spPr>
          <a:xfrm>
            <a:off x="516836" y="1381421"/>
            <a:ext cx="7663069" cy="3356041"/>
          </a:xfrm>
        </p:spPr>
        <p:txBody>
          <a:bodyPr>
            <a:noAutofit/>
          </a:bodyPr>
          <a:lstStyle/>
          <a:p>
            <a:pPr marL="285750" lvl="1" indent="-285750" algn="l">
              <a:spcBef>
                <a:spcPts val="1000"/>
              </a:spcBef>
              <a:buFont typeface="Arial" panose="020B0604020202020204" pitchFamily="34" charset="0"/>
              <a:buChar char="•"/>
            </a:pPr>
            <a:r>
              <a:rPr lang="en-US" sz="1600" dirty="0" smtClean="0">
                <a:solidFill>
                  <a:srgbClr val="1D2758"/>
                </a:solidFill>
                <a:latin typeface="+mn-lt"/>
                <a:cs typeface="Roboto Medium"/>
              </a:rPr>
              <a:t>Conversely, </a:t>
            </a:r>
            <a:r>
              <a:rPr lang="en-AU" sz="1600" dirty="0" smtClean="0">
                <a:solidFill>
                  <a:srgbClr val="1D2758"/>
                </a:solidFill>
                <a:latin typeface="+mn-lt"/>
                <a:cs typeface="Roboto Medium"/>
              </a:rPr>
              <a:t>when </a:t>
            </a:r>
            <a:r>
              <a:rPr lang="en-AU" sz="1600" dirty="0">
                <a:solidFill>
                  <a:srgbClr val="1D2758"/>
                </a:solidFill>
                <a:latin typeface="+mn-lt"/>
                <a:cs typeface="Roboto Medium"/>
              </a:rPr>
              <a:t>actual inflation is </a:t>
            </a:r>
            <a:r>
              <a:rPr lang="en-AU" sz="1600" dirty="0" smtClean="0">
                <a:solidFill>
                  <a:srgbClr val="1D2758"/>
                </a:solidFill>
                <a:latin typeface="+mn-lt"/>
                <a:cs typeface="Roboto Medium"/>
              </a:rPr>
              <a:t>higher </a:t>
            </a:r>
            <a:r>
              <a:rPr lang="en-AU" sz="1600" dirty="0">
                <a:solidFill>
                  <a:srgbClr val="1D2758"/>
                </a:solidFill>
                <a:latin typeface="+mn-lt"/>
                <a:cs typeface="Roboto Medium"/>
              </a:rPr>
              <a:t>than forecast inflation, the return of capital is </a:t>
            </a:r>
            <a:r>
              <a:rPr lang="en-AU" sz="1600" dirty="0" smtClean="0">
                <a:solidFill>
                  <a:srgbClr val="1D2758"/>
                </a:solidFill>
                <a:latin typeface="+mn-lt"/>
                <a:cs typeface="Roboto Medium"/>
              </a:rPr>
              <a:t>deferred </a:t>
            </a:r>
            <a:r>
              <a:rPr lang="en-AU" sz="1600" dirty="0">
                <a:solidFill>
                  <a:srgbClr val="1D2758"/>
                </a:solidFill>
                <a:latin typeface="+mn-lt"/>
                <a:cs typeface="Roboto Medium"/>
              </a:rPr>
              <a:t>and depreciation in the RFM is </a:t>
            </a:r>
            <a:r>
              <a:rPr lang="en-AU" sz="1600" dirty="0" smtClean="0">
                <a:solidFill>
                  <a:srgbClr val="1D2758"/>
                </a:solidFill>
                <a:latin typeface="+mn-lt"/>
                <a:cs typeface="Roboto Medium"/>
              </a:rPr>
              <a:t>lower </a:t>
            </a:r>
            <a:r>
              <a:rPr lang="en-AU" sz="1600" dirty="0">
                <a:solidFill>
                  <a:srgbClr val="1D2758"/>
                </a:solidFill>
                <a:latin typeface="+mn-lt"/>
                <a:cs typeface="Roboto Medium"/>
              </a:rPr>
              <a:t>than depreciation in the PTRM:  the return of capital through the allowed revenue of the PTRM is too </a:t>
            </a:r>
            <a:r>
              <a:rPr lang="en-AU" sz="1600" dirty="0" smtClean="0">
                <a:solidFill>
                  <a:srgbClr val="1D2758"/>
                </a:solidFill>
                <a:latin typeface="+mn-lt"/>
                <a:cs typeface="Roboto Medium"/>
              </a:rPr>
              <a:t>high</a:t>
            </a:r>
          </a:p>
          <a:p>
            <a:pPr marL="285750" lvl="1" indent="-285750" algn="l">
              <a:spcBef>
                <a:spcPts val="1000"/>
              </a:spcBef>
              <a:buFont typeface="Arial" panose="020B0604020202020204" pitchFamily="34" charset="0"/>
              <a:buChar char="•"/>
            </a:pPr>
            <a:r>
              <a:rPr lang="en-US" sz="1600" dirty="0" smtClean="0">
                <a:solidFill>
                  <a:srgbClr val="1D2758"/>
                </a:solidFill>
                <a:latin typeface="+mn-lt"/>
                <a:cs typeface="Roboto Medium"/>
              </a:rPr>
              <a:t>The </a:t>
            </a:r>
            <a:r>
              <a:rPr lang="en-US" sz="1600" dirty="0">
                <a:solidFill>
                  <a:srgbClr val="1D2758"/>
                </a:solidFill>
                <a:latin typeface="+mn-lt"/>
                <a:cs typeface="Roboto Medium"/>
              </a:rPr>
              <a:t>price control </a:t>
            </a:r>
            <a:r>
              <a:rPr lang="en-US" sz="1600" dirty="0" smtClean="0">
                <a:solidFill>
                  <a:srgbClr val="1D2758"/>
                </a:solidFill>
                <a:latin typeface="+mn-lt"/>
                <a:cs typeface="Roboto Medium"/>
              </a:rPr>
              <a:t>mechanism usually operates, in these circumstances, </a:t>
            </a:r>
            <a:r>
              <a:rPr lang="en-US" sz="1600" dirty="0">
                <a:solidFill>
                  <a:srgbClr val="1D2758"/>
                </a:solidFill>
                <a:latin typeface="+mn-lt"/>
                <a:cs typeface="Roboto Medium"/>
              </a:rPr>
              <a:t>to </a:t>
            </a:r>
            <a:r>
              <a:rPr lang="en-US" sz="1600" dirty="0" smtClean="0">
                <a:solidFill>
                  <a:srgbClr val="1D2758"/>
                </a:solidFill>
                <a:latin typeface="+mn-lt"/>
                <a:cs typeface="Roboto Medium"/>
              </a:rPr>
              <a:t>increase </a:t>
            </a:r>
            <a:r>
              <a:rPr lang="en-US" sz="1600" dirty="0">
                <a:solidFill>
                  <a:srgbClr val="1D2758"/>
                </a:solidFill>
                <a:latin typeface="+mn-lt"/>
                <a:cs typeface="Roboto Medium"/>
              </a:rPr>
              <a:t>the revenue earned by the service </a:t>
            </a:r>
            <a:r>
              <a:rPr lang="en-US" sz="1600" dirty="0" smtClean="0">
                <a:solidFill>
                  <a:srgbClr val="1D2758"/>
                </a:solidFill>
                <a:latin typeface="+mn-lt"/>
                <a:cs typeface="Roboto Medium"/>
              </a:rPr>
              <a:t>provider, when it should lower revenue and lower the service provider’s return of capital</a:t>
            </a:r>
            <a:endParaRPr lang="en-AU" sz="1600" dirty="0">
              <a:solidFill>
                <a:srgbClr val="1D2758"/>
              </a:solidFill>
              <a:latin typeface="+mn-lt"/>
              <a:cs typeface="Roboto Medium"/>
            </a:endParaRPr>
          </a:p>
          <a:p>
            <a:pPr marL="285750" lvl="1" indent="-285750" algn="l">
              <a:spcBef>
                <a:spcPts val="1000"/>
              </a:spcBef>
              <a:buFont typeface="Arial" panose="020B0604020202020204" pitchFamily="34" charset="0"/>
              <a:buChar char="•"/>
            </a:pPr>
            <a:r>
              <a:rPr lang="en-US" sz="1600" dirty="0" smtClean="0">
                <a:solidFill>
                  <a:srgbClr val="1D2758"/>
                </a:solidFill>
                <a:latin typeface="+mn-lt"/>
                <a:cs typeface="Roboto Medium"/>
              </a:rPr>
              <a:t>Is the problem – </a:t>
            </a:r>
            <a:r>
              <a:rPr lang="en-US" sz="1600" dirty="0">
                <a:solidFill>
                  <a:srgbClr val="1D2758"/>
                </a:solidFill>
                <a:latin typeface="+mn-lt"/>
                <a:cs typeface="Roboto Medium"/>
              </a:rPr>
              <a:t>potential under-recovery or over-recovery of the service provider’s investment – </a:t>
            </a:r>
            <a:r>
              <a:rPr lang="en-US" sz="1600" dirty="0" smtClean="0">
                <a:solidFill>
                  <a:srgbClr val="1D2758"/>
                </a:solidFill>
                <a:latin typeface="+mn-lt"/>
                <a:cs typeface="Roboto Medium"/>
              </a:rPr>
              <a:t>corrected in the long run?</a:t>
            </a:r>
          </a:p>
          <a:p>
            <a:pPr marL="285750" lvl="1" indent="-285750" algn="l">
              <a:spcBef>
                <a:spcPts val="1000"/>
              </a:spcBef>
              <a:buFont typeface="Arial" panose="020B0604020202020204" pitchFamily="34" charset="0"/>
              <a:buChar char="•"/>
            </a:pPr>
            <a:r>
              <a:rPr lang="en-US" sz="1600" dirty="0" smtClean="0">
                <a:solidFill>
                  <a:srgbClr val="1D2758"/>
                </a:solidFill>
                <a:latin typeface="+mn-lt"/>
                <a:cs typeface="Roboto Medium"/>
              </a:rPr>
              <a:t>No:  the average of actual inflation over the life of the regulated asset may equal the average of forecast inflation and, in some circumstances, the return of capital may equal the original asset cost</a:t>
            </a:r>
          </a:p>
          <a:p>
            <a:pPr marL="285750" lvl="1" indent="-285750" algn="l">
              <a:spcBef>
                <a:spcPts val="1000"/>
              </a:spcBef>
              <a:buFont typeface="Arial" panose="020B0604020202020204" pitchFamily="34" charset="0"/>
              <a:buChar char="•"/>
            </a:pPr>
            <a:endParaRPr lang="en-US" sz="1400" dirty="0">
              <a:solidFill>
                <a:schemeClr val="tx1"/>
              </a:solidFill>
              <a:latin typeface="+mn-lt"/>
              <a:ea typeface="Roboto" pitchFamily="2" charset="0"/>
            </a:endParaRPr>
          </a:p>
        </p:txBody>
      </p:sp>
    </p:spTree>
    <p:extLst>
      <p:ext uri="{BB962C8B-B14F-4D97-AF65-F5344CB8AC3E}">
        <p14:creationId xmlns:p14="http://schemas.microsoft.com/office/powerpoint/2010/main" val="3934118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835" y="569119"/>
            <a:ext cx="6563233" cy="899388"/>
          </a:xfrm>
        </p:spPr>
        <p:txBody>
          <a:bodyPr>
            <a:normAutofit/>
          </a:bodyPr>
          <a:lstStyle/>
          <a:p>
            <a:r>
              <a:rPr lang="en-US" sz="2400" b="1" dirty="0" smtClean="0">
                <a:solidFill>
                  <a:srgbClr val="009BA6"/>
                </a:solidFill>
                <a:latin typeface="+mj-lt"/>
              </a:rPr>
              <a:t>Compensation for inflation via RFM and PTRM (8)</a:t>
            </a:r>
            <a:endParaRPr lang="en-US" sz="2400" b="1" dirty="0">
              <a:solidFill>
                <a:srgbClr val="009BA6"/>
              </a:solidFill>
              <a:latin typeface="+mj-lt"/>
            </a:endParaRPr>
          </a:p>
        </p:txBody>
      </p:sp>
      <p:sp>
        <p:nvSpPr>
          <p:cNvPr id="3" name="Subtitle 2"/>
          <p:cNvSpPr>
            <a:spLocks noGrp="1"/>
          </p:cNvSpPr>
          <p:nvPr>
            <p:ph type="subTitle" idx="1"/>
          </p:nvPr>
        </p:nvSpPr>
        <p:spPr>
          <a:xfrm>
            <a:off x="516836" y="1381421"/>
            <a:ext cx="7663069" cy="3356041"/>
          </a:xfrm>
        </p:spPr>
        <p:txBody>
          <a:bodyPr>
            <a:noAutofit/>
          </a:bodyPr>
          <a:lstStyle/>
          <a:p>
            <a:pPr marL="285750" lvl="1" indent="-285750" algn="l">
              <a:spcBef>
                <a:spcPts val="1000"/>
              </a:spcBef>
              <a:buFont typeface="Arial" panose="020B0604020202020204" pitchFamily="34" charset="0"/>
              <a:buChar char="•"/>
            </a:pPr>
            <a:r>
              <a:rPr lang="en-US" sz="1600" dirty="0" smtClean="0">
                <a:solidFill>
                  <a:srgbClr val="1D2758"/>
                </a:solidFill>
                <a:latin typeface="+mn-lt"/>
                <a:cs typeface="Roboto Medium"/>
              </a:rPr>
              <a:t>But, assisted by the operation of the price control mechanism, cash flows will be different, regulatory period by regulatory period, resulting in a rate of return on equity, over the life of the asset, which is different from the allowed rate of return on equity</a:t>
            </a:r>
            <a:endParaRPr lang="en-AU" sz="1600" dirty="0" smtClean="0">
              <a:solidFill>
                <a:srgbClr val="1D2758"/>
              </a:solidFill>
              <a:latin typeface="+mn-lt"/>
              <a:cs typeface="Roboto Medium"/>
            </a:endParaRPr>
          </a:p>
          <a:p>
            <a:pPr marL="285750" lvl="1" indent="-285750" algn="l">
              <a:spcBef>
                <a:spcPts val="1000"/>
              </a:spcBef>
              <a:buFont typeface="Arial" panose="020B0604020202020204" pitchFamily="34" charset="0"/>
              <a:buChar char="•"/>
            </a:pPr>
            <a:endParaRPr lang="en-US" sz="1400" dirty="0">
              <a:solidFill>
                <a:schemeClr val="tx1"/>
              </a:solidFill>
              <a:latin typeface="+mn-lt"/>
              <a:ea typeface="Roboto" pitchFamily="2" charset="0"/>
            </a:endParaRPr>
          </a:p>
        </p:txBody>
      </p:sp>
    </p:spTree>
    <p:extLst>
      <p:ext uri="{BB962C8B-B14F-4D97-AF65-F5344CB8AC3E}">
        <p14:creationId xmlns:p14="http://schemas.microsoft.com/office/powerpoint/2010/main" val="3935789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835" y="569119"/>
            <a:ext cx="6110387" cy="899388"/>
          </a:xfrm>
        </p:spPr>
        <p:txBody>
          <a:bodyPr>
            <a:normAutofit/>
          </a:bodyPr>
          <a:lstStyle/>
          <a:p>
            <a:r>
              <a:rPr lang="en-US" sz="2400" b="1" dirty="0" smtClean="0">
                <a:solidFill>
                  <a:srgbClr val="009BA6"/>
                </a:solidFill>
                <a:latin typeface="+mj-lt"/>
              </a:rPr>
              <a:t>Regulatory treatment of inflation</a:t>
            </a:r>
            <a:endParaRPr lang="en-US" sz="2400" b="1" dirty="0">
              <a:solidFill>
                <a:srgbClr val="009BA6"/>
              </a:solidFill>
              <a:latin typeface="+mj-lt"/>
            </a:endParaRPr>
          </a:p>
        </p:txBody>
      </p:sp>
      <p:sp>
        <p:nvSpPr>
          <p:cNvPr id="3" name="Subtitle 2"/>
          <p:cNvSpPr>
            <a:spLocks noGrp="1"/>
          </p:cNvSpPr>
          <p:nvPr>
            <p:ph type="subTitle" idx="1"/>
          </p:nvPr>
        </p:nvSpPr>
        <p:spPr>
          <a:xfrm>
            <a:off x="546653" y="1468507"/>
            <a:ext cx="7663069" cy="3007699"/>
          </a:xfrm>
        </p:spPr>
        <p:txBody>
          <a:bodyPr>
            <a:normAutofit/>
          </a:bodyPr>
          <a:lstStyle/>
          <a:p>
            <a:pPr marL="285750" indent="-285750" algn="l">
              <a:spcBef>
                <a:spcPts val="1200"/>
              </a:spcBef>
              <a:buFont typeface="Arial" panose="020B0604020202020204" pitchFamily="34" charset="0"/>
              <a:buChar char="•"/>
            </a:pPr>
            <a:r>
              <a:rPr lang="en-AU" sz="1600" dirty="0">
                <a:solidFill>
                  <a:srgbClr val="1D2758"/>
                </a:solidFill>
                <a:latin typeface="+mn-lt"/>
              </a:rPr>
              <a:t>Service providers have, the AER’s discussion paper advises, raised two broad questions concerning the regulatory treatment of </a:t>
            </a:r>
            <a:r>
              <a:rPr lang="en-AU" sz="1600" dirty="0" smtClean="0">
                <a:solidFill>
                  <a:srgbClr val="1D2758"/>
                </a:solidFill>
                <a:latin typeface="+mn-lt"/>
              </a:rPr>
              <a:t>inflation:</a:t>
            </a:r>
          </a:p>
          <a:p>
            <a:pPr marL="742950" lvl="1" indent="-285750" algn="l">
              <a:buFont typeface="Arial" panose="020B0604020202020204" pitchFamily="34" charset="0"/>
              <a:buChar char="•"/>
            </a:pPr>
            <a:r>
              <a:rPr lang="en-AU" sz="1400" dirty="0">
                <a:solidFill>
                  <a:schemeClr val="tx1"/>
                </a:solidFill>
                <a:latin typeface="+mn-lt"/>
              </a:rPr>
              <a:t>Does the current method of estimating expected inflation produce the best estimate</a:t>
            </a:r>
            <a:r>
              <a:rPr lang="en-AU" sz="1400" dirty="0" smtClean="0">
                <a:solidFill>
                  <a:schemeClr val="tx1"/>
                </a:solidFill>
                <a:latin typeface="+mn-lt"/>
              </a:rPr>
              <a:t>?</a:t>
            </a:r>
            <a:endParaRPr lang="en-US" sz="1400" dirty="0">
              <a:solidFill>
                <a:schemeClr val="tx1"/>
              </a:solidFill>
              <a:latin typeface="+mn-lt"/>
            </a:endParaRPr>
          </a:p>
          <a:p>
            <a:pPr marL="742950" lvl="1" indent="-285750" algn="l">
              <a:buFont typeface="Arial" panose="020B0604020202020204" pitchFamily="34" charset="0"/>
              <a:buChar char="•"/>
            </a:pPr>
            <a:r>
              <a:rPr lang="en-AU" sz="1400" dirty="0" smtClean="0">
                <a:solidFill>
                  <a:schemeClr val="tx1"/>
                </a:solidFill>
                <a:latin typeface="+mn-lt"/>
              </a:rPr>
              <a:t>Is </a:t>
            </a:r>
            <a:r>
              <a:rPr lang="en-AU" sz="1400" dirty="0">
                <a:solidFill>
                  <a:schemeClr val="tx1"/>
                </a:solidFill>
                <a:latin typeface="+mn-lt"/>
              </a:rPr>
              <a:t>there appropriate compensation for inflation in the framework of the AER’s post tax revenue model </a:t>
            </a:r>
            <a:r>
              <a:rPr lang="en-AU" sz="1400" dirty="0" smtClean="0">
                <a:solidFill>
                  <a:schemeClr val="tx1"/>
                </a:solidFill>
                <a:latin typeface="+mn-lt"/>
              </a:rPr>
              <a:t>and </a:t>
            </a:r>
            <a:r>
              <a:rPr lang="en-AU" sz="1400" dirty="0">
                <a:solidFill>
                  <a:schemeClr val="tx1"/>
                </a:solidFill>
                <a:latin typeface="+mn-lt"/>
              </a:rPr>
              <a:t>the asset base roll forward </a:t>
            </a:r>
            <a:r>
              <a:rPr lang="en-AU" sz="1400" dirty="0" smtClean="0">
                <a:solidFill>
                  <a:schemeClr val="tx1"/>
                </a:solidFill>
                <a:latin typeface="+mn-lt"/>
              </a:rPr>
              <a:t>model?</a:t>
            </a:r>
            <a:endParaRPr lang="en-US" sz="1400" dirty="0">
              <a:solidFill>
                <a:schemeClr val="tx1"/>
              </a:solidFill>
              <a:latin typeface="+mn-lt"/>
            </a:endParaRPr>
          </a:p>
          <a:p>
            <a:pPr marL="285750" indent="-285750" algn="l">
              <a:spcBef>
                <a:spcPts val="1200"/>
              </a:spcBef>
              <a:buFont typeface="Arial" panose="020B0604020202020204" pitchFamily="34" charset="0"/>
              <a:buChar char="•"/>
            </a:pPr>
            <a:r>
              <a:rPr lang="en-US" sz="1600" dirty="0" smtClean="0">
                <a:solidFill>
                  <a:srgbClr val="1D2758"/>
                </a:solidFill>
                <a:latin typeface="+mn-lt"/>
              </a:rPr>
              <a:t>There </a:t>
            </a:r>
            <a:r>
              <a:rPr lang="en-US" sz="1600" dirty="0">
                <a:solidFill>
                  <a:srgbClr val="1D2758"/>
                </a:solidFill>
                <a:latin typeface="+mn-lt"/>
              </a:rPr>
              <a:t>has been, and will continue to be, much discussion of how best to forecast </a:t>
            </a:r>
            <a:r>
              <a:rPr lang="en-US" sz="1600" dirty="0" smtClean="0">
                <a:solidFill>
                  <a:srgbClr val="1D2758"/>
                </a:solidFill>
                <a:latin typeface="+mn-lt"/>
              </a:rPr>
              <a:t>inflation</a:t>
            </a:r>
          </a:p>
          <a:p>
            <a:pPr marL="285750" indent="-285750" algn="l">
              <a:spcBef>
                <a:spcPts val="1200"/>
              </a:spcBef>
              <a:buFont typeface="Arial" panose="020B0604020202020204" pitchFamily="34" charset="0"/>
              <a:buChar char="•"/>
            </a:pPr>
            <a:r>
              <a:rPr lang="en-US" sz="1600" dirty="0" smtClean="0">
                <a:solidFill>
                  <a:srgbClr val="1D2758"/>
                </a:solidFill>
                <a:latin typeface="+mn-lt"/>
              </a:rPr>
              <a:t>My focus will be on the second of these questions:  Is there appropriate compensation for inflation in the current framework?</a:t>
            </a:r>
          </a:p>
        </p:txBody>
      </p:sp>
    </p:spTree>
    <p:extLst>
      <p:ext uri="{BB962C8B-B14F-4D97-AF65-F5344CB8AC3E}">
        <p14:creationId xmlns:p14="http://schemas.microsoft.com/office/powerpoint/2010/main" val="707382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835" y="569119"/>
            <a:ext cx="6563233" cy="899388"/>
          </a:xfrm>
        </p:spPr>
        <p:txBody>
          <a:bodyPr>
            <a:normAutofit/>
          </a:bodyPr>
          <a:lstStyle/>
          <a:p>
            <a:r>
              <a:rPr lang="en-US" sz="2400" b="1" dirty="0" smtClean="0">
                <a:solidFill>
                  <a:srgbClr val="009BA6"/>
                </a:solidFill>
                <a:latin typeface="+mj-lt"/>
              </a:rPr>
              <a:t>Concluding comments</a:t>
            </a:r>
            <a:endParaRPr lang="en-US" sz="2400" b="1" dirty="0">
              <a:solidFill>
                <a:srgbClr val="009BA6"/>
              </a:solidFill>
              <a:latin typeface="+mj-lt"/>
            </a:endParaRPr>
          </a:p>
        </p:txBody>
      </p:sp>
      <p:sp>
        <p:nvSpPr>
          <p:cNvPr id="3" name="Subtitle 2"/>
          <p:cNvSpPr>
            <a:spLocks noGrp="1"/>
          </p:cNvSpPr>
          <p:nvPr>
            <p:ph type="subTitle" idx="1"/>
          </p:nvPr>
        </p:nvSpPr>
        <p:spPr>
          <a:xfrm>
            <a:off x="516836" y="1381421"/>
            <a:ext cx="7663069" cy="3356041"/>
          </a:xfrm>
        </p:spPr>
        <p:txBody>
          <a:bodyPr>
            <a:noAutofit/>
          </a:bodyPr>
          <a:lstStyle/>
          <a:p>
            <a:pPr marL="285750" lvl="1" indent="-285750" algn="l">
              <a:spcBef>
                <a:spcPts val="1000"/>
              </a:spcBef>
              <a:buFont typeface="Arial" panose="020B0604020202020204" pitchFamily="34" charset="0"/>
              <a:buChar char="•"/>
            </a:pPr>
            <a:r>
              <a:rPr lang="en-US" sz="1600" dirty="0" smtClean="0">
                <a:solidFill>
                  <a:srgbClr val="1D2758"/>
                </a:solidFill>
                <a:latin typeface="+mn-lt"/>
                <a:cs typeface="Roboto Medium"/>
              </a:rPr>
              <a:t>There are a number of ways in which the under-recovery or over-recovery of investment, resulting from differences between the forecast of inflation used in the PTRM and actual inflation used in the RFM, might be corrected</a:t>
            </a:r>
          </a:p>
          <a:p>
            <a:pPr marL="285750" lvl="1" indent="-285750" algn="l">
              <a:spcBef>
                <a:spcPts val="1000"/>
              </a:spcBef>
              <a:buFont typeface="Arial" panose="020B0604020202020204" pitchFamily="34" charset="0"/>
              <a:buChar char="•"/>
            </a:pPr>
            <a:r>
              <a:rPr lang="en-US" sz="1600" dirty="0" smtClean="0">
                <a:solidFill>
                  <a:srgbClr val="1D2758"/>
                </a:solidFill>
                <a:latin typeface="+mn-lt"/>
                <a:cs typeface="Roboto Medium"/>
              </a:rPr>
              <a:t>APA Group noted, in its revisions proposal for the Roma to Brisbane Pipeline, that the flexibility now in the AER’s PTRM to accommodate annual updating of the return on debt could be used, with minimal changes, to also accommodate the annual updating of inflation, so that any difference between forecast and actual inflation was kept small</a:t>
            </a:r>
          </a:p>
          <a:p>
            <a:pPr marL="285750" lvl="1" indent="-285750" algn="l">
              <a:spcBef>
                <a:spcPts val="1000"/>
              </a:spcBef>
              <a:buFont typeface="Arial" panose="020B0604020202020204" pitchFamily="34" charset="0"/>
              <a:buChar char="•"/>
            </a:pPr>
            <a:r>
              <a:rPr lang="en-US" sz="1600" dirty="0" smtClean="0">
                <a:solidFill>
                  <a:srgbClr val="1D2758"/>
                </a:solidFill>
                <a:latin typeface="+mn-lt"/>
                <a:cs typeface="Roboto Medium"/>
              </a:rPr>
              <a:t>Another option would be to “correct” for the difference between forecast inflation (in the PTRM) and actual inflation (in the RFM) when establishing the opening RAB (in the PTRM) for the next regulatory period</a:t>
            </a:r>
          </a:p>
          <a:p>
            <a:pPr marL="0" lvl="1" algn="l">
              <a:spcBef>
                <a:spcPts val="1000"/>
              </a:spcBef>
            </a:pPr>
            <a:endParaRPr lang="en-AU" sz="1600" dirty="0" smtClean="0">
              <a:solidFill>
                <a:srgbClr val="1D2758"/>
              </a:solidFill>
              <a:latin typeface="+mn-lt"/>
              <a:cs typeface="Roboto Medium"/>
            </a:endParaRPr>
          </a:p>
          <a:p>
            <a:pPr marL="285750" lvl="1" indent="-285750" algn="l">
              <a:spcBef>
                <a:spcPts val="1000"/>
              </a:spcBef>
              <a:buFont typeface="Arial" panose="020B0604020202020204" pitchFamily="34" charset="0"/>
              <a:buChar char="•"/>
            </a:pPr>
            <a:endParaRPr lang="en-US" sz="1400" dirty="0">
              <a:solidFill>
                <a:schemeClr val="tx1"/>
              </a:solidFill>
              <a:latin typeface="+mn-lt"/>
              <a:ea typeface="Roboto" pitchFamily="2" charset="0"/>
            </a:endParaRPr>
          </a:p>
        </p:txBody>
      </p:sp>
    </p:spTree>
    <p:extLst>
      <p:ext uri="{BB962C8B-B14F-4D97-AF65-F5344CB8AC3E}">
        <p14:creationId xmlns:p14="http://schemas.microsoft.com/office/powerpoint/2010/main" val="160591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835" y="569119"/>
            <a:ext cx="6563233" cy="899388"/>
          </a:xfrm>
        </p:spPr>
        <p:txBody>
          <a:bodyPr>
            <a:normAutofit/>
          </a:bodyPr>
          <a:lstStyle/>
          <a:p>
            <a:r>
              <a:rPr lang="en-US" sz="2400" b="1" dirty="0" smtClean="0">
                <a:solidFill>
                  <a:srgbClr val="009BA6"/>
                </a:solidFill>
                <a:latin typeface="+mj-lt"/>
              </a:rPr>
              <a:t>Concluding comments</a:t>
            </a:r>
            <a:endParaRPr lang="en-US" sz="2400" b="1" dirty="0">
              <a:solidFill>
                <a:srgbClr val="009BA6"/>
              </a:solidFill>
              <a:latin typeface="+mj-lt"/>
            </a:endParaRPr>
          </a:p>
        </p:txBody>
      </p:sp>
      <p:sp>
        <p:nvSpPr>
          <p:cNvPr id="3" name="Subtitle 2"/>
          <p:cNvSpPr>
            <a:spLocks noGrp="1"/>
          </p:cNvSpPr>
          <p:nvPr>
            <p:ph type="subTitle" idx="1"/>
          </p:nvPr>
        </p:nvSpPr>
        <p:spPr>
          <a:xfrm>
            <a:off x="516836" y="1381421"/>
            <a:ext cx="7663069" cy="2824819"/>
          </a:xfrm>
        </p:spPr>
        <p:txBody>
          <a:bodyPr>
            <a:noAutofit/>
          </a:bodyPr>
          <a:lstStyle/>
          <a:p>
            <a:pPr marL="285750" lvl="1" indent="-285750" algn="l">
              <a:spcBef>
                <a:spcPts val="1000"/>
              </a:spcBef>
              <a:buFont typeface="Arial" panose="020B0604020202020204" pitchFamily="34" charset="0"/>
              <a:buChar char="•"/>
            </a:pPr>
            <a:r>
              <a:rPr lang="en-US" sz="1600" dirty="0" smtClean="0">
                <a:solidFill>
                  <a:srgbClr val="1D2758"/>
                </a:solidFill>
                <a:latin typeface="+mn-lt"/>
                <a:cs typeface="Roboto Medium"/>
              </a:rPr>
              <a:t>Each of these has implications for:</a:t>
            </a:r>
          </a:p>
          <a:p>
            <a:pPr marL="742950" lvl="1" indent="-285750" algn="l">
              <a:lnSpc>
                <a:spcPct val="90000"/>
              </a:lnSpc>
              <a:buFont typeface="Arial" panose="020B0604020202020204" pitchFamily="34" charset="0"/>
              <a:buChar char="•"/>
            </a:pPr>
            <a:r>
              <a:rPr lang="en-US" sz="1400" dirty="0" smtClean="0">
                <a:solidFill>
                  <a:schemeClr val="tx1"/>
                </a:solidFill>
                <a:latin typeface="+mn-lt"/>
                <a:ea typeface="Roboto" pitchFamily="2" charset="0"/>
              </a:rPr>
              <a:t>the </a:t>
            </a:r>
            <a:r>
              <a:rPr lang="en-US" sz="1400" dirty="0">
                <a:solidFill>
                  <a:schemeClr val="tx1"/>
                </a:solidFill>
                <a:latin typeface="+mn-lt"/>
                <a:ea typeface="Roboto" pitchFamily="2" charset="0"/>
              </a:rPr>
              <a:t>revenue a service provider is allowed to earn</a:t>
            </a:r>
          </a:p>
          <a:p>
            <a:pPr marL="742950" lvl="1" indent="-285750" algn="l">
              <a:lnSpc>
                <a:spcPct val="90000"/>
              </a:lnSpc>
              <a:buFont typeface="Arial" panose="020B0604020202020204" pitchFamily="34" charset="0"/>
              <a:buChar char="•"/>
            </a:pPr>
            <a:r>
              <a:rPr lang="en-US" sz="1400" dirty="0" smtClean="0">
                <a:solidFill>
                  <a:schemeClr val="tx1"/>
                </a:solidFill>
                <a:latin typeface="+mn-lt"/>
                <a:ea typeface="Roboto" pitchFamily="2" charset="0"/>
              </a:rPr>
              <a:t>whether </a:t>
            </a:r>
            <a:r>
              <a:rPr lang="en-US" sz="1400" dirty="0">
                <a:solidFill>
                  <a:schemeClr val="tx1"/>
                </a:solidFill>
                <a:latin typeface="+mn-lt"/>
                <a:ea typeface="Roboto" pitchFamily="2" charset="0"/>
              </a:rPr>
              <a:t>that revenue recovers, over the life of a regulated asset, the original cost of the asset</a:t>
            </a:r>
          </a:p>
          <a:p>
            <a:pPr marL="742950" lvl="1" indent="-285750" algn="l">
              <a:lnSpc>
                <a:spcPct val="90000"/>
              </a:lnSpc>
              <a:buFont typeface="Arial" panose="020B0604020202020204" pitchFamily="34" charset="0"/>
              <a:buChar char="•"/>
            </a:pPr>
            <a:r>
              <a:rPr lang="en-US" sz="1400" dirty="0" smtClean="0">
                <a:solidFill>
                  <a:schemeClr val="tx1"/>
                </a:solidFill>
                <a:latin typeface="+mn-lt"/>
                <a:ea typeface="Roboto" pitchFamily="2" charset="0"/>
              </a:rPr>
              <a:t>the </a:t>
            </a:r>
            <a:r>
              <a:rPr lang="en-US" sz="1400" dirty="0">
                <a:solidFill>
                  <a:schemeClr val="tx1"/>
                </a:solidFill>
                <a:latin typeface="+mn-lt"/>
                <a:ea typeface="Roboto" pitchFamily="2" charset="0"/>
              </a:rPr>
              <a:t>rates of return delivered to equity investors and suppliers of </a:t>
            </a:r>
            <a:r>
              <a:rPr lang="en-US" sz="1400" dirty="0" smtClean="0">
                <a:solidFill>
                  <a:schemeClr val="tx1"/>
                </a:solidFill>
                <a:latin typeface="+mn-lt"/>
                <a:ea typeface="Roboto" pitchFamily="2" charset="0"/>
              </a:rPr>
              <a:t>debt</a:t>
            </a:r>
            <a:endParaRPr lang="en-AU" sz="1600" dirty="0" smtClean="0">
              <a:solidFill>
                <a:srgbClr val="1D2758"/>
              </a:solidFill>
              <a:latin typeface="+mn-lt"/>
              <a:cs typeface="Roboto Medium"/>
            </a:endParaRPr>
          </a:p>
          <a:p>
            <a:pPr marL="285750" lvl="1" indent="-285750" algn="l">
              <a:spcBef>
                <a:spcPts val="1000"/>
              </a:spcBef>
              <a:buFont typeface="Arial" panose="020B0604020202020204" pitchFamily="34" charset="0"/>
              <a:buChar char="•"/>
            </a:pPr>
            <a:r>
              <a:rPr lang="en-AU" sz="1600" dirty="0" smtClean="0">
                <a:solidFill>
                  <a:srgbClr val="1D2758"/>
                </a:solidFill>
                <a:latin typeface="+mn-lt"/>
                <a:cs typeface="Roboto Medium"/>
              </a:rPr>
              <a:t>Better </a:t>
            </a:r>
            <a:r>
              <a:rPr lang="en-AU" sz="1600" dirty="0">
                <a:solidFill>
                  <a:srgbClr val="1D2758"/>
                </a:solidFill>
                <a:latin typeface="+mn-lt"/>
                <a:cs typeface="Roboto Medium"/>
              </a:rPr>
              <a:t>forecasts of inflation should reduce the extent of any under-recovery or over-recovery of </a:t>
            </a:r>
            <a:r>
              <a:rPr lang="en-AU" sz="1600" dirty="0" smtClean="0">
                <a:solidFill>
                  <a:srgbClr val="1D2758"/>
                </a:solidFill>
                <a:latin typeface="+mn-lt"/>
                <a:cs typeface="Roboto Medium"/>
              </a:rPr>
              <a:t>investment, </a:t>
            </a:r>
            <a:r>
              <a:rPr lang="en-AU" sz="1600" dirty="0">
                <a:solidFill>
                  <a:srgbClr val="1D2758"/>
                </a:solidFill>
                <a:latin typeface="+mn-lt"/>
                <a:cs typeface="Roboto Medium"/>
              </a:rPr>
              <a:t>but will not solve </a:t>
            </a:r>
            <a:r>
              <a:rPr lang="en-AU" sz="1600" dirty="0" smtClean="0">
                <a:solidFill>
                  <a:srgbClr val="1D2758"/>
                </a:solidFill>
                <a:latin typeface="+mn-lt"/>
                <a:cs typeface="Roboto Medium"/>
              </a:rPr>
              <a:t>all of the problems inherent in the </a:t>
            </a:r>
            <a:r>
              <a:rPr lang="en-AU" sz="1600" dirty="0">
                <a:solidFill>
                  <a:srgbClr val="1D2758"/>
                </a:solidFill>
                <a:latin typeface="+mn-lt"/>
                <a:cs typeface="Roboto Medium"/>
              </a:rPr>
              <a:t>current regulatory framework </a:t>
            </a:r>
            <a:r>
              <a:rPr lang="en-AU" sz="1600" dirty="0" smtClean="0">
                <a:solidFill>
                  <a:srgbClr val="1D2758"/>
                </a:solidFill>
                <a:latin typeface="+mn-lt"/>
                <a:cs typeface="Roboto Medium"/>
              </a:rPr>
              <a:t>providing compensation </a:t>
            </a:r>
            <a:r>
              <a:rPr lang="en-AU" sz="1600" dirty="0">
                <a:solidFill>
                  <a:srgbClr val="1D2758"/>
                </a:solidFill>
                <a:latin typeface="+mn-lt"/>
                <a:cs typeface="Roboto Medium"/>
              </a:rPr>
              <a:t>for inflation</a:t>
            </a:r>
          </a:p>
          <a:p>
            <a:pPr marL="0" lvl="1" algn="l">
              <a:spcBef>
                <a:spcPts val="1000"/>
              </a:spcBef>
            </a:pPr>
            <a:endParaRPr lang="en-AU" sz="1600" dirty="0" smtClean="0">
              <a:solidFill>
                <a:srgbClr val="1D2758"/>
              </a:solidFill>
              <a:latin typeface="+mn-lt"/>
              <a:cs typeface="Roboto Medium"/>
            </a:endParaRPr>
          </a:p>
          <a:p>
            <a:pPr marL="285750" lvl="1" indent="-285750" algn="l">
              <a:spcBef>
                <a:spcPts val="1000"/>
              </a:spcBef>
              <a:buFont typeface="Arial" panose="020B0604020202020204" pitchFamily="34" charset="0"/>
              <a:buChar char="•"/>
            </a:pPr>
            <a:endParaRPr lang="en-US" sz="1400" dirty="0">
              <a:solidFill>
                <a:schemeClr val="tx1"/>
              </a:solidFill>
              <a:latin typeface="+mn-lt"/>
              <a:ea typeface="Roboto" pitchFamily="2" charset="0"/>
            </a:endParaRPr>
          </a:p>
        </p:txBody>
      </p:sp>
    </p:spTree>
    <p:extLst>
      <p:ext uri="{BB962C8B-B14F-4D97-AF65-F5344CB8AC3E}">
        <p14:creationId xmlns:p14="http://schemas.microsoft.com/office/powerpoint/2010/main" val="820275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79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835" y="569119"/>
            <a:ext cx="6110387" cy="899388"/>
          </a:xfrm>
        </p:spPr>
        <p:txBody>
          <a:bodyPr>
            <a:normAutofit/>
          </a:bodyPr>
          <a:lstStyle/>
          <a:p>
            <a:r>
              <a:rPr lang="en-US" sz="2400" b="1" dirty="0" smtClean="0">
                <a:solidFill>
                  <a:srgbClr val="009BA6"/>
                </a:solidFill>
                <a:latin typeface="+mj-lt"/>
              </a:rPr>
              <a:t>Principal conclusion</a:t>
            </a:r>
            <a:endParaRPr lang="en-US" sz="2400" b="1" dirty="0">
              <a:solidFill>
                <a:srgbClr val="009BA6"/>
              </a:solidFill>
              <a:latin typeface="+mj-lt"/>
            </a:endParaRPr>
          </a:p>
        </p:txBody>
      </p:sp>
      <p:sp>
        <p:nvSpPr>
          <p:cNvPr id="3" name="Subtitle 2"/>
          <p:cNvSpPr>
            <a:spLocks noGrp="1"/>
          </p:cNvSpPr>
          <p:nvPr>
            <p:ph type="subTitle" idx="1"/>
          </p:nvPr>
        </p:nvSpPr>
        <p:spPr>
          <a:xfrm>
            <a:off x="546653" y="1468507"/>
            <a:ext cx="7663069" cy="3007699"/>
          </a:xfrm>
        </p:spPr>
        <p:txBody>
          <a:bodyPr>
            <a:normAutofit/>
          </a:bodyPr>
          <a:lstStyle/>
          <a:p>
            <a:pPr marL="285750" indent="-285750" algn="l">
              <a:spcBef>
                <a:spcPts val="1200"/>
              </a:spcBef>
              <a:buFont typeface="Arial" panose="020B0604020202020204" pitchFamily="34" charset="0"/>
              <a:buChar char="•"/>
            </a:pPr>
            <a:r>
              <a:rPr lang="en-AU" sz="1600" dirty="0">
                <a:solidFill>
                  <a:srgbClr val="1D2758"/>
                </a:solidFill>
                <a:latin typeface="+mn-lt"/>
              </a:rPr>
              <a:t>The current framework of the </a:t>
            </a:r>
            <a:r>
              <a:rPr lang="en-AU" sz="1600" dirty="0" smtClean="0">
                <a:solidFill>
                  <a:srgbClr val="1D2758"/>
                </a:solidFill>
                <a:latin typeface="+mn-lt"/>
              </a:rPr>
              <a:t>Roll Forward Model, Post-Tax Revenue Model </a:t>
            </a:r>
            <a:r>
              <a:rPr lang="en-AU" sz="1600" dirty="0">
                <a:solidFill>
                  <a:srgbClr val="1D2758"/>
                </a:solidFill>
                <a:latin typeface="+mn-lt"/>
              </a:rPr>
              <a:t>and price control mechanism delivers the “correct” compensation for inflation </a:t>
            </a:r>
            <a:r>
              <a:rPr lang="en-AU" sz="1600" dirty="0" smtClean="0">
                <a:solidFill>
                  <a:srgbClr val="1D2758"/>
                </a:solidFill>
                <a:latin typeface="+mn-lt"/>
              </a:rPr>
              <a:t>when forecast and actual are the same</a:t>
            </a:r>
          </a:p>
          <a:p>
            <a:pPr marL="285750" lvl="1" indent="-285750" algn="l">
              <a:spcBef>
                <a:spcPts val="1200"/>
              </a:spcBef>
              <a:buFont typeface="Arial" panose="020B0604020202020204" pitchFamily="34" charset="0"/>
              <a:buChar char="•"/>
            </a:pPr>
            <a:r>
              <a:rPr lang="en-US" sz="1600" dirty="0">
                <a:solidFill>
                  <a:srgbClr val="1D2758"/>
                </a:solidFill>
                <a:latin typeface="+mn-lt"/>
                <a:cs typeface="Roboto Medium"/>
              </a:rPr>
              <a:t>If actual inflation used in the </a:t>
            </a:r>
            <a:r>
              <a:rPr lang="en-AU" sz="1600" dirty="0">
                <a:solidFill>
                  <a:srgbClr val="1D2758"/>
                </a:solidFill>
                <a:latin typeface="+mn-lt"/>
                <a:cs typeface="Roboto Medium"/>
              </a:rPr>
              <a:t>Roll Forward Model</a:t>
            </a:r>
            <a:r>
              <a:rPr lang="en-US" sz="1600" dirty="0">
                <a:solidFill>
                  <a:srgbClr val="1D2758"/>
                </a:solidFill>
                <a:latin typeface="+mn-lt"/>
                <a:cs typeface="Roboto Medium"/>
              </a:rPr>
              <a:t> for a given regulatory period is different from the forecast of inflation used in the </a:t>
            </a:r>
            <a:r>
              <a:rPr lang="en-AU" sz="1600" dirty="0">
                <a:solidFill>
                  <a:srgbClr val="1D2758"/>
                </a:solidFill>
                <a:latin typeface="+mn-lt"/>
                <a:cs typeface="Roboto Medium"/>
              </a:rPr>
              <a:t>Post-Tax Revenue Model</a:t>
            </a:r>
            <a:r>
              <a:rPr lang="en-US" sz="1600" dirty="0">
                <a:solidFill>
                  <a:srgbClr val="1D2758"/>
                </a:solidFill>
                <a:latin typeface="+mn-lt"/>
                <a:cs typeface="Roboto Medium"/>
              </a:rPr>
              <a:t> when it was applied to determine allowed revenue for that regulatory period, the return of capital built into allowed revenue and tariffs will be different from the return of capital built into the roll forward of the Regulatory Asset Base</a:t>
            </a:r>
            <a:endParaRPr lang="en-AU" sz="1600" dirty="0">
              <a:solidFill>
                <a:srgbClr val="1D2758"/>
              </a:solidFill>
              <a:latin typeface="+mn-lt"/>
              <a:cs typeface="Roboto Medium"/>
            </a:endParaRPr>
          </a:p>
          <a:p>
            <a:pPr marL="285750" lvl="1" indent="-285750" algn="l">
              <a:spcBef>
                <a:spcPts val="1200"/>
              </a:spcBef>
              <a:buFont typeface="Arial" panose="020B0604020202020204" pitchFamily="34" charset="0"/>
              <a:buChar char="•"/>
            </a:pPr>
            <a:r>
              <a:rPr lang="en-US" sz="1600" dirty="0">
                <a:solidFill>
                  <a:srgbClr val="1D2758"/>
                </a:solidFill>
                <a:latin typeface="+mn-lt"/>
                <a:cs typeface="Roboto Medium"/>
              </a:rPr>
              <a:t>The possibility arises of the service provider under-recovering or over-recovering from users the original cost of its </a:t>
            </a:r>
            <a:r>
              <a:rPr lang="en-US" sz="1600" dirty="0" smtClean="0">
                <a:solidFill>
                  <a:srgbClr val="1D2758"/>
                </a:solidFill>
                <a:latin typeface="+mn-lt"/>
                <a:cs typeface="Roboto Medium"/>
              </a:rPr>
              <a:t>investment</a:t>
            </a:r>
          </a:p>
        </p:txBody>
      </p:sp>
    </p:spTree>
    <p:extLst>
      <p:ext uri="{BB962C8B-B14F-4D97-AF65-F5344CB8AC3E}">
        <p14:creationId xmlns:p14="http://schemas.microsoft.com/office/powerpoint/2010/main" val="4146167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836" y="569119"/>
            <a:ext cx="5327374" cy="899388"/>
          </a:xfrm>
        </p:spPr>
        <p:txBody>
          <a:bodyPr>
            <a:normAutofit/>
          </a:bodyPr>
          <a:lstStyle/>
          <a:p>
            <a:r>
              <a:rPr lang="en-US" sz="2400" b="1" dirty="0" smtClean="0">
                <a:solidFill>
                  <a:srgbClr val="009BA6"/>
                </a:solidFill>
                <a:latin typeface="+mj-lt"/>
              </a:rPr>
              <a:t>Current framework</a:t>
            </a:r>
            <a:endParaRPr lang="en-US" sz="2400" b="1" dirty="0">
              <a:solidFill>
                <a:srgbClr val="009BA6"/>
              </a:solidFill>
              <a:latin typeface="+mj-lt"/>
            </a:endParaRPr>
          </a:p>
        </p:txBody>
      </p:sp>
      <p:sp>
        <p:nvSpPr>
          <p:cNvPr id="3" name="Subtitle 2"/>
          <p:cNvSpPr>
            <a:spLocks noGrp="1"/>
          </p:cNvSpPr>
          <p:nvPr>
            <p:ph type="subTitle" idx="1"/>
          </p:nvPr>
        </p:nvSpPr>
        <p:spPr>
          <a:xfrm>
            <a:off x="546653" y="1488741"/>
            <a:ext cx="7663069" cy="3004101"/>
          </a:xfrm>
        </p:spPr>
        <p:txBody>
          <a:bodyPr>
            <a:normAutofit/>
          </a:bodyPr>
          <a:lstStyle/>
          <a:p>
            <a:pPr marL="285750" indent="-285750" algn="l">
              <a:buFont typeface="Arial" panose="020B0604020202020204" pitchFamily="34" charset="0"/>
              <a:buChar char="•"/>
            </a:pPr>
            <a:r>
              <a:rPr lang="en-AU" sz="1600" dirty="0">
                <a:solidFill>
                  <a:srgbClr val="1D2758"/>
                </a:solidFill>
                <a:latin typeface="+mn-lt"/>
              </a:rPr>
              <a:t>Effects of inflation </a:t>
            </a:r>
            <a:r>
              <a:rPr lang="en-AU" sz="1600" dirty="0" smtClean="0">
                <a:solidFill>
                  <a:srgbClr val="1D2758"/>
                </a:solidFill>
                <a:latin typeface="+mn-lt"/>
              </a:rPr>
              <a:t>are explicitly </a:t>
            </a:r>
            <a:r>
              <a:rPr lang="en-AU" sz="1600" dirty="0">
                <a:solidFill>
                  <a:srgbClr val="1D2758"/>
                </a:solidFill>
                <a:latin typeface="+mn-lt"/>
              </a:rPr>
              <a:t>taken into account in three parts of the current framework for determining the revenues earned by providers of regulated </a:t>
            </a:r>
            <a:r>
              <a:rPr lang="en-AU" sz="1600" dirty="0" smtClean="0">
                <a:solidFill>
                  <a:srgbClr val="1D2758"/>
                </a:solidFill>
                <a:latin typeface="+mn-lt"/>
              </a:rPr>
              <a:t>services:</a:t>
            </a:r>
            <a:endParaRPr lang="en-AU" sz="1600" dirty="0">
              <a:solidFill>
                <a:srgbClr val="1D2758"/>
              </a:solidFill>
              <a:latin typeface="+mn-lt"/>
            </a:endParaRPr>
          </a:p>
          <a:p>
            <a:pPr marL="742950" lvl="2" indent="-285750" algn="l">
              <a:buFont typeface="Arial" panose="020B0604020202020204" pitchFamily="34" charset="0"/>
              <a:buChar char="•"/>
            </a:pPr>
            <a:r>
              <a:rPr lang="en-AU" sz="1400" dirty="0">
                <a:solidFill>
                  <a:schemeClr val="tx1"/>
                </a:solidFill>
                <a:latin typeface="+mn-lt"/>
                <a:cs typeface="Roboto Medium"/>
              </a:rPr>
              <a:t>Roll Forward Model (RFM)</a:t>
            </a:r>
          </a:p>
          <a:p>
            <a:pPr marL="742950" lvl="2" indent="-285750" algn="l">
              <a:buFont typeface="Arial" panose="020B0604020202020204" pitchFamily="34" charset="0"/>
              <a:buChar char="•"/>
            </a:pPr>
            <a:r>
              <a:rPr lang="en-AU" sz="1400" dirty="0">
                <a:solidFill>
                  <a:schemeClr val="tx1"/>
                </a:solidFill>
                <a:latin typeface="+mn-lt"/>
                <a:cs typeface="Roboto Medium"/>
              </a:rPr>
              <a:t>Post-Tax Revenue Model (PTRM)</a:t>
            </a:r>
          </a:p>
          <a:p>
            <a:pPr marL="742950" lvl="2" indent="-285750" algn="l">
              <a:buFont typeface="Arial" panose="020B0604020202020204" pitchFamily="34" charset="0"/>
              <a:buChar char="•"/>
            </a:pPr>
            <a:r>
              <a:rPr lang="en-US" sz="1400" dirty="0">
                <a:solidFill>
                  <a:schemeClr val="tx1"/>
                </a:solidFill>
                <a:latin typeface="+mn-lt"/>
                <a:cs typeface="Roboto Medium"/>
              </a:rPr>
              <a:t>Price Control </a:t>
            </a:r>
            <a:r>
              <a:rPr lang="en-US" sz="1400" dirty="0" smtClean="0">
                <a:solidFill>
                  <a:schemeClr val="tx1"/>
                </a:solidFill>
                <a:latin typeface="+mn-lt"/>
                <a:cs typeface="Roboto Medium"/>
              </a:rPr>
              <a:t>Mechanism</a:t>
            </a:r>
            <a:endParaRPr lang="en-US" sz="1400" dirty="0">
              <a:solidFill>
                <a:srgbClr val="1D2758"/>
              </a:solidFill>
              <a:latin typeface="+mn-lt"/>
            </a:endParaRPr>
          </a:p>
          <a:p>
            <a:pPr marL="285750" indent="-285750" algn="l">
              <a:spcBef>
                <a:spcPts val="1200"/>
              </a:spcBef>
              <a:buFont typeface="Arial" panose="020B0604020202020204" pitchFamily="34" charset="0"/>
              <a:buChar char="•"/>
            </a:pPr>
            <a:r>
              <a:rPr lang="en-US" sz="1600" dirty="0">
                <a:solidFill>
                  <a:srgbClr val="1D2758"/>
                </a:solidFill>
                <a:latin typeface="+mn-lt"/>
              </a:rPr>
              <a:t>Interactions between these three parts of the framework mean that there is more to the regulatory treatment of inflation than how best to forecast inflation</a:t>
            </a:r>
          </a:p>
        </p:txBody>
      </p:sp>
    </p:spTree>
    <p:extLst>
      <p:ext uri="{BB962C8B-B14F-4D97-AF65-F5344CB8AC3E}">
        <p14:creationId xmlns:p14="http://schemas.microsoft.com/office/powerpoint/2010/main" val="1644044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836" y="569119"/>
            <a:ext cx="5327374" cy="899388"/>
          </a:xfrm>
        </p:spPr>
        <p:txBody>
          <a:bodyPr>
            <a:normAutofit/>
          </a:bodyPr>
          <a:lstStyle/>
          <a:p>
            <a:r>
              <a:rPr lang="en-US" sz="2400" b="1" dirty="0" smtClean="0">
                <a:solidFill>
                  <a:srgbClr val="009BA6"/>
                </a:solidFill>
                <a:latin typeface="+mj-lt"/>
              </a:rPr>
              <a:t>Roll Forward Model</a:t>
            </a:r>
            <a:endParaRPr lang="en-US" sz="2400" b="1" dirty="0">
              <a:solidFill>
                <a:srgbClr val="009BA6"/>
              </a:solidFill>
              <a:latin typeface="+mj-lt"/>
            </a:endParaRPr>
          </a:p>
        </p:txBody>
      </p:sp>
      <p:sp>
        <p:nvSpPr>
          <p:cNvPr id="3" name="Subtitle 2"/>
          <p:cNvSpPr>
            <a:spLocks noGrp="1"/>
          </p:cNvSpPr>
          <p:nvPr>
            <p:ph type="subTitle" idx="1"/>
          </p:nvPr>
        </p:nvSpPr>
        <p:spPr>
          <a:xfrm>
            <a:off x="516836" y="1468507"/>
            <a:ext cx="7663069" cy="3004101"/>
          </a:xfrm>
        </p:spPr>
        <p:txBody>
          <a:bodyPr>
            <a:normAutofit/>
          </a:bodyPr>
          <a:lstStyle/>
          <a:p>
            <a:pPr marL="285750" lvl="1" indent="-285750" algn="l">
              <a:buFont typeface="Arial" panose="020B0604020202020204" pitchFamily="34" charset="0"/>
              <a:buChar char="•"/>
            </a:pPr>
            <a:r>
              <a:rPr lang="en-AU" sz="1600" dirty="0">
                <a:solidFill>
                  <a:srgbClr val="1D2758"/>
                </a:solidFill>
                <a:latin typeface="+mn-lt"/>
                <a:cs typeface="Roboto Medium"/>
              </a:rPr>
              <a:t>“Rolls forward” the regulatory asset base (RAB) from the beginning of the current regulatory period to the beginning of the </a:t>
            </a:r>
            <a:r>
              <a:rPr lang="en-AU" sz="1600" dirty="0" smtClean="0">
                <a:solidFill>
                  <a:srgbClr val="1D2758"/>
                </a:solidFill>
                <a:latin typeface="+mn-lt"/>
                <a:cs typeface="Roboto Medium"/>
              </a:rPr>
              <a:t>next</a:t>
            </a:r>
            <a:endParaRPr lang="en-AU" sz="1600" dirty="0">
              <a:solidFill>
                <a:srgbClr val="1D2758"/>
              </a:solidFill>
              <a:latin typeface="+mn-lt"/>
              <a:cs typeface="Roboto Medium"/>
            </a:endParaRPr>
          </a:p>
          <a:p>
            <a:pPr marL="285750" lvl="1" indent="-285750" algn="l">
              <a:spcBef>
                <a:spcPts val="1200"/>
              </a:spcBef>
              <a:buFont typeface="Arial" panose="020B0604020202020204" pitchFamily="34" charset="0"/>
              <a:buChar char="•"/>
            </a:pPr>
            <a:r>
              <a:rPr lang="en-AU" sz="1600" dirty="0">
                <a:solidFill>
                  <a:srgbClr val="1D2758"/>
                </a:solidFill>
                <a:latin typeface="+mn-lt"/>
                <a:cs typeface="Roboto Medium"/>
              </a:rPr>
              <a:t>Actual capital expenditures, in nominal dollars, made during the current regulatory period are added to the RAB</a:t>
            </a:r>
          </a:p>
          <a:p>
            <a:pPr marL="285750" lvl="1" indent="-285750" algn="l">
              <a:spcBef>
                <a:spcPts val="1200"/>
              </a:spcBef>
              <a:buFont typeface="Arial" panose="020B0604020202020204" pitchFamily="34" charset="0"/>
              <a:buChar char="•"/>
            </a:pPr>
            <a:r>
              <a:rPr lang="en-AU" sz="1600" dirty="0">
                <a:solidFill>
                  <a:srgbClr val="1D2758"/>
                </a:solidFill>
                <a:latin typeface="+mn-lt"/>
                <a:cs typeface="Roboto Medium"/>
              </a:rPr>
              <a:t>Depreciation for the current period </a:t>
            </a:r>
            <a:r>
              <a:rPr lang="en-AU" sz="1600" dirty="0" smtClean="0">
                <a:solidFill>
                  <a:srgbClr val="1D2758"/>
                </a:solidFill>
                <a:latin typeface="+mn-lt"/>
                <a:cs typeface="Roboto Medium"/>
              </a:rPr>
              <a:t>is deducted:  depreciation is input </a:t>
            </a:r>
            <a:r>
              <a:rPr lang="en-AU" sz="1600" dirty="0">
                <a:solidFill>
                  <a:srgbClr val="1D2758"/>
                </a:solidFill>
                <a:latin typeface="+mn-lt"/>
                <a:cs typeface="Roboto Medium"/>
              </a:rPr>
              <a:t>in real </a:t>
            </a:r>
            <a:r>
              <a:rPr lang="en-AU" sz="1600" dirty="0" smtClean="0">
                <a:solidFill>
                  <a:srgbClr val="1D2758"/>
                </a:solidFill>
                <a:latin typeface="+mn-lt"/>
                <a:cs typeface="Roboto Medium"/>
              </a:rPr>
              <a:t>terms but re-expressed, </a:t>
            </a:r>
            <a:r>
              <a:rPr lang="en-AU" sz="1600" dirty="0">
                <a:solidFill>
                  <a:srgbClr val="1D2758"/>
                </a:solidFill>
                <a:latin typeface="+mn-lt"/>
                <a:cs typeface="Roboto Medium"/>
              </a:rPr>
              <a:t>in nominal terms, in the RFM, using actual </a:t>
            </a:r>
            <a:r>
              <a:rPr lang="en-AU" sz="1600" dirty="0" smtClean="0">
                <a:solidFill>
                  <a:srgbClr val="1D2758"/>
                </a:solidFill>
                <a:latin typeface="+mn-lt"/>
                <a:cs typeface="Roboto Medium"/>
              </a:rPr>
              <a:t>inflation</a:t>
            </a:r>
          </a:p>
          <a:p>
            <a:pPr marL="285750" lvl="1" indent="-285750" algn="l">
              <a:spcBef>
                <a:spcPts val="1200"/>
              </a:spcBef>
              <a:buFont typeface="Arial" panose="020B0604020202020204" pitchFamily="34" charset="0"/>
              <a:buChar char="•"/>
            </a:pPr>
            <a:r>
              <a:rPr lang="en-AU" sz="1600" dirty="0">
                <a:solidFill>
                  <a:srgbClr val="1D2758"/>
                </a:solidFill>
                <a:latin typeface="+mn-lt"/>
                <a:cs typeface="Roboto Medium"/>
              </a:rPr>
              <a:t>RAB at the end of the current regulatory period, as calculated by the RFM, is the opening RAB for use in forecasting allowed revenue (using the PTRM) for the next regulatory </a:t>
            </a:r>
            <a:r>
              <a:rPr lang="en-AU" sz="1600" dirty="0" smtClean="0">
                <a:solidFill>
                  <a:srgbClr val="1D2758"/>
                </a:solidFill>
                <a:latin typeface="+mn-lt"/>
                <a:cs typeface="Roboto Medium"/>
              </a:rPr>
              <a:t>period</a:t>
            </a:r>
            <a:endParaRPr lang="en-AU" sz="1600" dirty="0">
              <a:solidFill>
                <a:srgbClr val="1D2758"/>
              </a:solidFill>
              <a:latin typeface="+mn-lt"/>
              <a:cs typeface="Roboto Medium"/>
            </a:endParaRPr>
          </a:p>
        </p:txBody>
      </p:sp>
    </p:spTree>
    <p:extLst>
      <p:ext uri="{BB962C8B-B14F-4D97-AF65-F5344CB8AC3E}">
        <p14:creationId xmlns:p14="http://schemas.microsoft.com/office/powerpoint/2010/main" val="2368031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836" y="569119"/>
            <a:ext cx="5327374" cy="899388"/>
          </a:xfrm>
        </p:spPr>
        <p:txBody>
          <a:bodyPr>
            <a:normAutofit/>
          </a:bodyPr>
          <a:lstStyle/>
          <a:p>
            <a:r>
              <a:rPr lang="en-US" sz="2400" b="1" dirty="0" smtClean="0">
                <a:solidFill>
                  <a:srgbClr val="009BA6"/>
                </a:solidFill>
                <a:latin typeface="+mj-lt"/>
              </a:rPr>
              <a:t>Post Tax Revenue Model</a:t>
            </a:r>
            <a:endParaRPr lang="en-US" sz="2400" b="1" dirty="0">
              <a:solidFill>
                <a:srgbClr val="009BA6"/>
              </a:solidFill>
              <a:latin typeface="+mj-lt"/>
            </a:endParaRPr>
          </a:p>
        </p:txBody>
      </p:sp>
      <p:sp>
        <p:nvSpPr>
          <p:cNvPr id="3" name="Subtitle 2"/>
          <p:cNvSpPr>
            <a:spLocks noGrp="1"/>
          </p:cNvSpPr>
          <p:nvPr>
            <p:ph type="subTitle" idx="1"/>
          </p:nvPr>
        </p:nvSpPr>
        <p:spPr>
          <a:xfrm>
            <a:off x="516836" y="1390129"/>
            <a:ext cx="7663069" cy="3207996"/>
          </a:xfrm>
        </p:spPr>
        <p:txBody>
          <a:bodyPr>
            <a:normAutofit fontScale="70000" lnSpcReduction="20000"/>
          </a:bodyPr>
          <a:lstStyle/>
          <a:p>
            <a:pPr marL="285750" lvl="1" indent="-285750" algn="l">
              <a:lnSpc>
                <a:spcPct val="120000"/>
              </a:lnSpc>
              <a:buFont typeface="Arial" panose="020B0604020202020204" pitchFamily="34" charset="0"/>
              <a:buChar char="•"/>
            </a:pPr>
            <a:r>
              <a:rPr lang="en-AU" sz="2300" dirty="0">
                <a:solidFill>
                  <a:srgbClr val="1D2758"/>
                </a:solidFill>
                <a:latin typeface="+mn-lt"/>
                <a:cs typeface="Roboto Medium"/>
              </a:rPr>
              <a:t>Models a forecast of the revenue to be allowed to a service provider during the next regulatory period</a:t>
            </a:r>
          </a:p>
          <a:p>
            <a:pPr marL="285750" lvl="1" indent="-285750" algn="l">
              <a:lnSpc>
                <a:spcPct val="120000"/>
              </a:lnSpc>
              <a:spcBef>
                <a:spcPts val="1000"/>
              </a:spcBef>
              <a:buFont typeface="Arial" panose="020B0604020202020204" pitchFamily="34" charset="0"/>
              <a:buChar char="•"/>
            </a:pPr>
            <a:r>
              <a:rPr lang="en-AU" sz="2300" dirty="0" smtClean="0">
                <a:solidFill>
                  <a:srgbClr val="1D2758"/>
                </a:solidFill>
                <a:latin typeface="+mn-lt"/>
                <a:cs typeface="Roboto Medium"/>
              </a:rPr>
              <a:t>Revenue forecast “built up” from five building blocks:</a:t>
            </a:r>
          </a:p>
          <a:p>
            <a:pPr marL="742950" lvl="1" indent="-285750" algn="l">
              <a:buFont typeface="Arial" panose="020B0604020202020204" pitchFamily="34" charset="0"/>
              <a:buChar char="•"/>
            </a:pPr>
            <a:r>
              <a:rPr lang="en-AU" sz="2000" dirty="0">
                <a:solidFill>
                  <a:schemeClr val="tx1"/>
                </a:solidFill>
                <a:latin typeface="+mn-lt"/>
                <a:ea typeface="Roboto" pitchFamily="2" charset="0"/>
              </a:rPr>
              <a:t>return on the projected </a:t>
            </a:r>
            <a:r>
              <a:rPr lang="en-AU" sz="2000" dirty="0" smtClean="0">
                <a:solidFill>
                  <a:schemeClr val="tx1"/>
                </a:solidFill>
                <a:latin typeface="+mn-lt"/>
                <a:ea typeface="Roboto" pitchFamily="2" charset="0"/>
              </a:rPr>
              <a:t>RAB</a:t>
            </a:r>
            <a:endParaRPr lang="en-AU" sz="2000" dirty="0">
              <a:solidFill>
                <a:schemeClr val="tx1"/>
              </a:solidFill>
              <a:latin typeface="+mn-lt"/>
              <a:ea typeface="Roboto" pitchFamily="2" charset="0"/>
            </a:endParaRPr>
          </a:p>
          <a:p>
            <a:pPr marL="742950" lvl="1" indent="-285750" algn="l">
              <a:buFont typeface="Arial" panose="020B0604020202020204" pitchFamily="34" charset="0"/>
              <a:buChar char="•"/>
            </a:pPr>
            <a:r>
              <a:rPr lang="en-AU" sz="2000" dirty="0">
                <a:solidFill>
                  <a:schemeClr val="tx1"/>
                </a:solidFill>
                <a:latin typeface="+mn-lt"/>
                <a:ea typeface="Roboto" pitchFamily="2" charset="0"/>
              </a:rPr>
              <a:t>depreciation of the projected RAB</a:t>
            </a:r>
          </a:p>
          <a:p>
            <a:pPr marL="742950" lvl="1" indent="-285750" algn="l">
              <a:buFont typeface="Arial" panose="020B0604020202020204" pitchFamily="34" charset="0"/>
              <a:buChar char="•"/>
            </a:pPr>
            <a:r>
              <a:rPr lang="en-AU" sz="2000" dirty="0" smtClean="0">
                <a:solidFill>
                  <a:schemeClr val="tx1"/>
                </a:solidFill>
                <a:latin typeface="+mn-lt"/>
                <a:ea typeface="Roboto" pitchFamily="2" charset="0"/>
              </a:rPr>
              <a:t>estimated </a:t>
            </a:r>
            <a:r>
              <a:rPr lang="en-AU" sz="2000" dirty="0">
                <a:solidFill>
                  <a:schemeClr val="tx1"/>
                </a:solidFill>
                <a:latin typeface="+mn-lt"/>
                <a:ea typeface="Roboto" pitchFamily="2" charset="0"/>
              </a:rPr>
              <a:t>cost of corporate income tax</a:t>
            </a:r>
          </a:p>
          <a:p>
            <a:pPr marL="742950" lvl="1" indent="-285750" algn="l">
              <a:buFont typeface="Arial" panose="020B0604020202020204" pitchFamily="34" charset="0"/>
              <a:buChar char="•"/>
            </a:pPr>
            <a:r>
              <a:rPr lang="en-AU" sz="2000" dirty="0">
                <a:solidFill>
                  <a:schemeClr val="tx1"/>
                </a:solidFill>
                <a:latin typeface="+mn-lt"/>
                <a:ea typeface="Roboto" pitchFamily="2" charset="0"/>
              </a:rPr>
              <a:t>efficiency gains or </a:t>
            </a:r>
            <a:r>
              <a:rPr lang="en-AU" sz="2000" dirty="0" smtClean="0">
                <a:solidFill>
                  <a:schemeClr val="tx1"/>
                </a:solidFill>
                <a:latin typeface="+mn-lt"/>
                <a:ea typeface="Roboto" pitchFamily="2" charset="0"/>
              </a:rPr>
              <a:t>losses</a:t>
            </a:r>
            <a:endParaRPr lang="en-AU" sz="2000" dirty="0">
              <a:solidFill>
                <a:schemeClr val="tx1"/>
              </a:solidFill>
              <a:latin typeface="+mn-lt"/>
              <a:ea typeface="Roboto" pitchFamily="2" charset="0"/>
            </a:endParaRPr>
          </a:p>
          <a:p>
            <a:pPr marL="742950" lvl="1" indent="-285750" algn="l">
              <a:buFont typeface="Arial" panose="020B0604020202020204" pitchFamily="34" charset="0"/>
              <a:buChar char="•"/>
            </a:pPr>
            <a:r>
              <a:rPr lang="en-AU" sz="2000" dirty="0">
                <a:solidFill>
                  <a:schemeClr val="tx1"/>
                </a:solidFill>
                <a:latin typeface="+mn-lt"/>
                <a:ea typeface="Roboto" pitchFamily="2" charset="0"/>
              </a:rPr>
              <a:t>forecast operating expenditure</a:t>
            </a:r>
          </a:p>
          <a:p>
            <a:pPr marL="285750" lvl="1" indent="-285750" algn="l">
              <a:lnSpc>
                <a:spcPct val="120000"/>
              </a:lnSpc>
              <a:spcBef>
                <a:spcPts val="1000"/>
              </a:spcBef>
              <a:buFont typeface="Arial" panose="020B0604020202020204" pitchFamily="34" charset="0"/>
              <a:buChar char="•"/>
            </a:pPr>
            <a:r>
              <a:rPr lang="en-AU" sz="2300" dirty="0">
                <a:solidFill>
                  <a:srgbClr val="1D2758"/>
                </a:solidFill>
                <a:latin typeface="+mn-lt"/>
                <a:cs typeface="Roboto Medium"/>
              </a:rPr>
              <a:t>Each of these building blocks incorporates </a:t>
            </a:r>
            <a:r>
              <a:rPr lang="en-AU" sz="2300" dirty="0" smtClean="0">
                <a:solidFill>
                  <a:srgbClr val="1D2758"/>
                </a:solidFill>
                <a:latin typeface="+mn-lt"/>
                <a:cs typeface="Roboto Medium"/>
              </a:rPr>
              <a:t>inflation:</a:t>
            </a:r>
            <a:endParaRPr lang="en-AU" sz="2300" dirty="0">
              <a:solidFill>
                <a:srgbClr val="1D2758"/>
              </a:solidFill>
              <a:latin typeface="+mn-lt"/>
              <a:cs typeface="Roboto Medium"/>
            </a:endParaRPr>
          </a:p>
          <a:p>
            <a:pPr marL="742950" lvl="1" indent="-285750" algn="l">
              <a:buFont typeface="Arial" panose="020B0604020202020204" pitchFamily="34" charset="0"/>
              <a:buChar char="•"/>
            </a:pPr>
            <a:r>
              <a:rPr lang="en-AU" sz="2000" dirty="0" smtClean="0">
                <a:solidFill>
                  <a:schemeClr val="tx1"/>
                </a:solidFill>
                <a:latin typeface="+mn-lt"/>
                <a:ea typeface="Roboto" pitchFamily="2" charset="0"/>
              </a:rPr>
              <a:t>current </a:t>
            </a:r>
            <a:r>
              <a:rPr lang="en-AU" sz="2000" dirty="0">
                <a:solidFill>
                  <a:schemeClr val="tx1"/>
                </a:solidFill>
                <a:latin typeface="+mn-lt"/>
                <a:ea typeface="Roboto" pitchFamily="2" charset="0"/>
              </a:rPr>
              <a:t>market data used to estimate the nominal rates of return on equity and on debt used to forecast </a:t>
            </a:r>
            <a:r>
              <a:rPr lang="en-AU" sz="2000" dirty="0" smtClean="0">
                <a:solidFill>
                  <a:schemeClr val="tx1"/>
                </a:solidFill>
                <a:latin typeface="+mn-lt"/>
                <a:ea typeface="Roboto" pitchFamily="2" charset="0"/>
              </a:rPr>
              <a:t>return on projected RAB </a:t>
            </a:r>
            <a:r>
              <a:rPr lang="en-AU" sz="2000" dirty="0">
                <a:solidFill>
                  <a:schemeClr val="tx1"/>
                </a:solidFill>
                <a:latin typeface="+mn-lt"/>
                <a:ea typeface="Roboto" pitchFamily="2" charset="0"/>
              </a:rPr>
              <a:t>embed expectations of future inflation</a:t>
            </a:r>
          </a:p>
          <a:p>
            <a:pPr marL="742950" lvl="1" indent="-285750" algn="l">
              <a:buFont typeface="Arial" panose="020B0604020202020204" pitchFamily="34" charset="0"/>
              <a:buChar char="•"/>
            </a:pPr>
            <a:r>
              <a:rPr lang="en-US" sz="2000" dirty="0" smtClean="0">
                <a:solidFill>
                  <a:schemeClr val="tx1"/>
                </a:solidFill>
                <a:latin typeface="+mn-lt"/>
                <a:ea typeface="Roboto" pitchFamily="2" charset="0"/>
              </a:rPr>
              <a:t>explicit </a:t>
            </a:r>
            <a:r>
              <a:rPr lang="en-US" sz="2000" dirty="0">
                <a:solidFill>
                  <a:schemeClr val="tx1"/>
                </a:solidFill>
                <a:latin typeface="+mn-lt"/>
                <a:ea typeface="Roboto" pitchFamily="2" charset="0"/>
              </a:rPr>
              <a:t>forecast of inflation used in calculating depreciation and </a:t>
            </a:r>
            <a:r>
              <a:rPr lang="en-US" sz="2000" dirty="0" smtClean="0">
                <a:solidFill>
                  <a:schemeClr val="tx1"/>
                </a:solidFill>
                <a:latin typeface="+mn-lt"/>
                <a:ea typeface="Roboto" pitchFamily="2" charset="0"/>
              </a:rPr>
              <a:t>in forecasting capital and operating expenditures</a:t>
            </a:r>
            <a:endParaRPr lang="en-AU" sz="2000" dirty="0">
              <a:solidFill>
                <a:schemeClr val="tx1"/>
              </a:solidFill>
              <a:latin typeface="+mn-lt"/>
              <a:ea typeface="Roboto" pitchFamily="2" charset="0"/>
            </a:endParaRPr>
          </a:p>
        </p:txBody>
      </p:sp>
    </p:spTree>
    <p:extLst>
      <p:ext uri="{BB962C8B-B14F-4D97-AF65-F5344CB8AC3E}">
        <p14:creationId xmlns:p14="http://schemas.microsoft.com/office/powerpoint/2010/main" val="1722275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836" y="569119"/>
            <a:ext cx="5327374" cy="899388"/>
          </a:xfrm>
        </p:spPr>
        <p:txBody>
          <a:bodyPr>
            <a:normAutofit/>
          </a:bodyPr>
          <a:lstStyle/>
          <a:p>
            <a:r>
              <a:rPr lang="en-US" sz="2400" b="1" dirty="0" smtClean="0">
                <a:solidFill>
                  <a:srgbClr val="009BA6"/>
                </a:solidFill>
                <a:latin typeface="+mj-lt"/>
              </a:rPr>
              <a:t>PTRM:  smoothing</a:t>
            </a:r>
            <a:endParaRPr lang="en-US" sz="2400" b="1" dirty="0">
              <a:solidFill>
                <a:srgbClr val="009BA6"/>
              </a:solidFill>
              <a:latin typeface="+mj-lt"/>
            </a:endParaRPr>
          </a:p>
        </p:txBody>
      </p:sp>
      <p:sp>
        <p:nvSpPr>
          <p:cNvPr id="3" name="Subtitle 2"/>
          <p:cNvSpPr>
            <a:spLocks noGrp="1"/>
          </p:cNvSpPr>
          <p:nvPr>
            <p:ph type="subTitle" idx="1"/>
          </p:nvPr>
        </p:nvSpPr>
        <p:spPr>
          <a:xfrm>
            <a:off x="516836" y="1285628"/>
            <a:ext cx="7663069" cy="3303790"/>
          </a:xfrm>
        </p:spPr>
        <p:txBody>
          <a:bodyPr>
            <a:normAutofit fontScale="25000" lnSpcReduction="20000"/>
          </a:bodyPr>
          <a:lstStyle/>
          <a:p>
            <a:pPr marL="285750" lvl="1" indent="-285750" algn="l">
              <a:lnSpc>
                <a:spcPct val="120000"/>
              </a:lnSpc>
              <a:spcBef>
                <a:spcPts val="1000"/>
              </a:spcBef>
              <a:buFont typeface="Arial" panose="020B0604020202020204" pitchFamily="34" charset="0"/>
              <a:buChar char="•"/>
            </a:pPr>
            <a:r>
              <a:rPr lang="en-AU" sz="6400" dirty="0">
                <a:solidFill>
                  <a:srgbClr val="1D2758"/>
                </a:solidFill>
                <a:latin typeface="+mn-lt"/>
                <a:cs typeface="Roboto Medium"/>
              </a:rPr>
              <a:t>Annual building block revenue requirements calculated in the PTRM vary from one year to the next during the regulatory period, and are “smoothed” within the model</a:t>
            </a:r>
          </a:p>
          <a:p>
            <a:pPr marL="285750" lvl="1" indent="-285750" algn="l">
              <a:lnSpc>
                <a:spcPct val="120000"/>
              </a:lnSpc>
              <a:spcBef>
                <a:spcPts val="1000"/>
              </a:spcBef>
              <a:buFont typeface="Arial" panose="020B0604020202020204" pitchFamily="34" charset="0"/>
              <a:buChar char="•"/>
            </a:pPr>
            <a:r>
              <a:rPr lang="en-AU" sz="6400" dirty="0" smtClean="0">
                <a:solidFill>
                  <a:srgbClr val="1D2758"/>
                </a:solidFill>
                <a:latin typeface="+mn-lt"/>
                <a:cs typeface="Roboto Medium"/>
              </a:rPr>
              <a:t>In the smoothing process:</a:t>
            </a:r>
          </a:p>
          <a:p>
            <a:pPr marL="742950" lvl="1" indent="-285750" algn="l">
              <a:buFont typeface="Arial" panose="020B0604020202020204" pitchFamily="34" charset="0"/>
              <a:buChar char="•"/>
            </a:pPr>
            <a:r>
              <a:rPr lang="en-AU" sz="5600" dirty="0" smtClean="0">
                <a:solidFill>
                  <a:schemeClr val="tx1"/>
                </a:solidFill>
                <a:latin typeface="+mn-lt"/>
                <a:ea typeface="Roboto" pitchFamily="2" charset="0"/>
              </a:rPr>
              <a:t>discounting </a:t>
            </a:r>
            <a:r>
              <a:rPr lang="en-AU" sz="5600" dirty="0">
                <a:solidFill>
                  <a:schemeClr val="tx1"/>
                </a:solidFill>
                <a:latin typeface="+mn-lt"/>
                <a:ea typeface="Roboto" pitchFamily="2" charset="0"/>
              </a:rPr>
              <a:t>at the allowed rate of </a:t>
            </a:r>
            <a:r>
              <a:rPr lang="en-AU" sz="5600" dirty="0" smtClean="0">
                <a:solidFill>
                  <a:schemeClr val="tx1"/>
                </a:solidFill>
                <a:latin typeface="+mn-lt"/>
                <a:ea typeface="Roboto" pitchFamily="2" charset="0"/>
              </a:rPr>
              <a:t>return effectively removes </a:t>
            </a:r>
            <a:r>
              <a:rPr lang="en-AU" sz="5600" dirty="0">
                <a:solidFill>
                  <a:schemeClr val="tx1"/>
                </a:solidFill>
                <a:latin typeface="+mn-lt"/>
                <a:ea typeface="Roboto" pitchFamily="2" charset="0"/>
              </a:rPr>
              <a:t>expected and forecast inflation </a:t>
            </a:r>
            <a:r>
              <a:rPr lang="en-AU" sz="5600" dirty="0" smtClean="0">
                <a:solidFill>
                  <a:schemeClr val="tx1"/>
                </a:solidFill>
                <a:latin typeface="+mn-lt"/>
                <a:ea typeface="Roboto" pitchFamily="2" charset="0"/>
              </a:rPr>
              <a:t>incorporated </a:t>
            </a:r>
            <a:r>
              <a:rPr lang="en-AU" sz="5600" dirty="0">
                <a:solidFill>
                  <a:schemeClr val="tx1"/>
                </a:solidFill>
                <a:latin typeface="+mn-lt"/>
                <a:ea typeface="Roboto" pitchFamily="2" charset="0"/>
              </a:rPr>
              <a:t>in the </a:t>
            </a:r>
            <a:r>
              <a:rPr lang="en-AU" sz="5600" dirty="0" smtClean="0">
                <a:solidFill>
                  <a:schemeClr val="tx1"/>
                </a:solidFill>
                <a:latin typeface="+mn-lt"/>
                <a:ea typeface="Roboto" pitchFamily="2" charset="0"/>
              </a:rPr>
              <a:t>revenue building blocks, along </a:t>
            </a:r>
            <a:r>
              <a:rPr lang="en-AU" sz="5600" dirty="0">
                <a:solidFill>
                  <a:schemeClr val="tx1"/>
                </a:solidFill>
                <a:latin typeface="+mn-lt"/>
                <a:ea typeface="Roboto" pitchFamily="2" charset="0"/>
              </a:rPr>
              <a:t>with an implied real rate of </a:t>
            </a:r>
            <a:r>
              <a:rPr lang="en-AU" sz="5600" dirty="0" smtClean="0">
                <a:solidFill>
                  <a:schemeClr val="tx1"/>
                </a:solidFill>
                <a:latin typeface="+mn-lt"/>
                <a:ea typeface="Roboto" pitchFamily="2" charset="0"/>
              </a:rPr>
              <a:t>return</a:t>
            </a:r>
          </a:p>
          <a:p>
            <a:pPr marL="742950" lvl="1" indent="-285750" algn="l">
              <a:buFont typeface="Arial" panose="020B0604020202020204" pitchFamily="34" charset="0"/>
              <a:buChar char="•"/>
            </a:pPr>
            <a:r>
              <a:rPr lang="en-AU" sz="5600" dirty="0">
                <a:solidFill>
                  <a:schemeClr val="tx1"/>
                </a:solidFill>
                <a:latin typeface="+mn-lt"/>
                <a:ea typeface="Roboto" pitchFamily="2" charset="0"/>
              </a:rPr>
              <a:t>inflation expectations and forecasts </a:t>
            </a:r>
            <a:r>
              <a:rPr lang="en-AU" sz="5600" dirty="0" smtClean="0">
                <a:solidFill>
                  <a:schemeClr val="tx1"/>
                </a:solidFill>
                <a:latin typeface="+mn-lt"/>
                <a:ea typeface="Roboto" pitchFamily="2" charset="0"/>
              </a:rPr>
              <a:t>incorporated </a:t>
            </a:r>
            <a:r>
              <a:rPr lang="en-AU" sz="5600" dirty="0">
                <a:solidFill>
                  <a:schemeClr val="tx1"/>
                </a:solidFill>
                <a:latin typeface="+mn-lt"/>
                <a:ea typeface="Roboto" pitchFamily="2" charset="0"/>
              </a:rPr>
              <a:t>in the building blocks are effectively replaced by </a:t>
            </a:r>
            <a:r>
              <a:rPr lang="en-AU" sz="5600" dirty="0" smtClean="0">
                <a:solidFill>
                  <a:schemeClr val="tx1"/>
                </a:solidFill>
                <a:latin typeface="+mn-lt"/>
                <a:ea typeface="Roboto" pitchFamily="2" charset="0"/>
              </a:rPr>
              <a:t>an </a:t>
            </a:r>
            <a:r>
              <a:rPr lang="en-AU" sz="5600" dirty="0">
                <a:solidFill>
                  <a:schemeClr val="tx1"/>
                </a:solidFill>
                <a:latin typeface="+mn-lt"/>
                <a:ea typeface="Roboto" pitchFamily="2" charset="0"/>
              </a:rPr>
              <a:t>explicit inflation forecast provided as an input to the </a:t>
            </a:r>
            <a:r>
              <a:rPr lang="en-AU" sz="5600" dirty="0" smtClean="0">
                <a:solidFill>
                  <a:schemeClr val="tx1"/>
                </a:solidFill>
                <a:latin typeface="+mn-lt"/>
                <a:ea typeface="Roboto" pitchFamily="2" charset="0"/>
              </a:rPr>
              <a:t>PTRM</a:t>
            </a:r>
          </a:p>
          <a:p>
            <a:pPr marL="285750" lvl="1" indent="-285750" algn="l">
              <a:lnSpc>
                <a:spcPct val="120000"/>
              </a:lnSpc>
              <a:spcBef>
                <a:spcPts val="1000"/>
              </a:spcBef>
              <a:buFont typeface="Arial" panose="020B0604020202020204" pitchFamily="34" charset="0"/>
              <a:buChar char="•"/>
            </a:pPr>
            <a:r>
              <a:rPr lang="en-AU" sz="6400" dirty="0" smtClean="0">
                <a:solidFill>
                  <a:srgbClr val="1D2758"/>
                </a:solidFill>
                <a:latin typeface="+mn-lt"/>
                <a:cs typeface="Roboto Medium"/>
              </a:rPr>
              <a:t>This removal and replacement of inflation is not precise</a:t>
            </a:r>
            <a:endParaRPr lang="en-AU" sz="6400" dirty="0">
              <a:solidFill>
                <a:srgbClr val="1D2758"/>
              </a:solidFill>
              <a:latin typeface="+mn-lt"/>
              <a:cs typeface="Roboto Medium"/>
            </a:endParaRPr>
          </a:p>
          <a:p>
            <a:pPr marL="742950" lvl="1" indent="-285750" algn="l">
              <a:buFont typeface="Arial" panose="020B0604020202020204" pitchFamily="34" charset="0"/>
              <a:buChar char="•"/>
            </a:pPr>
            <a:r>
              <a:rPr lang="en-AU" sz="5600" dirty="0">
                <a:solidFill>
                  <a:schemeClr val="tx1"/>
                </a:solidFill>
                <a:latin typeface="+mn-lt"/>
                <a:ea typeface="Roboto" pitchFamily="2" charset="0"/>
              </a:rPr>
              <a:t>expectations of inflation embedded in the return on equity and the return on debt are not known, and cannot be assumed to be the same as the explicit inflation forecast used in the </a:t>
            </a:r>
            <a:r>
              <a:rPr lang="en-AU" sz="5600" dirty="0" smtClean="0">
                <a:solidFill>
                  <a:schemeClr val="tx1"/>
                </a:solidFill>
                <a:latin typeface="+mn-lt"/>
                <a:ea typeface="Roboto" pitchFamily="2" charset="0"/>
              </a:rPr>
              <a:t>PTRM</a:t>
            </a:r>
          </a:p>
          <a:p>
            <a:pPr marL="285750" lvl="1" indent="-285750" algn="l">
              <a:lnSpc>
                <a:spcPct val="120000"/>
              </a:lnSpc>
              <a:spcBef>
                <a:spcPts val="1000"/>
              </a:spcBef>
              <a:buFont typeface="Arial" panose="020B0604020202020204" pitchFamily="34" charset="0"/>
              <a:buChar char="•"/>
            </a:pPr>
            <a:r>
              <a:rPr lang="en-AU" sz="6400" dirty="0" smtClean="0">
                <a:solidFill>
                  <a:srgbClr val="1D2758"/>
                </a:solidFill>
                <a:latin typeface="+mn-lt"/>
                <a:cs typeface="Roboto Medium"/>
              </a:rPr>
              <a:t>Smoothing </a:t>
            </a:r>
            <a:r>
              <a:rPr lang="en-AU" sz="6400" dirty="0">
                <a:solidFill>
                  <a:srgbClr val="1D2758"/>
                </a:solidFill>
                <a:latin typeface="+mn-lt"/>
                <a:cs typeface="Roboto Medium"/>
              </a:rPr>
              <a:t>of </a:t>
            </a:r>
            <a:r>
              <a:rPr lang="en-AU" sz="6400" dirty="0" smtClean="0">
                <a:solidFill>
                  <a:srgbClr val="1D2758"/>
                </a:solidFill>
                <a:latin typeface="+mn-lt"/>
                <a:cs typeface="Roboto Medium"/>
              </a:rPr>
              <a:t>building </a:t>
            </a:r>
            <a:r>
              <a:rPr lang="en-AU" sz="6400" dirty="0">
                <a:solidFill>
                  <a:srgbClr val="1D2758"/>
                </a:solidFill>
                <a:latin typeface="+mn-lt"/>
                <a:cs typeface="Roboto Medium"/>
              </a:rPr>
              <a:t>block revenue requirements </a:t>
            </a:r>
            <a:r>
              <a:rPr lang="en-AU" sz="6400" dirty="0" smtClean="0">
                <a:solidFill>
                  <a:srgbClr val="1D2758"/>
                </a:solidFill>
                <a:latin typeface="+mn-lt"/>
                <a:cs typeface="Roboto Medium"/>
              </a:rPr>
              <a:t>effected </a:t>
            </a:r>
            <a:r>
              <a:rPr lang="en-AU" sz="6400" dirty="0">
                <a:solidFill>
                  <a:srgbClr val="1D2758"/>
                </a:solidFill>
                <a:latin typeface="+mn-lt"/>
                <a:cs typeface="Roboto Medium"/>
              </a:rPr>
              <a:t>using a series of X factors</a:t>
            </a:r>
          </a:p>
        </p:txBody>
      </p:sp>
    </p:spTree>
    <p:extLst>
      <p:ext uri="{BB962C8B-B14F-4D97-AF65-F5344CB8AC3E}">
        <p14:creationId xmlns:p14="http://schemas.microsoft.com/office/powerpoint/2010/main" val="398041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836" y="569119"/>
            <a:ext cx="5327374" cy="899388"/>
          </a:xfrm>
        </p:spPr>
        <p:txBody>
          <a:bodyPr>
            <a:normAutofit/>
          </a:bodyPr>
          <a:lstStyle/>
          <a:p>
            <a:r>
              <a:rPr lang="en-US" sz="2400" b="1" dirty="0" smtClean="0">
                <a:solidFill>
                  <a:srgbClr val="009BA6"/>
                </a:solidFill>
                <a:latin typeface="+mj-lt"/>
              </a:rPr>
              <a:t>Price control</a:t>
            </a:r>
            <a:endParaRPr lang="en-US" sz="2400" b="1" dirty="0">
              <a:solidFill>
                <a:srgbClr val="009BA6"/>
              </a:solidFill>
              <a:latin typeface="+mj-lt"/>
            </a:endParaRPr>
          </a:p>
        </p:txBody>
      </p:sp>
      <p:sp>
        <p:nvSpPr>
          <p:cNvPr id="3" name="Subtitle 2"/>
          <p:cNvSpPr>
            <a:spLocks noGrp="1"/>
          </p:cNvSpPr>
          <p:nvPr>
            <p:ph type="subTitle" idx="1"/>
          </p:nvPr>
        </p:nvSpPr>
        <p:spPr>
          <a:xfrm>
            <a:off x="516836" y="1398840"/>
            <a:ext cx="7663069" cy="3059950"/>
          </a:xfrm>
        </p:spPr>
        <p:txBody>
          <a:bodyPr>
            <a:normAutofit/>
          </a:bodyPr>
          <a:lstStyle/>
          <a:p>
            <a:pPr marL="285750" lvl="1" indent="-285750" algn="l">
              <a:spcBef>
                <a:spcPts val="1000"/>
              </a:spcBef>
              <a:buFont typeface="Arial" panose="020B0604020202020204" pitchFamily="34" charset="0"/>
              <a:buChar char="•"/>
            </a:pPr>
            <a:r>
              <a:rPr lang="en-AU" sz="1600" dirty="0">
                <a:solidFill>
                  <a:srgbClr val="1D2758"/>
                </a:solidFill>
                <a:latin typeface="+mn-lt"/>
                <a:cs typeface="Roboto Medium"/>
              </a:rPr>
              <a:t>Typically, the revenue which a service provider is allowed to earn in the first year of the next regulatory period is the smoothed revenue from the PTRM</a:t>
            </a:r>
          </a:p>
          <a:p>
            <a:pPr marL="285750" lvl="1" indent="-285750" algn="l">
              <a:spcBef>
                <a:spcPts val="1000"/>
              </a:spcBef>
              <a:buFont typeface="Arial" panose="020B0604020202020204" pitchFamily="34" charset="0"/>
              <a:buChar char="•"/>
            </a:pPr>
            <a:r>
              <a:rPr lang="en-AU" sz="1600" dirty="0">
                <a:solidFill>
                  <a:srgbClr val="1D2758"/>
                </a:solidFill>
                <a:latin typeface="+mn-lt"/>
                <a:cs typeface="Roboto Medium"/>
              </a:rPr>
              <a:t>The allowed revenue in the second year is then the allowed revenue in the first year adjusted by a smoothing factor X, and by actual inflation:  the revenue in the second year is the revenue in the first year multiplied by the product of (</a:t>
            </a:r>
            <a:r>
              <a:rPr lang="en-AU" sz="1600" i="1" dirty="0">
                <a:solidFill>
                  <a:srgbClr val="1D2758"/>
                </a:solidFill>
                <a:latin typeface="+mn-lt"/>
                <a:cs typeface="Roboto Medium"/>
              </a:rPr>
              <a:t>1 – X</a:t>
            </a:r>
            <a:r>
              <a:rPr lang="en-AU" sz="1600" dirty="0">
                <a:solidFill>
                  <a:srgbClr val="1D2758"/>
                </a:solidFill>
                <a:latin typeface="+mn-lt"/>
                <a:cs typeface="Roboto Medium"/>
              </a:rPr>
              <a:t>) </a:t>
            </a:r>
            <a:r>
              <a:rPr lang="en-AU" sz="1600" dirty="0" smtClean="0">
                <a:solidFill>
                  <a:srgbClr val="1D2758"/>
                </a:solidFill>
                <a:latin typeface="+mn-lt"/>
                <a:cs typeface="Roboto Medium"/>
              </a:rPr>
              <a:t>and </a:t>
            </a:r>
            <a:br>
              <a:rPr lang="en-AU" sz="1600" dirty="0" smtClean="0">
                <a:solidFill>
                  <a:srgbClr val="1D2758"/>
                </a:solidFill>
                <a:latin typeface="+mn-lt"/>
                <a:cs typeface="Roboto Medium"/>
              </a:rPr>
            </a:br>
            <a:r>
              <a:rPr lang="en-AU" sz="1600" dirty="0" smtClean="0">
                <a:solidFill>
                  <a:srgbClr val="1D2758"/>
                </a:solidFill>
                <a:latin typeface="+mn-lt"/>
                <a:cs typeface="Roboto Medium"/>
              </a:rPr>
              <a:t>(</a:t>
            </a:r>
            <a:r>
              <a:rPr lang="en-AU" sz="1600" i="1" dirty="0" smtClean="0">
                <a:solidFill>
                  <a:srgbClr val="1D2758"/>
                </a:solidFill>
                <a:latin typeface="+mn-lt"/>
                <a:cs typeface="Roboto Medium"/>
              </a:rPr>
              <a:t>1</a:t>
            </a:r>
            <a:r>
              <a:rPr lang="en-AU" sz="1600" i="1" dirty="0">
                <a:solidFill>
                  <a:srgbClr val="1D2758"/>
                </a:solidFill>
                <a:latin typeface="+mn-lt"/>
                <a:cs typeface="Roboto Medium"/>
              </a:rPr>
              <a:t> + actual </a:t>
            </a:r>
            <a:r>
              <a:rPr lang="en-AU" sz="1600" i="1" dirty="0" smtClean="0">
                <a:solidFill>
                  <a:srgbClr val="1D2758"/>
                </a:solidFill>
                <a:latin typeface="+mn-lt"/>
                <a:cs typeface="Roboto Medium"/>
              </a:rPr>
              <a:t>inflation</a:t>
            </a:r>
            <a:r>
              <a:rPr lang="en-AU" sz="1600" dirty="0" smtClean="0">
                <a:solidFill>
                  <a:srgbClr val="1D2758"/>
                </a:solidFill>
                <a:latin typeface="+mn-lt"/>
                <a:cs typeface="Roboto Medium"/>
              </a:rPr>
              <a:t>)</a:t>
            </a:r>
          </a:p>
          <a:p>
            <a:pPr marL="285750" lvl="1" indent="-285750" algn="l">
              <a:spcBef>
                <a:spcPts val="1000"/>
              </a:spcBef>
              <a:buFont typeface="Arial" panose="020B0604020202020204" pitchFamily="34" charset="0"/>
              <a:buChar char="•"/>
            </a:pPr>
            <a:r>
              <a:rPr lang="en-AU" sz="1600" dirty="0">
                <a:solidFill>
                  <a:srgbClr val="1D2758"/>
                </a:solidFill>
                <a:latin typeface="+mn-lt"/>
                <a:cs typeface="Roboto Medium"/>
              </a:rPr>
              <a:t>The allowed revenue in each subsequent year is similarly calculated by </a:t>
            </a:r>
            <a:r>
              <a:rPr lang="en-AU" sz="1600" dirty="0" smtClean="0">
                <a:solidFill>
                  <a:srgbClr val="1D2758"/>
                </a:solidFill>
                <a:latin typeface="+mn-lt"/>
                <a:cs typeface="Roboto Medium"/>
              </a:rPr>
              <a:t>adjusting </a:t>
            </a:r>
            <a:r>
              <a:rPr lang="en-AU" sz="1600" dirty="0">
                <a:solidFill>
                  <a:srgbClr val="1D2758"/>
                </a:solidFill>
                <a:latin typeface="+mn-lt"/>
                <a:cs typeface="Roboto Medium"/>
              </a:rPr>
              <a:t>the allowed revenue in the preceding year by the smoothing factor for </a:t>
            </a:r>
            <a:r>
              <a:rPr lang="en-AU" sz="1600" dirty="0" smtClean="0">
                <a:solidFill>
                  <a:srgbClr val="1D2758"/>
                </a:solidFill>
                <a:latin typeface="+mn-lt"/>
                <a:cs typeface="Roboto Medium"/>
              </a:rPr>
              <a:t>the </a:t>
            </a:r>
            <a:r>
              <a:rPr lang="en-AU" sz="1600" dirty="0">
                <a:solidFill>
                  <a:srgbClr val="1D2758"/>
                </a:solidFill>
                <a:latin typeface="+mn-lt"/>
                <a:cs typeface="Roboto Medium"/>
              </a:rPr>
              <a:t>year, and by actual </a:t>
            </a:r>
            <a:r>
              <a:rPr lang="en-AU" sz="1600" dirty="0" smtClean="0">
                <a:solidFill>
                  <a:srgbClr val="1D2758"/>
                </a:solidFill>
                <a:latin typeface="+mn-lt"/>
                <a:cs typeface="Roboto Medium"/>
              </a:rPr>
              <a:t>inflation</a:t>
            </a:r>
          </a:p>
        </p:txBody>
      </p:sp>
    </p:spTree>
    <p:extLst>
      <p:ext uri="{BB962C8B-B14F-4D97-AF65-F5344CB8AC3E}">
        <p14:creationId xmlns:p14="http://schemas.microsoft.com/office/powerpoint/2010/main" val="3666964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836" y="569119"/>
            <a:ext cx="5327374" cy="899388"/>
          </a:xfrm>
        </p:spPr>
        <p:txBody>
          <a:bodyPr>
            <a:normAutofit/>
          </a:bodyPr>
          <a:lstStyle/>
          <a:p>
            <a:r>
              <a:rPr lang="en-US" sz="2400" b="1" dirty="0" smtClean="0">
                <a:solidFill>
                  <a:srgbClr val="009BA6"/>
                </a:solidFill>
                <a:latin typeface="+mj-lt"/>
              </a:rPr>
              <a:t>Summarizing</a:t>
            </a:r>
            <a:endParaRPr lang="en-US" sz="2400" b="1" dirty="0">
              <a:solidFill>
                <a:srgbClr val="009BA6"/>
              </a:solidFill>
              <a:latin typeface="+mj-lt"/>
            </a:endParaRPr>
          </a:p>
        </p:txBody>
      </p:sp>
      <p:sp>
        <p:nvSpPr>
          <p:cNvPr id="3" name="Subtitle 2"/>
          <p:cNvSpPr>
            <a:spLocks noGrp="1"/>
          </p:cNvSpPr>
          <p:nvPr>
            <p:ph type="subTitle" idx="1"/>
          </p:nvPr>
        </p:nvSpPr>
        <p:spPr>
          <a:xfrm>
            <a:off x="516836" y="1381422"/>
            <a:ext cx="7663069" cy="3059950"/>
          </a:xfrm>
        </p:spPr>
        <p:txBody>
          <a:bodyPr>
            <a:normAutofit/>
          </a:bodyPr>
          <a:lstStyle/>
          <a:p>
            <a:pPr marL="285750" lvl="1" indent="-285750" algn="l">
              <a:lnSpc>
                <a:spcPct val="110000"/>
              </a:lnSpc>
              <a:spcBef>
                <a:spcPts val="1000"/>
              </a:spcBef>
              <a:buFont typeface="Arial" panose="020B0604020202020204" pitchFamily="34" charset="0"/>
              <a:buChar char="•"/>
            </a:pPr>
            <a:r>
              <a:rPr lang="en-AU" sz="1600" dirty="0" smtClean="0">
                <a:solidFill>
                  <a:srgbClr val="1D2758"/>
                </a:solidFill>
                <a:latin typeface="+mn-lt"/>
                <a:cs typeface="Roboto Medium"/>
              </a:rPr>
              <a:t>Expectations of inflation are incorporated in the nominal rates of return used in the PTRM</a:t>
            </a:r>
          </a:p>
          <a:p>
            <a:pPr marL="285750" lvl="1" indent="-285750" algn="l">
              <a:lnSpc>
                <a:spcPct val="110000"/>
              </a:lnSpc>
              <a:spcBef>
                <a:spcPts val="1000"/>
              </a:spcBef>
              <a:buFont typeface="Arial" panose="020B0604020202020204" pitchFamily="34" charset="0"/>
              <a:buChar char="•"/>
            </a:pPr>
            <a:r>
              <a:rPr lang="en-AU" sz="1600" dirty="0" smtClean="0">
                <a:solidFill>
                  <a:srgbClr val="1D2758"/>
                </a:solidFill>
                <a:latin typeface="+mn-lt"/>
                <a:cs typeface="Roboto Medium"/>
              </a:rPr>
              <a:t>The PTRM also uses an explicit forecast inflation for re-expressing capital and operating expenditure forecasts in nominal terms</a:t>
            </a:r>
          </a:p>
          <a:p>
            <a:pPr marL="285750" lvl="1" indent="-285750" algn="l">
              <a:lnSpc>
                <a:spcPct val="110000"/>
              </a:lnSpc>
              <a:spcBef>
                <a:spcPts val="1000"/>
              </a:spcBef>
              <a:buFont typeface="Arial" panose="020B0604020202020204" pitchFamily="34" charset="0"/>
              <a:buChar char="•"/>
            </a:pPr>
            <a:r>
              <a:rPr lang="en-AU" sz="1600" dirty="0" smtClean="0">
                <a:solidFill>
                  <a:srgbClr val="1D2758"/>
                </a:solidFill>
                <a:latin typeface="+mn-lt"/>
                <a:cs typeface="Roboto Medium"/>
              </a:rPr>
              <a:t>The </a:t>
            </a:r>
            <a:r>
              <a:rPr lang="en-AU" sz="1600" dirty="0">
                <a:solidFill>
                  <a:srgbClr val="1D2758"/>
                </a:solidFill>
                <a:latin typeface="+mn-lt"/>
                <a:cs typeface="Roboto Medium"/>
              </a:rPr>
              <a:t>RFM and the price control mechanism use measures of actual </a:t>
            </a:r>
            <a:r>
              <a:rPr lang="en-AU" sz="1600" dirty="0" smtClean="0">
                <a:solidFill>
                  <a:srgbClr val="1D2758"/>
                </a:solidFill>
                <a:latin typeface="+mn-lt"/>
                <a:cs typeface="Roboto Medium"/>
              </a:rPr>
              <a:t>inflation</a:t>
            </a:r>
            <a:endParaRPr lang="en-AU" sz="1600" dirty="0">
              <a:solidFill>
                <a:srgbClr val="1D2758"/>
              </a:solidFill>
              <a:latin typeface="+mn-lt"/>
              <a:cs typeface="Roboto Medium"/>
            </a:endParaRPr>
          </a:p>
          <a:p>
            <a:pPr marL="285750" lvl="1" indent="-285750" algn="l">
              <a:lnSpc>
                <a:spcPct val="110000"/>
              </a:lnSpc>
              <a:spcBef>
                <a:spcPts val="1000"/>
              </a:spcBef>
              <a:buFont typeface="Arial" panose="020B0604020202020204" pitchFamily="34" charset="0"/>
              <a:buChar char="•"/>
            </a:pPr>
            <a:r>
              <a:rPr lang="en-AU" sz="1600" dirty="0">
                <a:solidFill>
                  <a:srgbClr val="1D2758"/>
                </a:solidFill>
                <a:latin typeface="+mn-lt"/>
                <a:cs typeface="Roboto Medium"/>
              </a:rPr>
              <a:t>Any re-examination of the regulatory treatment of inflation </a:t>
            </a:r>
            <a:r>
              <a:rPr lang="en-AU" sz="1600" dirty="0" smtClean="0">
                <a:solidFill>
                  <a:srgbClr val="1D2758"/>
                </a:solidFill>
                <a:latin typeface="+mn-lt"/>
                <a:cs typeface="Roboto Medium"/>
              </a:rPr>
              <a:t>should </a:t>
            </a:r>
            <a:r>
              <a:rPr lang="en-AU" sz="1600" dirty="0">
                <a:solidFill>
                  <a:srgbClr val="1D2758"/>
                </a:solidFill>
                <a:latin typeface="+mn-lt"/>
                <a:cs typeface="Roboto Medium"/>
              </a:rPr>
              <a:t>consider the </a:t>
            </a:r>
            <a:r>
              <a:rPr lang="en-AU" sz="1600" dirty="0" smtClean="0">
                <a:solidFill>
                  <a:srgbClr val="1D2758"/>
                </a:solidFill>
                <a:latin typeface="+mn-lt"/>
                <a:cs typeface="Roboto Medium"/>
              </a:rPr>
              <a:t>interactions </a:t>
            </a:r>
            <a:r>
              <a:rPr lang="en-AU" sz="1600" dirty="0">
                <a:solidFill>
                  <a:srgbClr val="1D2758"/>
                </a:solidFill>
                <a:latin typeface="+mn-lt"/>
                <a:cs typeface="Roboto Medium"/>
              </a:rPr>
              <a:t>between forecast and actual inflation within the </a:t>
            </a:r>
            <a:r>
              <a:rPr lang="en-AU" sz="1600" dirty="0" smtClean="0">
                <a:solidFill>
                  <a:srgbClr val="1D2758"/>
                </a:solidFill>
                <a:latin typeface="+mn-lt"/>
                <a:cs typeface="Roboto Medium"/>
              </a:rPr>
              <a:t>framework </a:t>
            </a:r>
            <a:r>
              <a:rPr lang="en-AU" sz="1600" dirty="0">
                <a:solidFill>
                  <a:srgbClr val="1D2758"/>
                </a:solidFill>
                <a:latin typeface="+mn-lt"/>
                <a:cs typeface="Roboto Medium"/>
              </a:rPr>
              <a:t>of </a:t>
            </a:r>
            <a:r>
              <a:rPr lang="en-AU" sz="1600" dirty="0" smtClean="0">
                <a:solidFill>
                  <a:srgbClr val="1D2758"/>
                </a:solidFill>
                <a:latin typeface="+mn-lt"/>
                <a:cs typeface="Roboto Medium"/>
              </a:rPr>
              <a:t> the RFM</a:t>
            </a:r>
            <a:r>
              <a:rPr lang="en-AU" sz="1600" dirty="0">
                <a:solidFill>
                  <a:srgbClr val="1D2758"/>
                </a:solidFill>
                <a:latin typeface="+mn-lt"/>
                <a:cs typeface="Roboto Medium"/>
              </a:rPr>
              <a:t>, PTRM and </a:t>
            </a:r>
            <a:r>
              <a:rPr lang="en-AU" sz="1600" dirty="0" smtClean="0">
                <a:solidFill>
                  <a:srgbClr val="1D2758"/>
                </a:solidFill>
                <a:latin typeface="+mn-lt"/>
                <a:cs typeface="Roboto Medium"/>
              </a:rPr>
              <a:t>price control mechanism</a:t>
            </a:r>
            <a:endParaRPr lang="en-AU" sz="1600" dirty="0">
              <a:solidFill>
                <a:srgbClr val="1D2758"/>
              </a:solidFill>
              <a:latin typeface="+mn-lt"/>
              <a:cs typeface="Roboto Medium"/>
            </a:endParaRPr>
          </a:p>
        </p:txBody>
      </p:sp>
    </p:spTree>
    <p:extLst>
      <p:ext uri="{BB962C8B-B14F-4D97-AF65-F5344CB8AC3E}">
        <p14:creationId xmlns:p14="http://schemas.microsoft.com/office/powerpoint/2010/main" val="280796019"/>
      </p:ext>
    </p:extLst>
  </p:cSld>
  <p:clrMapOvr>
    <a:masterClrMapping/>
  </p:clrMapOvr>
</p:sld>
</file>

<file path=ppt/theme/theme1.xml><?xml version="1.0" encoding="utf-8"?>
<a:theme xmlns:a="http://schemas.openxmlformats.org/drawingml/2006/main" name="APGA Powerpoint Presentation template Calibr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APGA Powerpoint Presentation template Calibri" id="{000C0987-16D2-457A-93BA-54823F367F08}" vid="{AE54245D-AECA-4403-B4F2-A799F5300175}"/>
    </a:ext>
  </a:extLst>
</a:theme>
</file>

<file path=docProps/app.xml><?xml version="1.0" encoding="utf-8"?>
<Properties xmlns="http://schemas.openxmlformats.org/officeDocument/2006/extended-properties" xmlns:vt="http://schemas.openxmlformats.org/officeDocument/2006/docPropsVTypes">
  <Template>APGA Powerpoint Presentation template Calibri</Template>
  <TotalTime>378</TotalTime>
  <Words>2177</Words>
  <Application>Microsoft Office PowerPoint</Application>
  <PresentationFormat>On-screen Show (16:9)</PresentationFormat>
  <Paragraphs>119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APGA Powerpoint Presentation template Calibri</vt:lpstr>
      <vt:lpstr>Regulatory treatment of inflation  Stamford Plaza, Sydney Airport  14 June 2017</vt:lpstr>
      <vt:lpstr>Regulatory treatment of inflation</vt:lpstr>
      <vt:lpstr>Principal conclusion</vt:lpstr>
      <vt:lpstr>Current framework</vt:lpstr>
      <vt:lpstr>Roll Forward Model</vt:lpstr>
      <vt:lpstr>Post Tax Revenue Model</vt:lpstr>
      <vt:lpstr>PTRM:  smoothing</vt:lpstr>
      <vt:lpstr>Price control</vt:lpstr>
      <vt:lpstr>Summarizing</vt:lpstr>
      <vt:lpstr>Preliminary observations (1)</vt:lpstr>
      <vt:lpstr>Preliminary observations (2)</vt:lpstr>
      <vt:lpstr>Compensation for inflation via RFM and PTRM (1)</vt:lpstr>
      <vt:lpstr>Compensation for inflation via RFM and PTRM (2)</vt:lpstr>
      <vt:lpstr>Compensation for inflation via RFM and PTRM (3)</vt:lpstr>
      <vt:lpstr>Compensation for inflation via RFM and PTRM (4)</vt:lpstr>
      <vt:lpstr>Compensation for inflation via RFM and PTRM (5)</vt:lpstr>
      <vt:lpstr>Compensation for inflation via RFM and PTRM (6)</vt:lpstr>
      <vt:lpstr>Compensation for inflation via RFM and PTRM (7)</vt:lpstr>
      <vt:lpstr>Compensation for inflation via RFM and PTRM (8)</vt:lpstr>
      <vt:lpstr>Concluding comments</vt:lpstr>
      <vt:lpstr>Concluding comments</vt:lpstr>
      <vt:lpstr>PowerPoint Presentation</vt:lpstr>
    </vt:vector>
  </TitlesOfParts>
  <Company>APA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market reform  Place  Date</dc:title>
  <dc:creator>Williams, John</dc:creator>
  <cp:lastModifiedBy>Paloni, Sarah</cp:lastModifiedBy>
  <cp:revision>83</cp:revision>
  <cp:lastPrinted>2017-06-12T06:46:36Z</cp:lastPrinted>
  <dcterms:created xsi:type="dcterms:W3CDTF">2017-06-11T23:56:49Z</dcterms:created>
  <dcterms:modified xsi:type="dcterms:W3CDTF">2017-06-23T01:15:23Z</dcterms:modified>
</cp:coreProperties>
</file>