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75" r:id="rId5"/>
    <p:sldId id="271" r:id="rId6"/>
    <p:sldId id="279" r:id="rId7"/>
    <p:sldId id="276" r:id="rId8"/>
    <p:sldId id="278" r:id="rId9"/>
    <p:sldId id="277" r:id="rId10"/>
    <p:sldId id="270" r:id="rId11"/>
    <p:sldId id="269" r:id="rId12"/>
    <p:sldId id="272" r:id="rId13"/>
    <p:sldId id="273" r:id="rId14"/>
    <p:sldId id="274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5177" autoAdjust="0"/>
  </p:normalViewPr>
  <p:slideViewPr>
    <p:cSldViewPr>
      <p:cViewPr varScale="1">
        <p:scale>
          <a:sx n="87" d="100"/>
          <a:sy n="87" d="100"/>
        </p:scale>
        <p:origin x="-22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AFB7C-E373-4103-A7ED-955FEF444D6C}" type="datetimeFigureOut">
              <a:rPr lang="en-AU" smtClean="0"/>
              <a:t>31/07/2015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7E84B-A50F-4D1A-9468-197CFA4D7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44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795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47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34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27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thout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620000"/>
            <a:ext cx="5580000" cy="11701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80000"/>
            <a:ext cx="6390000" cy="45006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532" y="4050000"/>
            <a:ext cx="2160000" cy="270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A9D85-E584-456F-AD3A-EFFD2A0CE1D2}" type="datetime4">
              <a:rPr lang="en-AU" smtClean="0"/>
              <a:t>31 July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dirty="0" smtClean="0"/>
              <a:t>Author, Department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4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68CA-4C39-477E-823A-781E8690A162}" type="datetime4">
              <a:rPr lang="en-AU" smtClean="0"/>
              <a:t>31 July 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8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0D7D-A20B-4675-AE97-0AEC84443EFA}" type="datetime4">
              <a:rPr lang="en-AU" smtClean="0"/>
              <a:t>31 July 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64288" y="332656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26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ght mix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50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spcAft>
                <a:spcPts val="400"/>
              </a:spcAft>
              <a:buFont typeface="Arial" pitchFamily="34" charset="0"/>
              <a:buChar char="›"/>
              <a:defRPr sz="1600"/>
            </a:lvl2pPr>
            <a:lvl3pPr marL="361950" indent="-180975">
              <a:spcAft>
                <a:spcPts val="400"/>
              </a:spcAft>
              <a:defRPr sz="1600"/>
            </a:lvl3pPr>
            <a:lvl4pPr marL="542925" indent="-180975">
              <a:spcAft>
                <a:spcPts val="400"/>
              </a:spcAft>
              <a:defRPr sz="1600"/>
            </a:lvl4pPr>
            <a:lvl5pPr marL="714375" indent="-17145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42F0-3005-46F9-8797-B9A215AA2EAD}" type="datetime4">
              <a:rPr lang="en-AU" smtClean="0"/>
              <a:t>31 July 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17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tra t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50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80975" indent="-180975">
              <a:spcAft>
                <a:spcPts val="400"/>
              </a:spcAft>
              <a:buFont typeface="Arial" pitchFamily="34" charset="0"/>
              <a:buChar char="›"/>
              <a:defRPr sz="1100"/>
            </a:lvl2pPr>
            <a:lvl3pPr marL="361950" indent="-180975">
              <a:spcAft>
                <a:spcPts val="400"/>
              </a:spcAft>
              <a:defRPr sz="1100"/>
            </a:lvl3pPr>
            <a:lvl4pPr marL="542925" indent="-180975">
              <a:spcAft>
                <a:spcPts val="400"/>
              </a:spcAft>
              <a:defRPr sz="1100"/>
            </a:lvl4pPr>
            <a:lvl5pPr marL="714375" indent="-171450">
              <a:spcAft>
                <a:spcPts val="40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5AF5-0F23-4371-9C10-DD7AFE28ECB0}" type="datetime4">
              <a:rPr lang="en-AU" smtClean="0"/>
              <a:t>31 July 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9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th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620000"/>
            <a:ext cx="5580000" cy="11701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80000"/>
            <a:ext cx="6390000" cy="45006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532" y="4050000"/>
            <a:ext cx="2160000" cy="270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A9D85-E584-456F-AD3A-EFFD2A0CE1D2}" type="datetime4">
              <a:rPr lang="en-AU" smtClean="0"/>
              <a:t>31 July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dirty="0" smtClean="0"/>
              <a:t>Author, Department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584176" cy="2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Justin Harding, Network Modernisation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77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8"/>
            <a:ext cx="8064000" cy="2196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E2B8-7842-4991-99CE-72D4920D2747}" type="datetime4">
              <a:rPr lang="en-AU" smtClean="0"/>
              <a:t>31 July 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9750" y="3933056"/>
            <a:ext cx="8064500" cy="2196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/>
            </a:lvl2pPr>
            <a:lvl3pPr marL="542925" indent="-180975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9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ithout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5580000" cy="1170000"/>
          </a:xfrm>
        </p:spPr>
        <p:txBody>
          <a:bodyPr anchor="b" anchorCtr="0">
            <a:noAutofit/>
          </a:bodyPr>
          <a:lstStyle>
            <a:lvl1pPr algn="l">
              <a:defRPr sz="2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880000"/>
            <a:ext cx="6552312" cy="450000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4050000"/>
            <a:ext cx="2160000" cy="270000"/>
          </a:xfrm>
        </p:spPr>
        <p:txBody>
          <a:bodyPr/>
          <a:lstStyle>
            <a:lvl1pPr>
              <a:defRPr b="1"/>
            </a:lvl1pPr>
          </a:lstStyle>
          <a:p>
            <a:fld id="{49A2169F-65E3-4B23-8B16-8FD476955447}" type="datetime4">
              <a:rPr lang="en-AU" smtClean="0"/>
              <a:t>31 July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>
              <a:defRPr b="1"/>
            </a:lvl1pPr>
          </a:lstStyle>
          <a:p>
            <a:r>
              <a:rPr lang="en-AU" smtClean="0"/>
              <a:t>Author, Department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68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3960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0000"/>
            <a:ext cx="3960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B216-A2CC-470D-86AD-D6A2D6C6174D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70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144" y="1620000"/>
            <a:ext cx="5220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466725" indent="-285750">
              <a:buFont typeface="Arial" pitchFamily="34" charset="0"/>
              <a:buChar char="›"/>
              <a:defRPr sz="1800"/>
            </a:lvl2pPr>
            <a:lvl3pPr marL="542925" indent="-180975"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620000"/>
            <a:ext cx="2628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F22E-6DF6-4BD4-B6CD-740B12B838B4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3960000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4"/>
            <a:ext cx="3960000" cy="3954425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60000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3960000" cy="3954425"/>
          </a:xfrm>
        </p:spPr>
        <p:txBody>
          <a:bodyPr/>
          <a:lstStyle>
            <a:lvl1pPr marL="180975" indent="-180975">
              <a:buFont typeface="Wingdings 3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58CC-F547-4D8D-BA9F-D945CCF7753A}" type="datetime4">
              <a:rPr lang="en-AU" smtClean="0"/>
              <a:t>31 July 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5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79C-4DE7-4F1F-9AA7-E24141C765D9}" type="datetime4">
              <a:rPr lang="en-AU" smtClean="0"/>
              <a:t>31 July 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97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13236"/>
            <a:ext cx="6210000" cy="8915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19999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044" y="6363326"/>
            <a:ext cx="18067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550D7D-A20B-4675-AE97-0AEC84443EFA}" type="datetime4">
              <a:rPr lang="en-AU" smtClean="0"/>
              <a:t>31 July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63326"/>
            <a:ext cx="540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 smtClean="0"/>
              <a:t>Justin Harding, Network Modernisation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9160" y="6363326"/>
            <a:ext cx="49792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E6142E-A738-4726-86F4-70602AEA07B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4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1" r:id="rId5"/>
    <p:sldLayoutId id="2147483652" r:id="rId6"/>
    <p:sldLayoutId id="2147483657" r:id="rId7"/>
    <p:sldLayoutId id="2147483653" r:id="rId8"/>
    <p:sldLayoutId id="2147483654" r:id="rId9"/>
    <p:sldLayoutId id="2147483655" r:id="rId10"/>
    <p:sldLayoutId id="2147483662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 3" pitchFamily="18" charset="2"/>
        <a:buChar char="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Demand Management Workshop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Electricity Distribution Price Review 2016 - 2020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0EC7-BD3B-4B1C-81FC-55B20315312A}" type="datetime4">
              <a:rPr lang="en-AU" smtClean="0"/>
              <a:t>31 July 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Justin </a:t>
            </a:r>
            <a:r>
              <a:rPr lang="en-AU" dirty="0"/>
              <a:t>H</a:t>
            </a:r>
            <a:r>
              <a:rPr lang="en-AU" dirty="0" smtClean="0"/>
              <a:t>arding, Network Modernisation</a:t>
            </a:r>
          </a:p>
        </p:txBody>
      </p:sp>
    </p:spTree>
    <p:extLst>
      <p:ext uri="{BB962C8B-B14F-4D97-AF65-F5344CB8AC3E}">
        <p14:creationId xmlns:p14="http://schemas.microsoft.com/office/powerpoint/2010/main" val="9136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Proposal for </a:t>
            </a:r>
            <a:r>
              <a:rPr lang="en-AU" dirty="0" smtClean="0"/>
              <a:t>2016-20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Overview of DM activities across the distribution network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10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/>
          <a:stretch/>
        </p:blipFill>
        <p:spPr bwMode="auto">
          <a:xfrm>
            <a:off x="827584" y="2060848"/>
            <a:ext cx="763284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5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Proposal for </a:t>
            </a:r>
            <a:r>
              <a:rPr lang="en-AU" dirty="0" smtClean="0"/>
              <a:t>2016-20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Transfer of DM innovation into </a:t>
            </a:r>
            <a:r>
              <a:rPr lang="en-AU" dirty="0" err="1" smtClean="0"/>
              <a:t>BaU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11</a:t>
            </a:fld>
            <a:endParaRPr lang="en-AU"/>
          </a:p>
        </p:txBody>
      </p:sp>
      <p:grpSp>
        <p:nvGrpSpPr>
          <p:cNvPr id="7" name="Canvas 9"/>
          <p:cNvGrpSpPr/>
          <p:nvPr/>
        </p:nvGrpSpPr>
        <p:grpSpPr>
          <a:xfrm>
            <a:off x="1274338" y="1968433"/>
            <a:ext cx="6613667" cy="4051586"/>
            <a:chOff x="0" y="0"/>
            <a:chExt cx="5976914" cy="36576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905500" cy="3657600"/>
            </a:xfrm>
            <a:prstGeom prst="rect">
              <a:avLst/>
            </a:prstGeom>
          </p:spPr>
        </p:sp>
        <p:sp>
          <p:nvSpPr>
            <p:cNvPr id="9" name="Text Box 11"/>
            <p:cNvSpPr txBox="1"/>
            <p:nvPr/>
          </p:nvSpPr>
          <p:spPr>
            <a:xfrm>
              <a:off x="707360" y="210468"/>
              <a:ext cx="1388852" cy="44857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b="1" spc="-25" dirty="0">
                  <a:effectLst/>
                  <a:latin typeface="Arial"/>
                  <a:ea typeface="Times New Roman"/>
                  <a:cs typeface="Times New Roman"/>
                </a:rPr>
                <a:t>INNOVATION</a:t>
              </a:r>
              <a:endParaRPr lang="en-AU" sz="1400" b="1" spc="-25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 dirty="0">
                  <a:effectLst/>
                  <a:latin typeface="Arial"/>
                  <a:ea typeface="Times New Roman"/>
                  <a:cs typeface="Times New Roman"/>
                </a:rPr>
                <a:t>Rapid transfer projects</a:t>
              </a:r>
              <a:endParaRPr lang="en-AU" sz="1400" spc="-25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2233080" y="218108"/>
              <a:ext cx="1388745" cy="44093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b="1" spc="-25" dirty="0">
                  <a:effectLst/>
                  <a:latin typeface="Arial"/>
                  <a:ea typeface="Times New Roman"/>
                  <a:cs typeface="Times New Roman"/>
                </a:rPr>
                <a:t>INNOVATION</a:t>
              </a:r>
              <a:endParaRPr lang="en-AU" sz="1600" b="1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 dirty="0">
                  <a:effectLst/>
                  <a:latin typeface="Arial"/>
                  <a:ea typeface="Times New Roman"/>
                  <a:cs typeface="Times New Roman"/>
                </a:rPr>
                <a:t>Strategic initiatives</a:t>
              </a:r>
              <a:endParaRPr lang="en-AU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280" y="840201"/>
              <a:ext cx="5262114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1"/>
            <p:cNvSpPr txBox="1"/>
            <p:nvPr/>
          </p:nvSpPr>
          <p:spPr>
            <a:xfrm>
              <a:off x="1802914" y="994322"/>
              <a:ext cx="1818911" cy="449728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b="1" spc="-25" dirty="0">
                  <a:effectLst/>
                  <a:latin typeface="Arial"/>
                  <a:ea typeface="Times New Roman"/>
                  <a:cs typeface="Times New Roman"/>
                </a:rPr>
                <a:t>NEW DM TECHNIQUES</a:t>
              </a:r>
              <a:endParaRPr lang="en-AU" sz="1600" b="1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 dirty="0">
                  <a:effectLst/>
                  <a:latin typeface="Arial"/>
                  <a:ea typeface="Times New Roman"/>
                  <a:cs typeface="Times New Roman"/>
                </a:rPr>
                <a:t>Targeted projects</a:t>
              </a:r>
              <a:endParaRPr lang="en-A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11"/>
            <p:cNvSpPr txBox="1"/>
            <p:nvPr/>
          </p:nvSpPr>
          <p:spPr>
            <a:xfrm>
              <a:off x="1423352" y="1555039"/>
              <a:ext cx="2198202" cy="44958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b="1" spc="-25" dirty="0">
                  <a:effectLst/>
                  <a:latin typeface="Arial"/>
                  <a:ea typeface="Times New Roman"/>
                  <a:cs typeface="Times New Roman"/>
                </a:rPr>
                <a:t>NEW DM TECHNIQUES</a:t>
              </a:r>
              <a:endParaRPr lang="en-AU" sz="1600" b="1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 dirty="0">
                  <a:effectLst/>
                  <a:latin typeface="Arial"/>
                  <a:ea typeface="Times New Roman"/>
                  <a:cs typeface="Times New Roman"/>
                </a:rPr>
                <a:t>Broad-based programs</a:t>
              </a:r>
              <a:endParaRPr lang="en-A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11"/>
            <p:cNvSpPr txBox="1"/>
            <p:nvPr/>
          </p:nvSpPr>
          <p:spPr>
            <a:xfrm>
              <a:off x="707360" y="2115756"/>
              <a:ext cx="2914465" cy="44958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b="1" spc="-25" dirty="0">
                  <a:effectLst/>
                  <a:latin typeface="Arial"/>
                  <a:ea typeface="Times New Roman"/>
                  <a:cs typeface="Times New Roman"/>
                </a:rPr>
                <a:t>MATURE DM TECHNIQUES</a:t>
              </a:r>
              <a:endParaRPr lang="en-AU" sz="1600" b="1" dirty="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 dirty="0">
                  <a:effectLst/>
                  <a:latin typeface="Arial"/>
                  <a:ea typeface="Times New Roman"/>
                  <a:cs typeface="Times New Roman"/>
                </a:rPr>
                <a:t>Targeted projects</a:t>
              </a:r>
              <a:endParaRPr lang="en-AU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621577" y="443323"/>
              <a:ext cx="673828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3621578" y="443386"/>
              <a:ext cx="674123" cy="1128494"/>
            </a:xfrm>
            <a:prstGeom prst="arc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400"/>
            </a:p>
          </p:txBody>
        </p:sp>
        <p:cxnSp>
          <p:nvCxnSpPr>
            <p:cNvPr id="17" name="Straight Arrow Connector 16"/>
            <p:cNvCxnSpPr>
              <a:endCxn id="22" idx="1"/>
            </p:cNvCxnSpPr>
            <p:nvPr/>
          </p:nvCxnSpPr>
          <p:spPr>
            <a:xfrm>
              <a:off x="3621331" y="1771854"/>
              <a:ext cx="527653" cy="279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66816" y="659042"/>
              <a:ext cx="8627" cy="33528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13133" y="659042"/>
              <a:ext cx="8627" cy="89599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1"/>
            <p:cNvSpPr txBox="1"/>
            <p:nvPr/>
          </p:nvSpPr>
          <p:spPr>
            <a:xfrm>
              <a:off x="4337651" y="225820"/>
              <a:ext cx="1191884" cy="440690"/>
            </a:xfrm>
            <a:prstGeom prst="rect">
              <a:avLst/>
            </a:prstGeom>
            <a:ln>
              <a:prstDash val="lg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>
                  <a:effectLst/>
                  <a:latin typeface="Arial"/>
                  <a:ea typeface="Times New Roman"/>
                  <a:cs typeface="Times New Roman"/>
                </a:rPr>
                <a:t>Further innovation &amp; trials</a:t>
              </a:r>
              <a:endParaRPr lang="en-AU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 Box 11"/>
            <p:cNvSpPr txBox="1"/>
            <p:nvPr/>
          </p:nvSpPr>
          <p:spPr>
            <a:xfrm>
              <a:off x="4139514" y="1027678"/>
              <a:ext cx="1191260" cy="440690"/>
            </a:xfrm>
            <a:prstGeom prst="rect">
              <a:avLst/>
            </a:prstGeom>
            <a:ln>
              <a:prstDash val="lg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>
                  <a:effectLst/>
                  <a:latin typeface="Arial"/>
                  <a:ea typeface="Times New Roman"/>
                  <a:cs typeface="Times New Roman"/>
                </a:rPr>
                <a:t>Future implementation</a:t>
              </a:r>
              <a:endParaRPr lang="en-AU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 Box 11"/>
            <p:cNvSpPr txBox="1"/>
            <p:nvPr/>
          </p:nvSpPr>
          <p:spPr>
            <a:xfrm>
              <a:off x="4148984" y="1554302"/>
              <a:ext cx="1190625" cy="440690"/>
            </a:xfrm>
            <a:prstGeom prst="rect">
              <a:avLst/>
            </a:prstGeom>
            <a:ln>
              <a:prstDash val="lg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spc="-25">
                  <a:effectLst/>
                  <a:latin typeface="Arial"/>
                  <a:ea typeface="Times New Roman"/>
                  <a:cs typeface="Times New Roman"/>
                </a:rPr>
                <a:t>Future impact and customer benefits</a:t>
              </a:r>
              <a:endParaRPr lang="en-AU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 Box 11"/>
            <p:cNvSpPr txBox="1"/>
            <p:nvPr/>
          </p:nvSpPr>
          <p:spPr>
            <a:xfrm>
              <a:off x="714782" y="2684780"/>
              <a:ext cx="2914015" cy="3551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AU" sz="1050" b="1" spc="-25" dirty="0">
                  <a:effectLst/>
                  <a:latin typeface="Arial"/>
                  <a:ea typeface="Times New Roman"/>
                  <a:cs typeface="Times New Roman"/>
                </a:rPr>
                <a:t>DEMAND SIDE ENGAGEMENT PROCESS</a:t>
              </a:r>
              <a:endParaRPr lang="en-AU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7171" y="3315573"/>
              <a:ext cx="3415817" cy="0"/>
            </a:xfrm>
            <a:prstGeom prst="line">
              <a:avLst/>
            </a:prstGeom>
            <a:ln w="28575"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72184" y="3314388"/>
              <a:ext cx="1924765" cy="79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35"/>
            <p:cNvSpPr txBox="1"/>
            <p:nvPr/>
          </p:nvSpPr>
          <p:spPr>
            <a:xfrm>
              <a:off x="1012363" y="3341865"/>
              <a:ext cx="2304458" cy="310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AU" sz="1050" b="1" spc="-25" dirty="0">
                  <a:solidFill>
                    <a:srgbClr val="365F91"/>
                  </a:solidFill>
                  <a:effectLst/>
                  <a:latin typeface="Arial"/>
                  <a:ea typeface="Times New Roman"/>
                  <a:cs typeface="Times New Roman"/>
                </a:rPr>
                <a:t>2016-20 REGULATORY PERIOD</a:t>
              </a:r>
              <a:endParaRPr lang="en-AU" sz="1400" spc="-25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7" name="Text Box 35"/>
            <p:cNvSpPr txBox="1"/>
            <p:nvPr/>
          </p:nvSpPr>
          <p:spPr>
            <a:xfrm>
              <a:off x="3958490" y="3348473"/>
              <a:ext cx="2018424" cy="30394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AU" sz="1050" b="1" spc="-25" dirty="0">
                  <a:solidFill>
                    <a:srgbClr val="365F91"/>
                  </a:solidFill>
                  <a:effectLst/>
                  <a:latin typeface="Arial"/>
                  <a:ea typeface="Times New Roman"/>
                  <a:cs typeface="Times New Roman"/>
                </a:rPr>
                <a:t>2021-25 REGULATORY PERIOD</a:t>
              </a:r>
              <a:endParaRPr lang="en-A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Left Bracket 27"/>
            <p:cNvSpPr/>
            <p:nvPr/>
          </p:nvSpPr>
          <p:spPr>
            <a:xfrm>
              <a:off x="457110" y="994068"/>
              <a:ext cx="120857" cy="2139477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400"/>
            </a:p>
          </p:txBody>
        </p:sp>
        <p:sp>
          <p:nvSpPr>
            <p:cNvPr id="29" name="Text Box 35"/>
            <p:cNvSpPr txBox="1"/>
            <p:nvPr/>
          </p:nvSpPr>
          <p:spPr>
            <a:xfrm rot="16200000">
              <a:off x="-651075" y="1917168"/>
              <a:ext cx="1837055" cy="3105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AU" sz="1050" b="1" spc="-25">
                  <a:solidFill>
                    <a:srgbClr val="376092"/>
                  </a:solidFill>
                  <a:effectLst/>
                  <a:latin typeface="Arial"/>
                  <a:ea typeface="Times New Roman"/>
                  <a:cs typeface="Times New Roman"/>
                </a:rPr>
                <a:t>DM OPEX PROPOSAL</a:t>
              </a:r>
              <a:endParaRPr lang="en-AU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35"/>
            <p:cNvSpPr txBox="1"/>
            <p:nvPr/>
          </p:nvSpPr>
          <p:spPr>
            <a:xfrm rot="16200000">
              <a:off x="-192882" y="193489"/>
              <a:ext cx="818193" cy="43242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AU" sz="1050" b="1" spc="-25" dirty="0">
                  <a:solidFill>
                    <a:srgbClr val="376092"/>
                  </a:solidFill>
                  <a:effectLst/>
                  <a:latin typeface="Arial"/>
                  <a:ea typeface="Times New Roman"/>
                  <a:cs typeface="Times New Roman"/>
                </a:rPr>
                <a:t>DMIA PROPOSAL</a:t>
              </a:r>
              <a:endParaRPr lang="en-AU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Left Bracket 30"/>
            <p:cNvSpPr/>
            <p:nvPr/>
          </p:nvSpPr>
          <p:spPr>
            <a:xfrm>
              <a:off x="456053" y="158714"/>
              <a:ext cx="120650" cy="573843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AU" sz="1400" spc="-25">
                  <a:effectLst/>
                  <a:latin typeface="Arial"/>
                  <a:ea typeface="Times New Roman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Proposal for </a:t>
            </a:r>
            <a:r>
              <a:rPr lang="en-AU" dirty="0" smtClean="0"/>
              <a:t>2016-20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12</a:t>
            </a:fld>
            <a:endParaRPr lang="en-AU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65257"/>
              </p:ext>
            </p:extLst>
          </p:nvPr>
        </p:nvGraphicFramePr>
        <p:xfrm>
          <a:off x="971600" y="2060848"/>
          <a:ext cx="64807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728192"/>
              </a:tblGrid>
              <a:tr h="32400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Component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Proposed expenditure $m</a:t>
                      </a:r>
                      <a:endParaRPr lang="en-AU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Engineering expertise, Demand Side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5.3</a:t>
                      </a:r>
                      <a:endParaRPr lang="en-AU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Existing </a:t>
                      </a:r>
                      <a:r>
                        <a:rPr lang="en-AU" sz="1600" dirty="0" err="1" smtClean="0"/>
                        <a:t>capex</a:t>
                      </a:r>
                      <a:r>
                        <a:rPr lang="en-AU" sz="1600" dirty="0" smtClean="0"/>
                        <a:t> deferral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1.7</a:t>
                      </a:r>
                      <a:endParaRPr lang="en-AU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Initiate new </a:t>
                      </a:r>
                      <a:r>
                        <a:rPr lang="en-AU" sz="1600" dirty="0" err="1" smtClean="0"/>
                        <a:t>capex</a:t>
                      </a:r>
                      <a:r>
                        <a:rPr lang="en-AU" sz="1600" dirty="0" smtClean="0"/>
                        <a:t> deferral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0.7</a:t>
                      </a:r>
                      <a:endParaRPr lang="en-AU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Energy at risk reduction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3.6</a:t>
                      </a:r>
                      <a:endParaRPr lang="en-AU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Broad-based demand management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1.6</a:t>
                      </a:r>
                      <a:endParaRPr lang="en-AU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Total DM </a:t>
                      </a:r>
                      <a:r>
                        <a:rPr lang="en-AU" sz="1600" b="1" dirty="0" err="1" smtClean="0"/>
                        <a:t>opex</a:t>
                      </a:r>
                      <a:r>
                        <a:rPr lang="en-AU" sz="1600" b="1" dirty="0" smtClean="0"/>
                        <a:t>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b="1" dirty="0" smtClean="0"/>
                        <a:t>13.0</a:t>
                      </a:r>
                      <a:endParaRPr lang="en-AU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i="1" dirty="0" smtClean="0"/>
                        <a:t>Total DM </a:t>
                      </a:r>
                      <a:r>
                        <a:rPr lang="en-AU" sz="1600" i="1" dirty="0" err="1" smtClean="0"/>
                        <a:t>opex</a:t>
                      </a:r>
                      <a:r>
                        <a:rPr lang="en-AU" sz="1600" i="1" dirty="0" smtClean="0"/>
                        <a:t> step change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i="1" dirty="0" smtClean="0"/>
                        <a:t>4.8</a:t>
                      </a:r>
                      <a:endParaRPr lang="en-AU" sz="1600" i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Demand Management Innovation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b="1" dirty="0" smtClean="0"/>
                        <a:t>10.0</a:t>
                      </a:r>
                      <a:endParaRPr lang="en-A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40849"/>
          </a:xfrm>
        </p:spPr>
        <p:txBody>
          <a:bodyPr/>
          <a:lstStyle/>
          <a:p>
            <a:r>
              <a:rPr lang="en-AU" dirty="0" smtClean="0"/>
              <a:t>Summary of proposed expenditure</a:t>
            </a:r>
            <a:endParaRPr lang="en-AU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539552" y="5733256"/>
            <a:ext cx="8064000" cy="44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Char char="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DM &amp; DMIA program equivalent to 2% of total opex proposal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2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Rationale for proposed </a:t>
            </a:r>
            <a:r>
              <a:rPr lang="en-AU" dirty="0" smtClean="0"/>
              <a:t>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208464" cy="4500000"/>
          </a:xfrm>
        </p:spPr>
        <p:txBody>
          <a:bodyPr/>
          <a:lstStyle/>
          <a:p>
            <a:r>
              <a:rPr lang="en-AU" dirty="0" smtClean="0"/>
              <a:t>Deferral of capital expenditure ($2.4m)</a:t>
            </a:r>
          </a:p>
          <a:p>
            <a:pPr lvl="1"/>
            <a:r>
              <a:rPr lang="en-AU" dirty="0" smtClean="0"/>
              <a:t>Managing demand can economically avoid or defer capacity upgrades</a:t>
            </a:r>
          </a:p>
          <a:p>
            <a:pPr lvl="1"/>
            <a:r>
              <a:rPr lang="en-AU" dirty="0" smtClean="0"/>
              <a:t>Provides flexibility in responding to changing demand levels</a:t>
            </a:r>
          </a:p>
          <a:p>
            <a:pPr lvl="1"/>
            <a:r>
              <a:rPr lang="en-AU" dirty="0" smtClean="0"/>
              <a:t>Existing deferral of rural feeders and zone substation transformers</a:t>
            </a:r>
          </a:p>
          <a:p>
            <a:pPr lvl="1"/>
            <a:r>
              <a:rPr lang="en-AU" dirty="0" smtClean="0"/>
              <a:t>New opportunities mainly in urban growth corridors</a:t>
            </a:r>
          </a:p>
          <a:p>
            <a:pPr lvl="1"/>
            <a:endParaRPr lang="en-AU" dirty="0"/>
          </a:p>
          <a:p>
            <a:r>
              <a:rPr lang="en-AU" dirty="0"/>
              <a:t>Reduction of energy at risk ($3.6m)</a:t>
            </a:r>
          </a:p>
          <a:p>
            <a:pPr lvl="1"/>
            <a:r>
              <a:rPr lang="en-AU" dirty="0" smtClean="0"/>
              <a:t>DM implemented to reduce the risk </a:t>
            </a:r>
            <a:r>
              <a:rPr lang="en-AU" dirty="0"/>
              <a:t>of customers losing supply</a:t>
            </a:r>
            <a:endParaRPr lang="en-AU" dirty="0" smtClean="0"/>
          </a:p>
          <a:p>
            <a:pPr lvl="1"/>
            <a:r>
              <a:rPr lang="en-AU" dirty="0" smtClean="0"/>
              <a:t>Applicable </a:t>
            </a:r>
            <a:r>
              <a:rPr lang="en-AU" dirty="0"/>
              <a:t>where an asset has a </a:t>
            </a:r>
            <a:r>
              <a:rPr lang="en-AU" dirty="0" smtClean="0"/>
              <a:t>relatively low risk </a:t>
            </a:r>
            <a:r>
              <a:rPr lang="en-AU" dirty="0"/>
              <a:t>of </a:t>
            </a:r>
            <a:r>
              <a:rPr lang="en-AU" dirty="0" smtClean="0"/>
              <a:t>overload, and where capacity upgrade is not yet required</a:t>
            </a:r>
          </a:p>
          <a:p>
            <a:pPr lvl="1"/>
            <a:r>
              <a:rPr lang="en-AU" dirty="0" smtClean="0"/>
              <a:t>May </a:t>
            </a:r>
            <a:r>
              <a:rPr lang="en-AU" dirty="0"/>
              <a:t>lead to future deferral of upgrades if demand growth continues</a:t>
            </a:r>
          </a:p>
          <a:p>
            <a:pPr lvl="1"/>
            <a:r>
              <a:rPr lang="en-AU" dirty="0" smtClean="0"/>
              <a:t>Example: </a:t>
            </a:r>
            <a:r>
              <a:rPr lang="en-AU" dirty="0"/>
              <a:t>zone substation transformer upgrades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4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Rationale for proposed </a:t>
            </a:r>
            <a:r>
              <a:rPr lang="en-AU" dirty="0" smtClean="0"/>
              <a:t>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Broad-based DM programs ($1.6m)</a:t>
            </a:r>
          </a:p>
          <a:p>
            <a:pPr lvl="1"/>
            <a:r>
              <a:rPr lang="en-AU" dirty="0"/>
              <a:t>May comprise many small initiatives that take time to </a:t>
            </a:r>
            <a:r>
              <a:rPr lang="en-AU" dirty="0" smtClean="0"/>
              <a:t>roll-out</a:t>
            </a:r>
            <a:endParaRPr lang="en-AU" dirty="0"/>
          </a:p>
          <a:p>
            <a:pPr lvl="2"/>
            <a:r>
              <a:rPr lang="en-AU" dirty="0"/>
              <a:t>Example: Air-conditioning load control</a:t>
            </a:r>
          </a:p>
          <a:p>
            <a:pPr lvl="1"/>
            <a:r>
              <a:rPr lang="en-AU" dirty="0" smtClean="0"/>
              <a:t>Seek to reduce the growth in demand across a wide area, rather than focus on a single demand constraint</a:t>
            </a:r>
          </a:p>
          <a:p>
            <a:pPr lvl="1"/>
            <a:r>
              <a:rPr lang="en-AU" dirty="0" smtClean="0"/>
              <a:t>Reduces the long-term (beyond next period) need for asset augmentation</a:t>
            </a:r>
          </a:p>
          <a:p>
            <a:pPr lvl="1"/>
            <a:r>
              <a:rPr lang="en-AU" dirty="0" smtClean="0"/>
              <a:t>Best directed to areas of high demand growth</a:t>
            </a:r>
          </a:p>
          <a:p>
            <a:pPr lvl="1"/>
            <a:endParaRPr lang="en-AU" dirty="0"/>
          </a:p>
          <a:p>
            <a:r>
              <a:rPr lang="en-AU" dirty="0"/>
              <a:t>Demand Management Innovation Allowance ($10.0m)</a:t>
            </a:r>
          </a:p>
          <a:p>
            <a:pPr lvl="1"/>
            <a:r>
              <a:rPr lang="en-AU" dirty="0"/>
              <a:t>Developing a residential DM </a:t>
            </a:r>
            <a:r>
              <a:rPr lang="en-AU" dirty="0" smtClean="0"/>
              <a:t>capability </a:t>
            </a:r>
            <a:r>
              <a:rPr lang="en-AU" dirty="0"/>
              <a:t>critical to address </a:t>
            </a:r>
            <a:r>
              <a:rPr lang="en-AU" dirty="0" smtClean="0"/>
              <a:t>urban growth </a:t>
            </a:r>
            <a:r>
              <a:rPr lang="en-AU" dirty="0"/>
              <a:t>corridors</a:t>
            </a:r>
          </a:p>
          <a:p>
            <a:pPr lvl="1"/>
            <a:r>
              <a:rPr lang="en-AU" dirty="0"/>
              <a:t>Battery storage needs to be tested at scale, </a:t>
            </a:r>
            <a:r>
              <a:rPr lang="en-AU" dirty="0" smtClean="0"/>
              <a:t>technically </a:t>
            </a:r>
            <a:r>
              <a:rPr lang="en-AU" dirty="0"/>
              <a:t>&amp; commercially</a:t>
            </a:r>
          </a:p>
          <a:p>
            <a:pPr lvl="1"/>
            <a:r>
              <a:rPr lang="en-AU" dirty="0"/>
              <a:t>Technology options to optimise C&amp;I DM portfolio and integrate into </a:t>
            </a:r>
            <a:r>
              <a:rPr lang="en-AU" dirty="0" err="1"/>
              <a:t>BaU</a:t>
            </a:r>
            <a:endParaRPr lang="en-AU" dirty="0"/>
          </a:p>
          <a:p>
            <a:pPr lvl="1"/>
            <a:r>
              <a:rPr lang="en-AU" dirty="0"/>
              <a:t>Mini-grids and remote energy supplies offer potential cost savings and reliability </a:t>
            </a:r>
            <a:r>
              <a:rPr lang="en-AU" dirty="0" smtClean="0"/>
              <a:t>benefits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9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 customers benefit from Demand Management and DMIA</a:t>
            </a:r>
          </a:p>
          <a:p>
            <a:endParaRPr lang="en-AU" dirty="0" smtClean="0"/>
          </a:p>
          <a:p>
            <a:r>
              <a:rPr lang="en-AU" dirty="0" smtClean="0"/>
              <a:t>Recent and current projects</a:t>
            </a:r>
          </a:p>
          <a:p>
            <a:endParaRPr lang="en-AU" dirty="0" smtClean="0"/>
          </a:p>
          <a:p>
            <a:r>
              <a:rPr lang="en-AU" dirty="0" smtClean="0"/>
              <a:t>Proposal for 2016-20</a:t>
            </a:r>
          </a:p>
          <a:p>
            <a:endParaRPr lang="en-AU" dirty="0" smtClean="0"/>
          </a:p>
          <a:p>
            <a:r>
              <a:rPr lang="en-AU" dirty="0" smtClean="0"/>
              <a:t>Rationale for proposed projects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D0BD-8CB0-407B-B60F-8E5FDDBAE7FF}" type="datetime4">
              <a:rPr lang="en-AU" smtClean="0"/>
              <a:t>31 July 2015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5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customers benefit from </a:t>
            </a:r>
            <a:r>
              <a:rPr lang="en-AU" dirty="0" smtClean="0"/>
              <a:t>DM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3</a:t>
            </a:fld>
            <a:endParaRPr lang="en-AU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7544" y="1556792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Char char="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Efficiently defer long-lived augmentation capex and minimise RAB growth, reducing long-term price pressure</a:t>
            </a:r>
          </a:p>
          <a:p>
            <a:endParaRPr lang="en-AU" dirty="0"/>
          </a:p>
          <a:p>
            <a:r>
              <a:rPr lang="en-US" dirty="0"/>
              <a:t>Building a broad base of </a:t>
            </a:r>
            <a:r>
              <a:rPr lang="en-US" dirty="0" err="1"/>
              <a:t>dispatchable</a:t>
            </a:r>
            <a:r>
              <a:rPr lang="en-US" dirty="0"/>
              <a:t> demand response (e.g. direct load control of air conditioning) reduces long-term augmentation capex, and provides a number of indirect benefits including: </a:t>
            </a:r>
          </a:p>
          <a:p>
            <a:pPr lvl="1"/>
            <a:r>
              <a:rPr lang="en-US" dirty="0"/>
              <a:t>Increased flexibility to respond to contingency events, improving network resilience; </a:t>
            </a:r>
          </a:p>
          <a:p>
            <a:pPr lvl="1"/>
            <a:r>
              <a:rPr lang="en-US" dirty="0"/>
              <a:t>A mechanism to improve power quality; and </a:t>
            </a:r>
          </a:p>
          <a:p>
            <a:pPr lvl="1"/>
            <a:r>
              <a:rPr lang="en-US" dirty="0"/>
              <a:t>Enhanced ability for customers to manage their own consumption. 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197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customers benefit from </a:t>
            </a:r>
            <a:r>
              <a:rPr lang="en-AU" dirty="0" smtClean="0"/>
              <a:t>DMIA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4</a:t>
            </a:fld>
            <a:endParaRPr lang="en-AU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7544" y="1556792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Char char="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Encourages </a:t>
            </a:r>
            <a:r>
              <a:rPr lang="en-AU" dirty="0"/>
              <a:t>innovation to deliver future efficiency savings</a:t>
            </a:r>
          </a:p>
          <a:p>
            <a:pPr lvl="1"/>
            <a:r>
              <a:rPr lang="en-AU" dirty="0"/>
              <a:t>Innovative changes to processes, work practices and technical solutions can </a:t>
            </a:r>
            <a:r>
              <a:rPr lang="en-AU" dirty="0" smtClean="0"/>
              <a:t>deliver </a:t>
            </a:r>
            <a:r>
              <a:rPr lang="en-AU" dirty="0"/>
              <a:t>cost efficiencies running into the future, reducing the long term cost of network services to consumers</a:t>
            </a:r>
          </a:p>
          <a:p>
            <a:endParaRPr lang="en-AU" dirty="0"/>
          </a:p>
          <a:p>
            <a:r>
              <a:rPr lang="en-AU" dirty="0"/>
              <a:t>Addresses truncated returns on R&amp;D in regulated sector</a:t>
            </a:r>
          </a:p>
          <a:p>
            <a:pPr lvl="1"/>
            <a:r>
              <a:rPr lang="en-AU" dirty="0" smtClean="0"/>
              <a:t>In </a:t>
            </a:r>
            <a:r>
              <a:rPr lang="en-AU" dirty="0"/>
              <a:t>a regulated environment, the benefit of the R&amp;D is truncated as </a:t>
            </a:r>
            <a:r>
              <a:rPr lang="en-AU" dirty="0" smtClean="0"/>
              <a:t>expenditure incentives for </a:t>
            </a:r>
            <a:r>
              <a:rPr lang="en-AU" dirty="0" err="1" smtClean="0"/>
              <a:t>opex</a:t>
            </a:r>
            <a:r>
              <a:rPr lang="en-AU" dirty="0" smtClean="0"/>
              <a:t> and capex operate over a five year period;</a:t>
            </a:r>
            <a:endParaRPr lang="en-AU" dirty="0"/>
          </a:p>
          <a:p>
            <a:pPr lvl="1"/>
            <a:r>
              <a:rPr lang="en-AU" dirty="0" smtClean="0"/>
              <a:t>Many R&amp;D </a:t>
            </a:r>
            <a:r>
              <a:rPr lang="en-AU" dirty="0"/>
              <a:t>investments </a:t>
            </a:r>
            <a:r>
              <a:rPr lang="en-AU" dirty="0" smtClean="0"/>
              <a:t>involve </a:t>
            </a:r>
            <a:r>
              <a:rPr lang="en-AU" dirty="0"/>
              <a:t>longer payback </a:t>
            </a:r>
            <a:r>
              <a:rPr lang="en-AU" dirty="0" smtClean="0"/>
              <a:t>periods (e.g. residential battery storage trial), </a:t>
            </a:r>
            <a:r>
              <a:rPr lang="en-AU" dirty="0"/>
              <a:t>and higher levels of uncertainty around project </a:t>
            </a:r>
            <a:r>
              <a:rPr lang="en-AU" dirty="0" smtClean="0"/>
              <a:t>benefits </a:t>
            </a:r>
            <a:r>
              <a:rPr lang="en-AU" dirty="0"/>
              <a:t>than more traditional cost saving initiatives (e.g. process improvements); and</a:t>
            </a:r>
          </a:p>
          <a:p>
            <a:pPr lvl="1"/>
            <a:r>
              <a:rPr lang="en-AU" dirty="0"/>
              <a:t>These factors mean an innovation allowance is necessary to foster innovation in regulated sectors.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386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and current </a:t>
            </a:r>
            <a:r>
              <a:rPr lang="en-AU" dirty="0" smtClean="0"/>
              <a:t>projects: DM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Deferral of Benalla to Euroa 22kV feeder upgrade</a:t>
            </a:r>
          </a:p>
          <a:p>
            <a:pPr marL="180975" lvl="1" indent="0">
              <a:buNone/>
            </a:pP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5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2737" r="13810" b="8343"/>
          <a:stretch/>
        </p:blipFill>
        <p:spPr bwMode="auto">
          <a:xfrm>
            <a:off x="467544" y="2468540"/>
            <a:ext cx="3587262" cy="2893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b="9945"/>
          <a:stretch/>
        </p:blipFill>
        <p:spPr bwMode="auto">
          <a:xfrm>
            <a:off x="4283968" y="2492895"/>
            <a:ext cx="4512263" cy="2869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2132856"/>
            <a:ext cx="301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/>
              <a:t>Mobile generation sets</a:t>
            </a:r>
            <a:endParaRPr lang="en-AU" sz="1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61202" y="2132856"/>
            <a:ext cx="301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/>
              <a:t>C&amp;I demand response</a:t>
            </a:r>
            <a:endParaRPr lang="en-AU" sz="1600" b="1" i="1" dirty="0"/>
          </a:p>
        </p:txBody>
      </p:sp>
    </p:spTree>
    <p:extLst>
      <p:ext uri="{BB962C8B-B14F-4D97-AF65-F5344CB8AC3E}">
        <p14:creationId xmlns:p14="http://schemas.microsoft.com/office/powerpoint/2010/main" val="4965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and current </a:t>
            </a:r>
            <a:r>
              <a:rPr lang="en-AU" dirty="0" smtClean="0"/>
              <a:t>projects: DM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Critical Peak Demand Tariff for large customers</a:t>
            </a:r>
          </a:p>
          <a:p>
            <a:pPr marL="180975" lvl="1" indent="0">
              <a:buNone/>
            </a:pP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6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69674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7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Residential Battery Storage Trial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and current </a:t>
            </a:r>
            <a:r>
              <a:rPr lang="en-AU" dirty="0" smtClean="0"/>
              <a:t>projects: DMIA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7</a:t>
            </a:fld>
            <a:endParaRPr lang="en-AU"/>
          </a:p>
        </p:txBody>
      </p:sp>
      <p:pic>
        <p:nvPicPr>
          <p:cNvPr id="7" name="Picture 6" descr="C:\Documents and Settings\djayasur\Local Settings\Application Data\Skitch\Screenshot_021413_050906_P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/>
          <a:stretch>
            <a:fillRect/>
          </a:stretch>
        </p:blipFill>
        <p:spPr bwMode="auto">
          <a:xfrm>
            <a:off x="755576" y="2204864"/>
            <a:ext cx="2664296" cy="35643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45" y="2204864"/>
            <a:ext cx="529523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and current </a:t>
            </a:r>
            <a:r>
              <a:rPr lang="en-AU" dirty="0" smtClean="0"/>
              <a:t>projects: DMIA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8</a:t>
            </a:fld>
            <a:endParaRPr lang="en-AU"/>
          </a:p>
        </p:txBody>
      </p:sp>
      <p:pic>
        <p:nvPicPr>
          <p:cNvPr id="8" name="Picture 7" descr="C:\DM&amp;I\Energy Storage\Photos\_DSC6376_2 ADDED log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b="11644"/>
          <a:stretch/>
        </p:blipFill>
        <p:spPr bwMode="auto">
          <a:xfrm>
            <a:off x="755576" y="2060848"/>
            <a:ext cx="7632848" cy="3960440"/>
          </a:xfrm>
          <a:prstGeom prst="rect">
            <a:avLst/>
          </a:prstGeom>
          <a:noFill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Grid Energy Storage System trial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5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Mallacoota Sustainable Energy Study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and current </a:t>
            </a:r>
            <a:r>
              <a:rPr lang="en-AU" dirty="0" smtClean="0"/>
              <a:t>projects: DMIA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31 July 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9</a:t>
            </a:fld>
            <a:endParaRPr lang="en-AU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088">
            <a:off x="5926915" y="2215653"/>
            <a:ext cx="2466975" cy="34721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" y="2599536"/>
            <a:ext cx="5343525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Net Services - PPT Template - high colour">
  <a:themeElements>
    <a:clrScheme name="SPAusnet">
      <a:dk1>
        <a:sysClr val="windowText" lastClr="000000"/>
      </a:dk1>
      <a:lt1>
        <a:sysClr val="window" lastClr="FFFFFF"/>
      </a:lt1>
      <a:dk2>
        <a:srgbClr val="031F73"/>
      </a:dk2>
      <a:lt2>
        <a:srgbClr val="BCBEC0"/>
      </a:lt2>
      <a:accent1>
        <a:srgbClr val="363594"/>
      </a:accent1>
      <a:accent2>
        <a:srgbClr val="0864B0"/>
      </a:accent2>
      <a:accent3>
        <a:srgbClr val="188CCC"/>
      </a:accent3>
      <a:accent4>
        <a:srgbClr val="3EB08E"/>
      </a:accent4>
      <a:accent5>
        <a:srgbClr val="8DC63F"/>
      </a:accent5>
      <a:accent6>
        <a:srgbClr val="CDDC29"/>
      </a:accent6>
      <a:hlink>
        <a:srgbClr val="031F73"/>
      </a:hlink>
      <a:folHlink>
        <a:srgbClr val="646464"/>
      </a:folHlink>
    </a:clrScheme>
    <a:fontScheme name="C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AusNet Services - PPT Template - high colour</Template>
  <TotalTime>0</TotalTime>
  <Words>693</Words>
  <Application>Microsoft Office PowerPoint</Application>
  <PresentationFormat>On-screen Show (4:3)</PresentationFormat>
  <Paragraphs>139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AusNet Services - PPT Template - high colour</vt:lpstr>
      <vt:lpstr>Demand Management Workshop</vt:lpstr>
      <vt:lpstr>Overview</vt:lpstr>
      <vt:lpstr>Why customers benefit from DM</vt:lpstr>
      <vt:lpstr>Why customers benefit from DMIA</vt:lpstr>
      <vt:lpstr>Recent and current projects: DM</vt:lpstr>
      <vt:lpstr>Recent and current projects: DM</vt:lpstr>
      <vt:lpstr>Recent and current projects: DMIA</vt:lpstr>
      <vt:lpstr>Recent and current projects: DMIA</vt:lpstr>
      <vt:lpstr>Recent and current projects: DMIA</vt:lpstr>
      <vt:lpstr>Proposal for 2016-20</vt:lpstr>
      <vt:lpstr>Proposal for 2016-20</vt:lpstr>
      <vt:lpstr>Proposal for 2016-20</vt:lpstr>
      <vt:lpstr>Rationale for proposed projects</vt:lpstr>
      <vt:lpstr>Rationale for proposed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2015-07-24T06:51:38Z</dcterms:created>
  <dcterms:modified xsi:type="dcterms:W3CDTF">2015-07-31T05:57:03Z</dcterms:modified>
</cp:coreProperties>
</file>