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9" r:id="rId2"/>
    <p:sldId id="285" r:id="rId3"/>
    <p:sldId id="260" r:id="rId4"/>
    <p:sldId id="295" r:id="rId5"/>
    <p:sldId id="278" r:id="rId6"/>
    <p:sldId id="297" r:id="rId7"/>
    <p:sldId id="298" r:id="rId8"/>
    <p:sldId id="302" r:id="rId9"/>
    <p:sldId id="301" r:id="rId10"/>
    <p:sldId id="300" r:id="rId11"/>
    <p:sldId id="304" r:id="rId12"/>
    <p:sldId id="306" r:id="rId13"/>
    <p:sldId id="307" r:id="rId14"/>
    <p:sldId id="308" r:id="rId15"/>
    <p:sldId id="296" r:id="rId16"/>
    <p:sldId id="263" r:id="rId17"/>
    <p:sldId id="264" r:id="rId18"/>
    <p:sldId id="287" r:id="rId19"/>
    <p:sldId id="313" r:id="rId20"/>
    <p:sldId id="309" r:id="rId21"/>
    <p:sldId id="290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5" autoAdjust="0"/>
    <p:restoredTop sz="67907" autoAdjust="0"/>
  </p:normalViewPr>
  <p:slideViewPr>
    <p:cSldViewPr>
      <p:cViewPr varScale="1">
        <p:scale>
          <a:sx n="78" d="100"/>
          <a:sy n="78" d="100"/>
        </p:scale>
        <p:origin x="2790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3199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4907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3827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1229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439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5764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471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46524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033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4775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5788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4699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3491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8635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0480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9735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167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8495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0496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630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4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Opex productivity growth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Refining our approach to forecasting productivity growth for electricity distributors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30 November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 </a:t>
            </a:r>
            <a:r>
              <a:rPr lang="en-AU" dirty="0"/>
              <a:t>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Estimated time coefficients for gas distribution, per </a:t>
            </a:r>
            <a:r>
              <a:rPr lang="en-US" b="1" dirty="0" smtClean="0"/>
              <a:t>cent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32799"/>
              </p:ext>
            </p:extLst>
          </p:nvPr>
        </p:nvGraphicFramePr>
        <p:xfrm>
          <a:off x="467540" y="2348880"/>
          <a:ext cx="8208915" cy="309980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312369">
                  <a:extLst>
                    <a:ext uri="{9D8B030D-6E8A-4147-A177-3AD203B41FA5}">
                      <a16:colId xmlns:a16="http://schemas.microsoft.com/office/drawing/2014/main" val="117028500"/>
                    </a:ext>
                  </a:extLst>
                </a:gridCol>
                <a:gridCol w="1632182">
                  <a:extLst>
                    <a:ext uri="{9D8B030D-6E8A-4147-A177-3AD203B41FA5}">
                      <a16:colId xmlns:a16="http://schemas.microsoft.com/office/drawing/2014/main" val="3803047418"/>
                    </a:ext>
                  </a:extLst>
                </a:gridCol>
                <a:gridCol w="1632182">
                  <a:extLst>
                    <a:ext uri="{9D8B030D-6E8A-4147-A177-3AD203B41FA5}">
                      <a16:colId xmlns:a16="http://schemas.microsoft.com/office/drawing/2014/main" val="102596093"/>
                    </a:ext>
                  </a:extLst>
                </a:gridCol>
                <a:gridCol w="1632182">
                  <a:extLst>
                    <a:ext uri="{9D8B030D-6E8A-4147-A177-3AD203B41FA5}">
                      <a16:colId xmlns:a16="http://schemas.microsoft.com/office/drawing/2014/main" val="427136462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Report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Minimum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Maximum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Average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862232"/>
                  </a:ext>
                </a:extLst>
              </a:tr>
              <a:tr h="26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ACIL Allen 2016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–0.26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–0.73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–0.43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5543167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Economic Insights 2015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–0.69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–0.71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–0.70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833449"/>
                  </a:ext>
                </a:extLst>
              </a:tr>
              <a:tr h="26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ACIL Allen 2016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–0.26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–0.62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>
                          <a:effectLst/>
                        </a:rPr>
                        <a:t>–0.45</a:t>
                      </a:r>
                      <a:endParaRPr lang="en-A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4170579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Economic Insights 2016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–0.52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–0.64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2400" dirty="0">
                          <a:effectLst/>
                        </a:rPr>
                        <a:t>–0.59</a:t>
                      </a:r>
                      <a:endParaRPr lang="en-A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0800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9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 </a:t>
            </a:r>
            <a:r>
              <a:rPr lang="en-US" dirty="0"/>
              <a:t>growth from the change in the proportion of undergrounding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628800"/>
            <a:ext cx="8208143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proportion of undergrounding </a:t>
            </a:r>
            <a:r>
              <a:rPr lang="en-US" dirty="0" smtClean="0"/>
              <a:t>is included as </a:t>
            </a:r>
            <a:r>
              <a:rPr lang="en-US" dirty="0"/>
              <a:t>a ‘business conditions’ explanatory variable.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Our models estimate that a </a:t>
            </a:r>
            <a:r>
              <a:rPr lang="en-US" dirty="0"/>
              <a:t>one percent growth in the proportion of undergrounding results in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0.16 per </a:t>
            </a:r>
            <a:r>
              <a:rPr lang="en-US" dirty="0"/>
              <a:t>cent reduction in opex.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Across the industry, the proportion of undergrounding has increased by 3.4 per cent each year on average.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equates to an estimated industry average reduction in opex of 0.5 per cent per year.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72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Economies </a:t>
            </a:r>
            <a:r>
              <a:rPr lang="en-AU" dirty="0"/>
              <a:t>of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 </a:t>
            </a:r>
            <a:r>
              <a:rPr lang="en-US" dirty="0"/>
              <a:t>average, across </a:t>
            </a:r>
            <a:r>
              <a:rPr lang="en-US" dirty="0" smtClean="0"/>
              <a:t>our </a:t>
            </a:r>
            <a:r>
              <a:rPr lang="en-US" dirty="0"/>
              <a:t>three models, a one per cent increase in output results in a 0.99 per cent increase in opex.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suggests that economies of scale are </a:t>
            </a:r>
            <a:r>
              <a:rPr lang="en-US" dirty="0" smtClean="0"/>
              <a:t>negligible </a:t>
            </a:r>
            <a:r>
              <a:rPr lang="en-US" dirty="0"/>
              <a:t>and that differences in output growth </a:t>
            </a:r>
            <a:r>
              <a:rPr lang="en-US" dirty="0" smtClean="0"/>
              <a:t>are </a:t>
            </a:r>
            <a:r>
              <a:rPr lang="en-US" dirty="0"/>
              <a:t>unlikely to drive different opex productivity performance.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301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Labour </a:t>
            </a:r>
            <a:r>
              <a:rPr lang="en-AU" dirty="0"/>
              <a:t>productivity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37" y="1568429"/>
            <a:ext cx="7526926" cy="4524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31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Labour </a:t>
            </a:r>
            <a:r>
              <a:rPr lang="en-AU" dirty="0"/>
              <a:t>productivity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78657" y="2066107"/>
            <a:ext cx="8208143" cy="936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Forecast quality adjust </a:t>
            </a:r>
            <a:r>
              <a:rPr lang="en-US" b="1" dirty="0" err="1"/>
              <a:t>labour</a:t>
            </a:r>
            <a:r>
              <a:rPr lang="en-US" b="1" dirty="0"/>
              <a:t> productivity growth for the utilities </a:t>
            </a:r>
            <a:r>
              <a:rPr lang="en-US" b="1" dirty="0" smtClean="0"/>
              <a:t>industry</a:t>
            </a:r>
            <a:r>
              <a:rPr lang="en-US" b="1" dirty="0"/>
              <a:t>, per </a:t>
            </a:r>
            <a:r>
              <a:rPr lang="en-US" b="1" dirty="0" smtClean="0"/>
              <a:t>cent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810459"/>
              </p:ext>
            </p:extLst>
          </p:nvPr>
        </p:nvGraphicFramePr>
        <p:xfrm>
          <a:off x="467928" y="3002209"/>
          <a:ext cx="8229600" cy="270542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620305">
                  <a:extLst>
                    <a:ext uri="{9D8B030D-6E8A-4147-A177-3AD203B41FA5}">
                      <a16:colId xmlns:a16="http://schemas.microsoft.com/office/drawing/2014/main" val="3128337474"/>
                    </a:ext>
                  </a:extLst>
                </a:gridCol>
                <a:gridCol w="1120872">
                  <a:extLst>
                    <a:ext uri="{9D8B030D-6E8A-4147-A177-3AD203B41FA5}">
                      <a16:colId xmlns:a16="http://schemas.microsoft.com/office/drawing/2014/main" val="2927742633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476287441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779207823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206834934"/>
                    </a:ext>
                  </a:extLst>
                </a:gridCol>
                <a:gridCol w="1120872">
                  <a:extLst>
                    <a:ext uri="{9D8B030D-6E8A-4147-A177-3AD203B41FA5}">
                      <a16:colId xmlns:a16="http://schemas.microsoft.com/office/drawing/2014/main" val="3663530583"/>
                    </a:ext>
                  </a:extLst>
                </a:gridCol>
              </a:tblGrid>
              <a:tr h="413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Jurisdiction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2019–20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2020–21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2021–22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2022–23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2023–24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326932"/>
                  </a:ext>
                </a:extLst>
              </a:tr>
              <a:tr h="413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Australia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1.7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1.6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1.6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1.2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9054314"/>
                  </a:ext>
                </a:extLst>
              </a:tr>
              <a:tr h="638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Australian Capital Territory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1.7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1.6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1.2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801065"/>
                  </a:ext>
                </a:extLst>
              </a:tr>
              <a:tr h="413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New South Wales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1.3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1.1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538338"/>
                  </a:ext>
                </a:extLst>
              </a:tr>
              <a:tr h="413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Northern Territory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1.7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1.6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1.4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>
                          <a:effectLst/>
                        </a:rPr>
                        <a:t>1.3</a:t>
                      </a:r>
                      <a:endParaRPr lang="en-A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254975"/>
                  </a:ext>
                </a:extLst>
              </a:tr>
              <a:tr h="413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Tasmania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1.6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1.4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en-AU" sz="1800" dirty="0">
                          <a:effectLst/>
                        </a:rPr>
                        <a:t>1.3</a:t>
                      </a:r>
                      <a:endParaRPr lang="en-A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4581820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478657" y="4910289"/>
            <a:ext cx="8208143" cy="194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 baseline="0">
                <a:solidFill>
                  <a:srgbClr val="000000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4168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Options for forecasting productivity growth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340768"/>
            <a:ext cx="8208143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Option 1: </a:t>
            </a:r>
            <a:r>
              <a:rPr lang="en-US" dirty="0"/>
              <a:t>the status quo (zero productivity growth)</a:t>
            </a:r>
          </a:p>
          <a:p>
            <a:pPr marL="0" indent="0">
              <a:buNone/>
            </a:pPr>
            <a:r>
              <a:rPr lang="en-US" b="1" dirty="0" smtClean="0"/>
              <a:t>Option </a:t>
            </a:r>
            <a:r>
              <a:rPr lang="en-US" b="1" dirty="0"/>
              <a:t>2: </a:t>
            </a:r>
            <a:r>
              <a:rPr lang="en-US" dirty="0"/>
              <a:t>using the productivity growth from the increased proportion of </a:t>
            </a:r>
            <a:r>
              <a:rPr lang="en-US" dirty="0" smtClean="0"/>
              <a:t>undergrounding as </a:t>
            </a:r>
            <a:r>
              <a:rPr lang="en-US" dirty="0"/>
              <a:t>estimated by our electricity distribution econometric studies (0.5 per cent productivity</a:t>
            </a:r>
          </a:p>
          <a:p>
            <a:pPr marL="0" indent="0">
              <a:buNone/>
            </a:pPr>
            <a:r>
              <a:rPr lang="en-US" dirty="0"/>
              <a:t>growth)</a:t>
            </a:r>
          </a:p>
          <a:p>
            <a:pPr marL="0" indent="0">
              <a:buNone/>
            </a:pPr>
            <a:r>
              <a:rPr lang="en-US" b="1" dirty="0" smtClean="0"/>
              <a:t>Option </a:t>
            </a:r>
            <a:r>
              <a:rPr lang="en-US" b="1" dirty="0"/>
              <a:t>3: </a:t>
            </a:r>
            <a:r>
              <a:rPr lang="en-US" dirty="0"/>
              <a:t>using the productivity growth from the increased proportion of </a:t>
            </a:r>
            <a:r>
              <a:rPr lang="en-US" dirty="0" smtClean="0"/>
              <a:t>undergrounding as </a:t>
            </a:r>
            <a:r>
              <a:rPr lang="en-US" dirty="0"/>
              <a:t>estimated by our electricity distribution econometric studies, plus the time </a:t>
            </a:r>
            <a:r>
              <a:rPr lang="en-US" dirty="0" smtClean="0"/>
              <a:t>trend estimated </a:t>
            </a:r>
            <a:r>
              <a:rPr lang="en-US" dirty="0"/>
              <a:t>by gas distribution econometric studies (1.0 per cent productivity growth)</a:t>
            </a:r>
          </a:p>
          <a:p>
            <a:pPr marL="0" indent="0">
              <a:buNone/>
            </a:pPr>
            <a:r>
              <a:rPr lang="en-US" b="1" dirty="0" smtClean="0"/>
              <a:t>Option </a:t>
            </a:r>
            <a:r>
              <a:rPr lang="en-US" b="1" dirty="0"/>
              <a:t>4: </a:t>
            </a:r>
            <a:r>
              <a:rPr lang="en-US" dirty="0"/>
              <a:t>using industry average opex MPFP growth, adjusted to remove catch </a:t>
            </a:r>
            <a:r>
              <a:rPr lang="en-US" dirty="0" smtClean="0"/>
              <a:t>up (</a:t>
            </a:r>
            <a:r>
              <a:rPr lang="en-US" dirty="0"/>
              <a:t>1.6 per cent productivity growth)</a:t>
            </a:r>
          </a:p>
          <a:p>
            <a:pPr marL="0" indent="0">
              <a:buNone/>
            </a:pPr>
            <a:r>
              <a:rPr lang="en-US" b="1" dirty="0" smtClean="0"/>
              <a:t>Option </a:t>
            </a:r>
            <a:r>
              <a:rPr lang="en-US" b="1" dirty="0"/>
              <a:t>5: </a:t>
            </a:r>
            <a:r>
              <a:rPr lang="en-US" dirty="0"/>
              <a:t>using forecasts of </a:t>
            </a:r>
            <a:r>
              <a:rPr lang="en-US" dirty="0" err="1"/>
              <a:t>labour</a:t>
            </a:r>
            <a:r>
              <a:rPr lang="en-US" dirty="0"/>
              <a:t> productivity growth (0.9 per cent </a:t>
            </a:r>
            <a:r>
              <a:rPr lang="en-US" dirty="0" smtClean="0"/>
              <a:t>productivity </a:t>
            </a:r>
            <a:r>
              <a:rPr lang="en-US" dirty="0"/>
              <a:t>growth)</a:t>
            </a:r>
          </a:p>
          <a:p>
            <a:pPr marL="0" indent="0">
              <a:buNone/>
            </a:pPr>
            <a:r>
              <a:rPr lang="en-US" b="1" dirty="0" smtClean="0"/>
              <a:t>Option </a:t>
            </a:r>
            <a:r>
              <a:rPr lang="en-US" b="1" dirty="0"/>
              <a:t>6: </a:t>
            </a:r>
            <a:r>
              <a:rPr lang="en-US" dirty="0"/>
              <a:t>a holistic approach that draws on all sources </a:t>
            </a:r>
            <a:r>
              <a:rPr lang="en-US" dirty="0" smtClean="0"/>
              <a:t>(1.0 </a:t>
            </a:r>
            <a:r>
              <a:rPr lang="en-US" dirty="0"/>
              <a:t>per cent productivity growth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1: 	The status </a:t>
            </a:r>
            <a:r>
              <a:rPr lang="en-AU" dirty="0"/>
              <a:t>quo (zero </a:t>
            </a:r>
            <a:r>
              <a:rPr lang="en-AU" dirty="0" smtClean="0"/>
              <a:t>growth</a:t>
            </a:r>
            <a:r>
              <a:rPr lang="en-AU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Previously we have focused on historic performance (SFA CD model).</a:t>
            </a:r>
          </a:p>
          <a:p>
            <a:pPr marL="0" indent="0">
              <a:buNone/>
            </a:pPr>
            <a:r>
              <a:rPr lang="en-US" dirty="0" smtClean="0"/>
              <a:t>Estimated productivity growth</a:t>
            </a:r>
            <a:r>
              <a:rPr lang="en-US" dirty="0"/>
              <a:t> </a:t>
            </a:r>
            <a:r>
              <a:rPr lang="en-US" dirty="0" smtClean="0"/>
              <a:t>has been negative.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But we </a:t>
            </a:r>
            <a:r>
              <a:rPr lang="en-US" dirty="0"/>
              <a:t>haven't been satisfied that </a:t>
            </a:r>
            <a:r>
              <a:rPr lang="en-US" dirty="0" smtClean="0"/>
              <a:t>past performance occurred </a:t>
            </a:r>
            <a:r>
              <a:rPr lang="en-US" dirty="0"/>
              <a:t>in 'business as usual' </a:t>
            </a:r>
            <a:r>
              <a:rPr lang="en-US" dirty="0" smtClean="0"/>
              <a:t>conditions.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prudent and efficient NSP would not </a:t>
            </a:r>
            <a:r>
              <a:rPr lang="en-US" dirty="0" smtClean="0"/>
              <a:t>choose to reduce </a:t>
            </a:r>
            <a:r>
              <a:rPr lang="en-US" dirty="0"/>
              <a:t>its </a:t>
            </a:r>
            <a:r>
              <a:rPr lang="en-US" dirty="0" smtClean="0"/>
              <a:t>productivity.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Given we fund the costs of </a:t>
            </a:r>
            <a:r>
              <a:rPr lang="en-US" dirty="0" smtClean="0"/>
              <a:t>significant new </a:t>
            </a:r>
            <a:r>
              <a:rPr lang="en-US" dirty="0"/>
              <a:t>regulatory obligations through step changes we forecast zero productivity growth.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1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39507"/>
            <a:ext cx="8208912" cy="576064"/>
          </a:xfrm>
        </p:spPr>
        <p:txBody>
          <a:bodyPr/>
          <a:lstStyle/>
          <a:p>
            <a:pPr marL="1789113" indent="-1789113"/>
            <a:r>
              <a:rPr lang="en-AU" dirty="0" smtClean="0"/>
              <a:t>Option 2: 	Productivity from </a:t>
            </a:r>
            <a:r>
              <a:rPr lang="en-AU" dirty="0"/>
              <a:t>undergrounding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(0.5 per cent)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Historically</a:t>
            </a:r>
            <a:r>
              <a:rPr lang="en-US" dirty="0"/>
              <a:t>, all the distributors have increased the underground proportion of their networks.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Across the industry, our models estimate that the increase in the proportion of undergrounding has reduced opex by 0.5 per cent each year.</a:t>
            </a:r>
          </a:p>
          <a:p>
            <a:pPr marL="0" indent="0">
              <a:buNone/>
            </a:pPr>
            <a:r>
              <a:rPr lang="en-US" dirty="0"/>
              <a:t>Under this option we would base our productivity growth forecast on </a:t>
            </a:r>
            <a:r>
              <a:rPr lang="en-US" dirty="0" smtClean="0"/>
              <a:t>this value.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89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39507"/>
            <a:ext cx="8208912" cy="576064"/>
          </a:xfrm>
        </p:spPr>
        <p:txBody>
          <a:bodyPr/>
          <a:lstStyle/>
          <a:p>
            <a:r>
              <a:rPr lang="en-AU" dirty="0" smtClean="0"/>
              <a:t>Option 3: 	Option 2 + gas time </a:t>
            </a:r>
            <a:r>
              <a:rPr lang="en-AU" dirty="0"/>
              <a:t>trend </a:t>
            </a:r>
            <a:r>
              <a:rPr lang="en-AU" dirty="0" smtClean="0"/>
              <a:t>(</a:t>
            </a:r>
            <a:r>
              <a:rPr lang="en-AU" dirty="0"/>
              <a:t>1.0 per </a:t>
            </a:r>
            <a:r>
              <a:rPr lang="en-AU" dirty="0" smtClean="0"/>
              <a:t>cent)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Option </a:t>
            </a:r>
            <a:r>
              <a:rPr lang="en-US" dirty="0"/>
              <a:t>2 </a:t>
            </a:r>
            <a:r>
              <a:rPr lang="en-US" dirty="0" smtClean="0"/>
              <a:t>doesn’t account for technical change.</a:t>
            </a:r>
          </a:p>
          <a:p>
            <a:pPr marL="0" indent="0">
              <a:buNone/>
            </a:pPr>
            <a:r>
              <a:rPr lang="en-US" dirty="0" smtClean="0"/>
              <a:t>Under </a:t>
            </a:r>
            <a:r>
              <a:rPr lang="en-US" dirty="0"/>
              <a:t>this option </a:t>
            </a:r>
            <a:r>
              <a:rPr lang="en-US" dirty="0" smtClean="0"/>
              <a:t>we </a:t>
            </a:r>
            <a:r>
              <a:rPr lang="en-US" dirty="0"/>
              <a:t>would forecast </a:t>
            </a:r>
            <a:r>
              <a:rPr lang="en-US" dirty="0" smtClean="0"/>
              <a:t>opex </a:t>
            </a:r>
            <a:r>
              <a:rPr lang="en-US" dirty="0"/>
              <a:t>productivity growth based on:</a:t>
            </a:r>
          </a:p>
          <a:p>
            <a:r>
              <a:rPr lang="en-US" dirty="0" smtClean="0"/>
              <a:t>0.5 </a:t>
            </a:r>
            <a:r>
              <a:rPr lang="en-US" dirty="0"/>
              <a:t>per cent productivity growth from the increase in the proportion of </a:t>
            </a:r>
            <a:r>
              <a:rPr lang="en-US" dirty="0" smtClean="0"/>
              <a:t>undergrounding, </a:t>
            </a:r>
            <a:r>
              <a:rPr lang="en-US" dirty="0"/>
              <a:t>plus</a:t>
            </a:r>
          </a:p>
          <a:p>
            <a:r>
              <a:rPr lang="en-US" dirty="0" smtClean="0"/>
              <a:t>0.5 </a:t>
            </a:r>
            <a:r>
              <a:rPr lang="en-US" dirty="0"/>
              <a:t>per cent productivity growth to account for technical change based on the </a:t>
            </a:r>
            <a:r>
              <a:rPr lang="en-US" dirty="0" smtClean="0"/>
              <a:t>gas studies.</a:t>
            </a: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380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39507"/>
            <a:ext cx="8208912" cy="576064"/>
          </a:xfrm>
        </p:spPr>
        <p:txBody>
          <a:bodyPr/>
          <a:lstStyle/>
          <a:p>
            <a:r>
              <a:rPr lang="en-AU" dirty="0" smtClean="0"/>
              <a:t>Option 4: </a:t>
            </a:r>
            <a:r>
              <a:rPr lang="en-US" dirty="0"/>
              <a:t> </a:t>
            </a:r>
            <a:r>
              <a:rPr lang="en-US" dirty="0" smtClean="0"/>
              <a:t>opex </a:t>
            </a:r>
            <a:r>
              <a:rPr lang="en-US" dirty="0"/>
              <a:t>MPFP </a:t>
            </a:r>
            <a:r>
              <a:rPr lang="en-US" dirty="0" smtClean="0"/>
              <a:t>growth (1.6 </a:t>
            </a:r>
            <a:r>
              <a:rPr lang="en-US" dirty="0"/>
              <a:t>per </a:t>
            </a:r>
            <a:r>
              <a:rPr lang="en-US" dirty="0" smtClean="0"/>
              <a:t>cent</a:t>
            </a:r>
            <a:r>
              <a:rPr lang="en-AU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Under this option we would use industry average opex MPFP growth, adjusted to remove catch-up.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Industry average </a:t>
            </a:r>
            <a:r>
              <a:rPr lang="en-US" dirty="0"/>
              <a:t>opex MPFP </a:t>
            </a:r>
            <a:r>
              <a:rPr lang="en-US" dirty="0" smtClean="0"/>
              <a:t>growth between </a:t>
            </a:r>
            <a:r>
              <a:rPr lang="en-US" dirty="0"/>
              <a:t>2012 and </a:t>
            </a:r>
            <a:r>
              <a:rPr lang="en-US" dirty="0" smtClean="0"/>
              <a:t>2016 was 3.0 </a:t>
            </a:r>
            <a:r>
              <a:rPr lang="en-US" dirty="0"/>
              <a:t>per </a:t>
            </a:r>
            <a:r>
              <a:rPr lang="en-US" dirty="0" smtClean="0"/>
              <a:t>cent.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we exclude those firms that we consider were “catching-up”, </a:t>
            </a:r>
            <a:r>
              <a:rPr lang="en-US" dirty="0" err="1" smtClean="0"/>
              <a:t>opex</a:t>
            </a:r>
            <a:r>
              <a:rPr lang="en-US" dirty="0" smtClean="0"/>
              <a:t> MPFP growth reduces to 1.6 </a:t>
            </a:r>
            <a:r>
              <a:rPr lang="en-US" dirty="0"/>
              <a:t>per </a:t>
            </a:r>
            <a:r>
              <a:rPr lang="en-US" dirty="0" smtClean="0"/>
              <a:t>cent.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68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we will discuss today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8239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 smtClean="0"/>
              <a:t>We are currently reconsidering how we forecast opex productivity growth for electricity distributors.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Today we will cover: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we </a:t>
            </a:r>
            <a:r>
              <a:rPr lang="en-US" sz="2400" dirty="0" smtClean="0"/>
              <a:t>forecast opex</a:t>
            </a:r>
          </a:p>
          <a:p>
            <a:r>
              <a:rPr lang="en-US" sz="2400" dirty="0" smtClean="0"/>
              <a:t>whether we </a:t>
            </a:r>
            <a:r>
              <a:rPr lang="en-US" sz="2400" dirty="0"/>
              <a:t>need to reconsider how we forecast productivity </a:t>
            </a:r>
            <a:r>
              <a:rPr lang="en-US" sz="2400" dirty="0" smtClean="0"/>
              <a:t>growth</a:t>
            </a:r>
            <a:endParaRPr lang="en-US" sz="2400" dirty="0"/>
          </a:p>
          <a:p>
            <a:r>
              <a:rPr lang="en-US" sz="2400" dirty="0" smtClean="0"/>
              <a:t>what </a:t>
            </a:r>
            <a:r>
              <a:rPr lang="en-US" sz="2400" dirty="0"/>
              <a:t>information is available </a:t>
            </a:r>
          </a:p>
          <a:p>
            <a:r>
              <a:rPr lang="en-US" sz="2400" dirty="0" smtClean="0"/>
              <a:t>the options available for </a:t>
            </a:r>
            <a:r>
              <a:rPr lang="en-US" sz="2400" dirty="0"/>
              <a:t>forecasting productivity growth</a:t>
            </a:r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25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99802"/>
            <a:ext cx="8208912" cy="868958"/>
          </a:xfrm>
        </p:spPr>
        <p:txBody>
          <a:bodyPr/>
          <a:lstStyle/>
          <a:p>
            <a:pPr marL="1789113" indent="-1789113"/>
            <a:r>
              <a:rPr lang="en-AU" dirty="0" smtClean="0"/>
              <a:t>Option 5: 	Forecast labour productivity growth (0.9 per cent)</a:t>
            </a:r>
            <a:endParaRPr lang="en-AU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/>
          </p:nvPr>
        </p:nvSpPr>
        <p:spPr>
          <a:xfrm>
            <a:off x="467544" y="1341314"/>
            <a:ext cx="8532440" cy="4535958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AU" sz="2200" dirty="0" smtClean="0"/>
              <a:t>Deloitte Access </a:t>
            </a:r>
            <a:r>
              <a:rPr lang="en-AU" sz="2200" dirty="0" smtClean="0"/>
              <a:t>Economics </a:t>
            </a:r>
            <a:r>
              <a:rPr lang="en-AU" sz="2200" dirty="0" smtClean="0"/>
              <a:t>(DAE) have provided us labour productivity forecasts for the utilities industry by jurisdiction.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AU" sz="2200" dirty="0" smtClean="0"/>
              <a:t>These forecasts should reasonably reflect the labour productivity growth electricity distributors can achieve because: </a:t>
            </a:r>
          </a:p>
          <a:p>
            <a:pPr>
              <a:spcBef>
                <a:spcPts val="1200"/>
              </a:spcBef>
            </a:pPr>
            <a:r>
              <a:rPr lang="en-AU" sz="2200" dirty="0"/>
              <a:t>p</a:t>
            </a:r>
            <a:r>
              <a:rPr lang="en-AU" sz="2200" dirty="0" smtClean="0"/>
              <a:t>roductivity growth in the utilities industry is largely influenced by performance in the trends in electricity supply (generation, transmission, distribution, retail and market operations), and:</a:t>
            </a:r>
          </a:p>
          <a:p>
            <a:pPr>
              <a:spcBef>
                <a:spcPts val="1200"/>
              </a:spcBef>
            </a:pPr>
            <a:r>
              <a:rPr lang="en-AU" sz="2200" dirty="0" smtClean="0"/>
              <a:t>in turn, electricity distribution is the biggest component of electricity supply.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AU" sz="2200" dirty="0" smtClean="0"/>
              <a:t>Further, opex productivity growth is significantly influenced by labour productivity growth since labour costs are a large proportion of opex costs</a:t>
            </a:r>
            <a:r>
              <a:rPr lang="en-AU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58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</a:t>
            </a:r>
            <a:r>
              <a:rPr lang="en-AU" dirty="0"/>
              <a:t>6</a:t>
            </a:r>
            <a:r>
              <a:rPr lang="en-AU" dirty="0" smtClean="0"/>
              <a:t>: 	A </a:t>
            </a:r>
            <a:r>
              <a:rPr lang="en-AU" dirty="0"/>
              <a:t>holistic approach (1.0 per </a:t>
            </a:r>
            <a:r>
              <a:rPr lang="en-AU" dirty="0" smtClean="0"/>
              <a:t>cent)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Each of the above approaches has drawbacks. None is perfect.</a:t>
            </a:r>
          </a:p>
          <a:p>
            <a:pPr marL="0" indent="0">
              <a:buNone/>
            </a:pPr>
            <a:r>
              <a:rPr lang="en-AU" dirty="0" smtClean="0"/>
              <a:t>We think each of the identified approaches brings valuable information that we should take into account.</a:t>
            </a:r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think </a:t>
            </a:r>
            <a:r>
              <a:rPr lang="en-US" dirty="0" smtClean="0"/>
              <a:t>the </a:t>
            </a:r>
            <a:r>
              <a:rPr lang="en-US" dirty="0"/>
              <a:t>available information </a:t>
            </a:r>
            <a:r>
              <a:rPr lang="en-US" dirty="0" smtClean="0"/>
              <a:t>is broadly </a:t>
            </a:r>
            <a:r>
              <a:rPr lang="en-US" dirty="0"/>
              <a:t>consistent </a:t>
            </a:r>
            <a:r>
              <a:rPr lang="en-US" dirty="0" smtClean="0"/>
              <a:t>and considered </a:t>
            </a:r>
            <a:r>
              <a:rPr lang="en-US" dirty="0"/>
              <a:t>together </a:t>
            </a:r>
            <a:r>
              <a:rPr lang="en-US" dirty="0" smtClean="0"/>
              <a:t>supports </a:t>
            </a:r>
            <a:r>
              <a:rPr lang="en-US" dirty="0" smtClean="0"/>
              <a:t>a forecast </a:t>
            </a:r>
            <a:r>
              <a:rPr lang="en-US" dirty="0"/>
              <a:t>between 0.5 and 1.6 per </a:t>
            </a:r>
            <a:r>
              <a:rPr lang="en-US" dirty="0" smtClean="0"/>
              <a:t>cent.</a:t>
            </a:r>
          </a:p>
          <a:p>
            <a:pPr marL="0" indent="0">
              <a:buNone/>
            </a:pPr>
            <a:r>
              <a:rPr lang="en-AU" dirty="0" smtClean="0"/>
              <a:t>Having considered each of the information sources, we think a productivity growth forecast of 1.0 per cent best reflects what an efficient distributor can achieve.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68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we forecast opex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assess NSPs’ proposed opex forecasts by comparing them against our own estimates. </a:t>
            </a:r>
          </a:p>
          <a:p>
            <a:pPr marL="0" indent="0">
              <a:buNone/>
            </a:pPr>
            <a:r>
              <a:rPr lang="en-US" dirty="0" smtClean="0"/>
              <a:t>We use a ‘base step trend’ approach to derive our estimate. </a:t>
            </a:r>
          </a:p>
          <a:p>
            <a:pPr marL="0" indent="0">
              <a:buNone/>
            </a:pPr>
            <a:r>
              <a:rPr lang="en-US" dirty="0" smtClean="0"/>
              <a:t>The trend captures forecast growth in prices, output and productivity.</a:t>
            </a:r>
          </a:p>
          <a:p>
            <a:pPr marL="0" indent="0">
              <a:buNone/>
            </a:pPr>
            <a:r>
              <a:rPr lang="en-US" dirty="0" smtClean="0"/>
              <a:t>We use the same definitions of inputs and outputs that we use in our annual benchmarking to forecast the trend.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 we need to reconsider how we forecast productivity growth?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679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Our current approach has been in place since we published the </a:t>
            </a:r>
            <a:r>
              <a:rPr lang="en-US" sz="2400" i="1" dirty="0" smtClean="0"/>
              <a:t>Expenditure forecast assessment guideline</a:t>
            </a:r>
            <a:r>
              <a:rPr lang="en-US" sz="2400" dirty="0" smtClean="0"/>
              <a:t> in 2013.</a:t>
            </a:r>
            <a:endParaRPr lang="en-AU" sz="2400" dirty="0"/>
          </a:p>
          <a:p>
            <a:pPr marL="0" indent="0">
              <a:buNone/>
            </a:pPr>
            <a:r>
              <a:rPr lang="en-AU" sz="2400" dirty="0" smtClean="0"/>
              <a:t>Since then we have forecast zero opex productivity growth, largely due to the negative productivity growth estimated by our econometric models.</a:t>
            </a:r>
            <a:endParaRPr lang="en-AU" sz="2400" dirty="0"/>
          </a:p>
          <a:p>
            <a:pPr marL="0" indent="0">
              <a:buNone/>
            </a:pPr>
            <a:r>
              <a:rPr lang="en-AU" sz="2400" dirty="0" smtClean="0"/>
              <a:t>However, our estimates of opex multilateral partial factor productivity (MPFP) have shown positive growth since </a:t>
            </a:r>
            <a:r>
              <a:rPr lang="en-AU" sz="2400" dirty="0"/>
              <a:t>2012. </a:t>
            </a:r>
            <a:endParaRPr lang="en-AU" sz="2400" dirty="0" smtClean="0"/>
          </a:p>
          <a:p>
            <a:pPr marL="0" indent="0">
              <a:buNone/>
            </a:pPr>
            <a:r>
              <a:rPr lang="en-US" sz="2400" dirty="0" smtClean="0"/>
              <a:t>The CCP </a:t>
            </a:r>
            <a:r>
              <a:rPr lang="en-US" sz="2400" dirty="0"/>
              <a:t>has </a:t>
            </a:r>
            <a:r>
              <a:rPr lang="en-US" sz="2400" dirty="0" smtClean="0"/>
              <a:t>submitted </a:t>
            </a:r>
            <a:r>
              <a:rPr lang="en-US" sz="2400" dirty="0"/>
              <a:t>that it is reasonable to expect continuous improvement in productivity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271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information is available?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Information sources we have identified so far include:</a:t>
            </a:r>
          </a:p>
          <a:p>
            <a:pPr marL="540000" indent="-540000">
              <a:buFont typeface="+mj-lt"/>
              <a:buAutoNum type="arabicPeriod"/>
            </a:pPr>
            <a:r>
              <a:rPr lang="en-US" dirty="0" smtClean="0"/>
              <a:t>opex </a:t>
            </a:r>
            <a:r>
              <a:rPr lang="en-US" dirty="0"/>
              <a:t>MPFP performance</a:t>
            </a:r>
          </a:p>
          <a:p>
            <a:pPr marL="540000" indent="-540000">
              <a:buFont typeface="+mj-lt"/>
              <a:buAutoNum type="arabicPeriod"/>
            </a:pPr>
            <a:r>
              <a:rPr lang="en-US" dirty="0" smtClean="0"/>
              <a:t>econometric </a:t>
            </a:r>
            <a:r>
              <a:rPr lang="en-US" dirty="0"/>
              <a:t>opex cost function analysis</a:t>
            </a:r>
          </a:p>
          <a:p>
            <a:pPr marL="540000" indent="-540000">
              <a:buFont typeface="+mj-lt"/>
              <a:buAutoNum type="arabicPeriod"/>
            </a:pP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/>
              <a:t>productivity </a:t>
            </a:r>
            <a:r>
              <a:rPr lang="en-US" dirty="0" smtClean="0"/>
              <a:t>growth</a:t>
            </a:r>
          </a:p>
          <a:p>
            <a:pPr marL="0" indent="0">
              <a:buNone/>
            </a:pPr>
            <a:endParaRPr lang="en-US" dirty="0"/>
          </a:p>
          <a:p>
            <a:pPr marL="540000" indent="-5400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22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Opex MPFP performance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540000" indent="-540000">
              <a:buFont typeface="+mj-lt"/>
              <a:buAutoNum type="arabicPeriod"/>
            </a:pP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17" y="1003941"/>
            <a:ext cx="8655965" cy="5265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Opex MPFP performance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Our forecast shouldn’t include any 'catch-up</a:t>
            </a:r>
            <a:r>
              <a:rPr lang="en-AU" dirty="0"/>
              <a:t>'.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Averaged annual opex </a:t>
            </a:r>
            <a:r>
              <a:rPr lang="en-US" dirty="0"/>
              <a:t>MPFP </a:t>
            </a:r>
            <a:r>
              <a:rPr lang="en-US" dirty="0" smtClean="0"/>
              <a:t>between </a:t>
            </a:r>
            <a:r>
              <a:rPr lang="en-US" dirty="0"/>
              <a:t>2012 and </a:t>
            </a:r>
            <a:r>
              <a:rPr lang="en-US" dirty="0" smtClean="0"/>
              <a:t>2016:</a:t>
            </a:r>
          </a:p>
          <a:p>
            <a:r>
              <a:rPr lang="en-US" dirty="0" smtClean="0"/>
              <a:t>industry average: 3.0 per cent</a:t>
            </a:r>
          </a:p>
          <a:p>
            <a:r>
              <a:rPr lang="en-US" dirty="0"/>
              <a:t>n</a:t>
            </a:r>
            <a:r>
              <a:rPr lang="en-US" dirty="0" smtClean="0"/>
              <a:t>o ‘catching-up’ firms: 1.6 per cent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The industry average is likely to include some catch-up and thus overstate frontier shift.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912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Econometric </a:t>
            </a:r>
            <a:r>
              <a:rPr lang="en-AU" dirty="0"/>
              <a:t>modelling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Our </a:t>
            </a:r>
            <a:r>
              <a:rPr lang="en-US" dirty="0"/>
              <a:t>econometric models also allow us to </a:t>
            </a:r>
            <a:r>
              <a:rPr lang="en-US" dirty="0" smtClean="0"/>
              <a:t>estimate:</a:t>
            </a:r>
          </a:p>
          <a:p>
            <a:r>
              <a:rPr lang="en-US" dirty="0" smtClean="0"/>
              <a:t>the time trend</a:t>
            </a:r>
          </a:p>
          <a:p>
            <a:r>
              <a:rPr lang="en-US" dirty="0" smtClean="0"/>
              <a:t>economies </a:t>
            </a:r>
            <a:r>
              <a:rPr lang="en-US" dirty="0"/>
              <a:t>of </a:t>
            </a:r>
            <a:r>
              <a:rPr lang="en-US" dirty="0" smtClean="0"/>
              <a:t>scale</a:t>
            </a:r>
          </a:p>
          <a:p>
            <a:r>
              <a:rPr lang="en-US" dirty="0" smtClean="0"/>
              <a:t>the </a:t>
            </a:r>
            <a:r>
              <a:rPr lang="en-US" dirty="0"/>
              <a:t>productivity associated with </a:t>
            </a:r>
            <a:r>
              <a:rPr lang="en-US" dirty="0" smtClean="0"/>
              <a:t>any change in the </a:t>
            </a:r>
            <a:r>
              <a:rPr lang="en-US" dirty="0"/>
              <a:t>proportion of </a:t>
            </a:r>
            <a:r>
              <a:rPr lang="en-US" dirty="0" smtClean="0"/>
              <a:t>undergrounding.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We have considered econometric results from:</a:t>
            </a:r>
          </a:p>
          <a:p>
            <a:r>
              <a:rPr lang="en-AU" dirty="0" smtClean="0"/>
              <a:t>electricity distribution</a:t>
            </a:r>
          </a:p>
          <a:p>
            <a:r>
              <a:rPr lang="en-AU" dirty="0" smtClean="0"/>
              <a:t>gas distribution.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11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Time </a:t>
            </a:r>
            <a:r>
              <a:rPr lang="en-AU" dirty="0"/>
              <a:t>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268760"/>
            <a:ext cx="820814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time trend </a:t>
            </a:r>
            <a:r>
              <a:rPr lang="en-US" dirty="0" smtClean="0"/>
              <a:t>captures </a:t>
            </a:r>
            <a:r>
              <a:rPr lang="en-US" dirty="0"/>
              <a:t>the effect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technical </a:t>
            </a:r>
            <a:r>
              <a:rPr lang="en-US" dirty="0"/>
              <a:t>change </a:t>
            </a:r>
            <a:endParaRPr lang="en-US" dirty="0" smtClean="0"/>
          </a:p>
          <a:p>
            <a:r>
              <a:rPr lang="en-US" dirty="0" smtClean="0"/>
              <a:t>changes </a:t>
            </a:r>
            <a:r>
              <a:rPr lang="en-US" dirty="0"/>
              <a:t>in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changes </a:t>
            </a:r>
            <a:r>
              <a:rPr lang="en-US" dirty="0"/>
              <a:t>in </a:t>
            </a:r>
            <a:r>
              <a:rPr lang="en-US" dirty="0" smtClean="0"/>
              <a:t>legislative </a:t>
            </a:r>
            <a:r>
              <a:rPr lang="en-US" dirty="0"/>
              <a:t>or regulatory obligations. 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Estimated </a:t>
            </a:r>
            <a:r>
              <a:rPr lang="en-US" b="1" dirty="0"/>
              <a:t>time coefficients for electricity distribution, 2006 to </a:t>
            </a:r>
            <a:r>
              <a:rPr lang="en-US" b="1" dirty="0" smtClean="0"/>
              <a:t>2016, per cent</a:t>
            </a:r>
            <a:r>
              <a:rPr lang="en-US" b="1" dirty="0"/>
              <a:t>	</a:t>
            </a:r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050211"/>
              </p:ext>
            </p:extLst>
          </p:nvPr>
        </p:nvGraphicFramePr>
        <p:xfrm>
          <a:off x="683568" y="4813136"/>
          <a:ext cx="7776864" cy="128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19423179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786690845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637366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SFA Cobb–Douglas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LSE Cobb–Douglas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LSE </a:t>
                      </a:r>
                      <a:r>
                        <a:rPr lang="en-US" sz="2400" dirty="0" err="1" smtClean="0"/>
                        <a:t>translog</a:t>
                      </a: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16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1.8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1.9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559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8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1169</Words>
  <Application>Microsoft Office PowerPoint</Application>
  <PresentationFormat>On-screen Show (4:3)</PresentationFormat>
  <Paragraphs>191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Palatino Linotype</vt:lpstr>
      <vt:lpstr>Times New Roman</vt:lpstr>
      <vt:lpstr>blank</vt:lpstr>
      <vt:lpstr>Opex productivity growth</vt:lpstr>
      <vt:lpstr>What we will discuss today</vt:lpstr>
      <vt:lpstr>How we forecast opex</vt:lpstr>
      <vt:lpstr>Do we need to reconsider how we forecast productivity growth?</vt:lpstr>
      <vt:lpstr>What information is available? </vt:lpstr>
      <vt:lpstr>Opex MPFP performance </vt:lpstr>
      <vt:lpstr>Opex MPFP performance </vt:lpstr>
      <vt:lpstr>Econometric modelling results</vt:lpstr>
      <vt:lpstr>Time trend</vt:lpstr>
      <vt:lpstr>Time trend</vt:lpstr>
      <vt:lpstr>Productivity growth from the change in the proportion of undergrounding</vt:lpstr>
      <vt:lpstr>Economies of scale</vt:lpstr>
      <vt:lpstr>Labour productivity </vt:lpstr>
      <vt:lpstr>Labour productivity </vt:lpstr>
      <vt:lpstr>Options for forecasting productivity growth </vt:lpstr>
      <vt:lpstr>Option 1:  The status quo (zero growth)</vt:lpstr>
      <vt:lpstr>Option 2:  Productivity from undergrounding  (0.5 per cent)</vt:lpstr>
      <vt:lpstr>Option 3:  Option 2 + gas time trend (1.0 per cent) </vt:lpstr>
      <vt:lpstr>Option 4:  opex MPFP growth (1.6 per cent)</vt:lpstr>
      <vt:lpstr>Option 5:  Forecast labour productivity growth (0.9 per cent)</vt:lpstr>
      <vt:lpstr>Option 6:  A holistic approach (1.0 per cent)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2018-11-29T04:29:22Z</dcterms:created>
  <dcterms:modified xsi:type="dcterms:W3CDTF">2018-11-29T05:02:13Z</dcterms:modified>
</cp:coreProperties>
</file>