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0" r:id="rId3"/>
    <p:sldId id="271" r:id="rId4"/>
    <p:sldId id="276" r:id="rId5"/>
    <p:sldId id="297" r:id="rId6"/>
    <p:sldId id="278" r:id="rId7"/>
    <p:sldId id="299" r:id="rId8"/>
    <p:sldId id="298" r:id="rId9"/>
    <p:sldId id="300" r:id="rId10"/>
    <p:sldId id="30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2" r:id="rId20"/>
    <p:sldId id="302" r:id="rId21"/>
    <p:sldId id="293" r:id="rId22"/>
    <p:sldId id="294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C3AE4-0167-4108-9CBD-EBAA3EC607B4}" type="datetimeFigureOut">
              <a:rPr lang="en-AU" smtClean="0"/>
              <a:t>26/02/2020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4379-84F2-4CB3-88CF-80E7A96473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50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26/02/2020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9BED-202C-4979-9BFA-DC27E8EAC7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73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US" dirty="0" smtClean="0"/>
              <a:t>AER workshop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</a:t>
            </a:r>
            <a:r>
              <a:rPr lang="en-US" dirty="0" err="1"/>
              <a:t>Ausgrid’s</a:t>
            </a:r>
            <a:r>
              <a:rPr lang="en-US" dirty="0"/>
              <a:t> proposed </a:t>
            </a:r>
            <a:r>
              <a:rPr lang="en-US" dirty="0" smtClean="0"/>
              <a:t>TSS amendment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Scott </a:t>
            </a:r>
            <a:r>
              <a:rPr lang="en-AU" dirty="0" err="1" smtClean="0"/>
              <a:t>Sandles</a:t>
            </a:r>
            <a:r>
              <a:rPr lang="en-AU" dirty="0" smtClean="0"/>
              <a:t> (Director)</a:t>
            </a:r>
          </a:p>
          <a:p>
            <a:r>
              <a:rPr lang="en-AU" dirty="0" smtClean="0"/>
              <a:t>Bob Telford (Senior Adviser)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15 January 2020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9606"/>
            <a:ext cx="8229600" cy="51077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 dirty="0"/>
              <a:t>Direct Impact of proposed EN tariffs:</a:t>
            </a:r>
          </a:p>
          <a:p>
            <a:r>
              <a:rPr lang="en-AU" dirty="0" err="1"/>
              <a:t>Ausgrid</a:t>
            </a:r>
            <a:r>
              <a:rPr lang="en-AU" dirty="0"/>
              <a:t> expects that around </a:t>
            </a:r>
            <a:r>
              <a:rPr lang="en-AU" dirty="0" smtClean="0"/>
              <a:t>300 </a:t>
            </a:r>
            <a:r>
              <a:rPr lang="en-AU" dirty="0"/>
              <a:t>EN connections will be assigned or re-assigned to the proposed EN tariffs by the end of the current 5 year regulatory control period.</a:t>
            </a:r>
          </a:p>
          <a:p>
            <a:r>
              <a:rPr lang="en-AU" dirty="0"/>
              <a:t>Under the proposed EN tariffs, the network bill for these EN connections will be significantly more than under current tariff arrangements </a:t>
            </a:r>
            <a:r>
              <a:rPr lang="en-AU" dirty="0" err="1"/>
              <a:t>eg</a:t>
            </a:r>
            <a:r>
              <a:rPr lang="en-AU" dirty="0"/>
              <a:t>. Residential EN connections could pay 50% more NUOS than under current tariff. </a:t>
            </a:r>
          </a:p>
          <a:p>
            <a:pPr marL="0" indent="0">
              <a:buNone/>
            </a:pPr>
            <a:r>
              <a:rPr lang="en-AU" b="1" dirty="0"/>
              <a:t>Indirect Impact of proposed EN tariffs:</a:t>
            </a:r>
          </a:p>
          <a:p>
            <a:r>
              <a:rPr lang="en-AU" dirty="0"/>
              <a:t>Given that </a:t>
            </a:r>
            <a:r>
              <a:rPr lang="en-AU" dirty="0" err="1"/>
              <a:t>Ausgrid</a:t>
            </a:r>
            <a:r>
              <a:rPr lang="en-AU" dirty="0"/>
              <a:t> is subject to a revenue cap, the increase in network revenue recovered from EN connections will need to be offset by a reduction in revenue from other customers.</a:t>
            </a:r>
          </a:p>
          <a:p>
            <a:r>
              <a:rPr lang="en-AU" dirty="0"/>
              <a:t>This indirect impact will be very small with a typical residential customers on flat tariff expected to receive less than 1% reduction in annual network bill.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888" y="260648"/>
            <a:ext cx="8208912" cy="868958"/>
          </a:xfrm>
        </p:spPr>
        <p:txBody>
          <a:bodyPr/>
          <a:lstStyle/>
          <a:p>
            <a:r>
              <a:rPr lang="en-US" dirty="0" smtClean="0"/>
              <a:t>Customer impact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962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24" y="3026396"/>
            <a:ext cx="7886700" cy="994172"/>
          </a:xfrm>
        </p:spPr>
        <p:txBody>
          <a:bodyPr/>
          <a:lstStyle/>
          <a:p>
            <a:r>
              <a:rPr lang="en-AU" b="1" dirty="0" smtClean="0"/>
              <a:t>AER Staff preliminary compliance assessment of </a:t>
            </a:r>
            <a:r>
              <a:rPr lang="en-AU" b="1" dirty="0" err="1" smtClean="0"/>
              <a:t>Ausgrid</a:t>
            </a:r>
            <a:r>
              <a:rPr lang="en-AU" b="1" dirty="0" smtClean="0"/>
              <a:t> TSS amendment proposal</a:t>
            </a:r>
            <a:endParaRPr lang="en-AU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812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39" y="260648"/>
            <a:ext cx="7886700" cy="642635"/>
          </a:xfrm>
        </p:spPr>
        <p:txBody>
          <a:bodyPr/>
          <a:lstStyle/>
          <a:p>
            <a:r>
              <a:rPr lang="en-AU" b="1" dirty="0" smtClean="0"/>
              <a:t>National Electricity Rules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72" y="908295"/>
            <a:ext cx="7655952" cy="1872633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The Tariff Structure Statement (TSS) is designed to provide retailers with certainty over tariff structures over the 5 year regulatory control period. Nevertheless, there are </a:t>
            </a:r>
            <a:r>
              <a:rPr lang="en-AU" u="sng" dirty="0" smtClean="0"/>
              <a:t>limited</a:t>
            </a:r>
            <a:r>
              <a:rPr lang="en-AU" dirty="0" smtClean="0"/>
              <a:t> provisions in the Rules that allow electricity distributors to amend their current TSS. </a:t>
            </a:r>
          </a:p>
          <a:p>
            <a:r>
              <a:rPr lang="en-AU" dirty="0"/>
              <a:t>For the AER to approve a proposal to amend a TSS, electricity distributors must demonstrate </a:t>
            </a:r>
            <a:r>
              <a:rPr lang="en-AU" dirty="0" smtClean="0"/>
              <a:t>to the reasonable satisfaction of the AER that </a:t>
            </a:r>
            <a:r>
              <a:rPr lang="en-AU" dirty="0"/>
              <a:t>they have </a:t>
            </a:r>
            <a:r>
              <a:rPr lang="en-AU" dirty="0" smtClean="0"/>
              <a:t>complied with </a:t>
            </a:r>
            <a:r>
              <a:rPr lang="en-AU" dirty="0"/>
              <a:t>Clause </a:t>
            </a:r>
            <a:r>
              <a:rPr lang="en-AU" dirty="0" smtClean="0"/>
              <a:t>6.18.1B(d) </a:t>
            </a:r>
            <a:r>
              <a:rPr lang="en-AU" dirty="0"/>
              <a:t>of The </a:t>
            </a:r>
            <a:r>
              <a:rPr lang="en-AU" dirty="0" smtClean="0"/>
              <a:t>Rules:</a:t>
            </a:r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12</a:t>
            </a:fld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40019"/>
              </p:ext>
            </p:extLst>
          </p:nvPr>
        </p:nvGraphicFramePr>
        <p:xfrm>
          <a:off x="1115617" y="2793505"/>
          <a:ext cx="6991103" cy="27363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1596">
                  <a:extLst>
                    <a:ext uri="{9D8B030D-6E8A-4147-A177-3AD203B41FA5}">
                      <a16:colId xmlns:a16="http://schemas.microsoft.com/office/drawing/2014/main" val="2179350001"/>
                    </a:ext>
                  </a:extLst>
                </a:gridCol>
                <a:gridCol w="1400952">
                  <a:extLst>
                    <a:ext uri="{9D8B030D-6E8A-4147-A177-3AD203B41FA5}">
                      <a16:colId xmlns:a16="http://schemas.microsoft.com/office/drawing/2014/main" val="3740175852"/>
                    </a:ext>
                  </a:extLst>
                </a:gridCol>
                <a:gridCol w="4388555">
                  <a:extLst>
                    <a:ext uri="{9D8B030D-6E8A-4147-A177-3AD203B41FA5}">
                      <a16:colId xmlns:a16="http://schemas.microsoft.com/office/drawing/2014/main" val="4009901428"/>
                    </a:ext>
                  </a:extLst>
                </a:gridCol>
              </a:tblGrid>
              <a:tr h="580876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Test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NER Reference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Description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2036876"/>
                  </a:ext>
                </a:extLst>
              </a:tr>
              <a:tr h="936704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First Test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Cl. 6.18.1B(d)(1)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An unforeseen “event” has occurred that was beyond the reasonable</a:t>
                      </a:r>
                      <a:r>
                        <a:rPr lang="en-AU" sz="1400" baseline="0" dirty="0" smtClean="0"/>
                        <a:t> control of the distributor</a:t>
                      </a:r>
                      <a:r>
                        <a:rPr lang="en-AU" sz="1400" dirty="0" smtClean="0"/>
                        <a:t>.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9321379"/>
                  </a:ext>
                </a:extLst>
              </a:tr>
              <a:tr h="121872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Second Test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Cl. 6.18.1B(d)(2)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As a result of the event, the amended TSS will materially better comply</a:t>
                      </a:r>
                      <a:r>
                        <a:rPr lang="en-AU" sz="1400" baseline="0" dirty="0" smtClean="0"/>
                        <a:t> with the distribution pricing principles in the Rules than the current TSS.</a:t>
                      </a:r>
                      <a:r>
                        <a:rPr lang="en-AU" sz="1400" dirty="0" smtClean="0"/>
                        <a:t> 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876489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5517232"/>
            <a:ext cx="7128792" cy="108012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15997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7" y="225660"/>
            <a:ext cx="7886700" cy="994172"/>
          </a:xfrm>
        </p:spPr>
        <p:txBody>
          <a:bodyPr/>
          <a:lstStyle/>
          <a:p>
            <a:r>
              <a:rPr lang="en-AU" b="1" dirty="0" smtClean="0"/>
              <a:t>National Electricity Rules – cont’d</a:t>
            </a:r>
            <a:endParaRPr lang="en-AU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13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263" y="2310899"/>
            <a:ext cx="1943098" cy="9347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AU" dirty="0"/>
              <a:t>I</a:t>
            </a:r>
            <a:r>
              <a:rPr lang="en-AU" dirty="0" smtClean="0"/>
              <a:t>f the first test has </a:t>
            </a:r>
            <a:r>
              <a:rPr lang="en-AU" b="1" u="sng" dirty="0" smtClean="0"/>
              <a:t>not</a:t>
            </a:r>
            <a:r>
              <a:rPr lang="en-AU" dirty="0" smtClean="0"/>
              <a:t> been satisfied, the AER must </a:t>
            </a:r>
            <a:r>
              <a:rPr lang="en-AU" b="1" u="sng" dirty="0" smtClean="0"/>
              <a:t>not</a:t>
            </a:r>
            <a:r>
              <a:rPr lang="en-AU" dirty="0" smtClean="0"/>
              <a:t> approve a proposed TSS amendment, regardless of the compliance merit of that proposal (second test).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84995" y="1705456"/>
            <a:ext cx="2914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50" b="1" dirty="0"/>
              <a:t>Has </a:t>
            </a:r>
            <a:r>
              <a:rPr lang="en-AU" sz="1350" b="1" dirty="0" err="1"/>
              <a:t>Ausgrid</a:t>
            </a:r>
            <a:r>
              <a:rPr lang="en-AU" sz="1350" b="1" dirty="0"/>
              <a:t> satisfied the first test?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1247" y="2479010"/>
            <a:ext cx="4714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7402" y="2497897"/>
            <a:ext cx="4714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b="1" dirty="0"/>
              <a:t>No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07024" y="2253776"/>
            <a:ext cx="1057275" cy="378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02790" y="2252772"/>
            <a:ext cx="935831" cy="41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48734" y="2671059"/>
            <a:ext cx="501848" cy="5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9160" y="2420486"/>
            <a:ext cx="1750219" cy="7155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350" dirty="0"/>
              <a:t>AER is required to </a:t>
            </a:r>
            <a:r>
              <a:rPr lang="en-AU" sz="1350" b="1" dirty="0"/>
              <a:t>not </a:t>
            </a:r>
            <a:r>
              <a:rPr lang="en-AU" sz="1350" dirty="0"/>
              <a:t>approve proposal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64828" y="2821100"/>
            <a:ext cx="0" cy="401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01002" y="3308347"/>
            <a:ext cx="28289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50" b="1" dirty="0"/>
              <a:t>Has </a:t>
            </a:r>
            <a:r>
              <a:rPr lang="en-AU" sz="1350" b="1" dirty="0" err="1"/>
              <a:t>Ausgrid</a:t>
            </a:r>
            <a:r>
              <a:rPr lang="en-AU" sz="1350" b="1" dirty="0"/>
              <a:t> satisfied the second test?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9526" y="4166086"/>
            <a:ext cx="4714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0908" y="4067806"/>
            <a:ext cx="4714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b="1" dirty="0"/>
              <a:t>No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156358" y="3808628"/>
            <a:ext cx="1057275" cy="378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35078" y="3808628"/>
            <a:ext cx="935831" cy="41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670958" y="4206306"/>
            <a:ext cx="1028700" cy="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78239" y="4032088"/>
            <a:ext cx="1750219" cy="7155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AU" sz="1350" dirty="0"/>
              <a:t>AER is required to </a:t>
            </a:r>
            <a:r>
              <a:rPr lang="en-AU" sz="1350" b="1" dirty="0"/>
              <a:t>not </a:t>
            </a:r>
            <a:r>
              <a:rPr lang="en-AU" sz="1350" dirty="0"/>
              <a:t>approve proposal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003871" y="4516054"/>
            <a:ext cx="1" cy="536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5245" y="5159541"/>
            <a:ext cx="1750219" cy="5078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AU" sz="1350" dirty="0"/>
              <a:t>AER is required to approve proposal</a:t>
            </a:r>
          </a:p>
        </p:txBody>
      </p:sp>
    </p:spTree>
    <p:extLst>
      <p:ext uri="{BB962C8B-B14F-4D97-AF65-F5344CB8AC3E}">
        <p14:creationId xmlns:p14="http://schemas.microsoft.com/office/powerpoint/2010/main" val="27932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Has </a:t>
            </a:r>
            <a:r>
              <a:rPr lang="en-AU" dirty="0" err="1" smtClean="0"/>
              <a:t>Ausgrid</a:t>
            </a:r>
            <a:r>
              <a:rPr lang="en-AU" dirty="0" smtClean="0"/>
              <a:t> satisfied the first test?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14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3325"/>
            <a:ext cx="8229600" cy="4277072"/>
          </a:xfrm>
        </p:spPr>
        <p:txBody>
          <a:bodyPr>
            <a:normAutofit fontScale="92500" lnSpcReduction="20000"/>
          </a:bodyPr>
          <a:lstStyle/>
          <a:p>
            <a:r>
              <a:rPr lang="en-AU" dirty="0" err="1" smtClean="0"/>
              <a:t>Ausgrid</a:t>
            </a:r>
            <a:r>
              <a:rPr lang="en-AU" dirty="0" smtClean="0"/>
              <a:t> has based its TSS amendment proposal on the following three events:</a:t>
            </a:r>
          </a:p>
          <a:p>
            <a:pPr marL="800100" lvl="1" indent="-457200" fontAlgn="t"/>
            <a:r>
              <a:rPr lang="en-US" sz="2600" dirty="0"/>
              <a:t>An unanticipated growth in the number of Embedded network connections in their electricity distribution area.</a:t>
            </a:r>
            <a:endParaRPr lang="en-AU" sz="2600" dirty="0"/>
          </a:p>
          <a:p>
            <a:pPr marL="800100" lvl="1" indent="-457200" fontAlgn="t"/>
            <a:r>
              <a:rPr lang="en-US" sz="2600" dirty="0"/>
              <a:t>The AER’s final TSS decision that rejected </a:t>
            </a:r>
            <a:r>
              <a:rPr lang="en-US" sz="2600" dirty="0" err="1"/>
              <a:t>Ausgrid’s</a:t>
            </a:r>
            <a:r>
              <a:rPr lang="en-US" sz="2600" dirty="0"/>
              <a:t> proposed ‘placeholder’ tariffs for Embedded network </a:t>
            </a:r>
            <a:r>
              <a:rPr lang="en-US" sz="2600" dirty="0" smtClean="0"/>
              <a:t>connections.</a:t>
            </a:r>
            <a:endParaRPr lang="en-AU" sz="2600" dirty="0"/>
          </a:p>
          <a:p>
            <a:pPr marL="800100" lvl="1" indent="-457200" fontAlgn="t"/>
            <a:r>
              <a:rPr lang="en-US" sz="2600" dirty="0"/>
              <a:t>The </a:t>
            </a:r>
            <a:r>
              <a:rPr lang="en-US" sz="2600" dirty="0" smtClean="0"/>
              <a:t>AEMC final </a:t>
            </a:r>
            <a:r>
              <a:rPr lang="en-US" sz="2600" dirty="0"/>
              <a:t>report on the regulatory framework for Embedded networks.</a:t>
            </a:r>
            <a:endParaRPr lang="en-AU" sz="2600" dirty="0"/>
          </a:p>
          <a:p>
            <a:r>
              <a:rPr lang="en-AU" dirty="0" smtClean="0"/>
              <a:t>Our assessment of these events from a compliance perspective are discussed below.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44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15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334" y="1772815"/>
            <a:ext cx="3798274" cy="42465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000" b="1" u="sng" dirty="0"/>
              <a:t>Event 1: </a:t>
            </a:r>
            <a:r>
              <a:rPr lang="en-AU" sz="3000" b="1" dirty="0"/>
              <a:t>Unanticipated growth in Embedded network connections in </a:t>
            </a:r>
            <a:r>
              <a:rPr lang="en-AU" sz="3000" b="1" dirty="0" err="1"/>
              <a:t>Ausgrid’s</a:t>
            </a:r>
            <a:r>
              <a:rPr lang="en-AU" sz="3000" b="1" dirty="0"/>
              <a:t> network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96843" y="1700808"/>
            <a:ext cx="3959133" cy="4464496"/>
          </a:xfrm>
        </p:spPr>
        <p:txBody>
          <a:bodyPr>
            <a:noAutofit/>
          </a:bodyPr>
          <a:lstStyle/>
          <a:p>
            <a:r>
              <a:rPr lang="en-AU" sz="2000" dirty="0" smtClean="0"/>
              <a:t>There has been a significant increase in the number of EN connections in </a:t>
            </a:r>
            <a:r>
              <a:rPr lang="en-AU" sz="2000" dirty="0" err="1" smtClean="0"/>
              <a:t>Ausgrid’s</a:t>
            </a:r>
            <a:r>
              <a:rPr lang="en-AU" sz="2000" dirty="0" smtClean="0"/>
              <a:t> network in recent years, albeit from a low base.</a:t>
            </a:r>
          </a:p>
          <a:p>
            <a:r>
              <a:rPr lang="en-AU" sz="2000" dirty="0" smtClean="0"/>
              <a:t>We do </a:t>
            </a:r>
            <a:r>
              <a:rPr lang="en-AU" sz="1800" b="1" u="sng" dirty="0" smtClean="0"/>
              <a:t>not</a:t>
            </a:r>
            <a:r>
              <a:rPr lang="en-AU" sz="2000" dirty="0" smtClean="0"/>
              <a:t> consider that this growth is an event for the purpose of a TSS amendment given that it was within </a:t>
            </a:r>
            <a:r>
              <a:rPr lang="en-AU" sz="2000" dirty="0" err="1" smtClean="0"/>
              <a:t>Ausgrid’s</a:t>
            </a:r>
            <a:r>
              <a:rPr lang="en-AU" sz="2000" dirty="0" smtClean="0"/>
              <a:t> reasonable control to have produced a more robust forecast of EN connections at the time of the revised TSS proposal.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8804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606" y="404664"/>
            <a:ext cx="7644592" cy="798498"/>
          </a:xfrm>
        </p:spPr>
        <p:txBody>
          <a:bodyPr>
            <a:normAutofit fontScale="90000"/>
          </a:bodyPr>
          <a:lstStyle/>
          <a:p>
            <a:r>
              <a:rPr lang="en-AU" sz="3000" b="1" u="sng" dirty="0"/>
              <a:t>Event 2</a:t>
            </a:r>
            <a:r>
              <a:rPr lang="en-AU" sz="3000" b="1" dirty="0"/>
              <a:t>: AER’s final TSS decision to reject </a:t>
            </a:r>
            <a:r>
              <a:rPr lang="en-AU" sz="3000" b="1" dirty="0" err="1"/>
              <a:t>Ausgrid’s</a:t>
            </a:r>
            <a:r>
              <a:rPr lang="en-AU" sz="3000" b="1" dirty="0"/>
              <a:t> proposed ‘placeholder’ tariffs for EN connections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16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886700" cy="4211881"/>
          </a:xfrm>
        </p:spPr>
        <p:txBody>
          <a:bodyPr>
            <a:normAutofit fontScale="70000" lnSpcReduction="20000"/>
          </a:bodyPr>
          <a:lstStyle/>
          <a:p>
            <a:r>
              <a:rPr lang="en-AU" dirty="0" err="1" smtClean="0">
                <a:latin typeface="Palatino Linotype (Headings)"/>
              </a:rPr>
              <a:t>Ausgrid’s</a:t>
            </a:r>
            <a:r>
              <a:rPr lang="en-AU" dirty="0" smtClean="0">
                <a:latin typeface="Palatino Linotype (Headings)"/>
              </a:rPr>
              <a:t> revised TSS included proposed ‘placeholder’ tariffs for embedded generators.</a:t>
            </a:r>
          </a:p>
          <a:p>
            <a:r>
              <a:rPr lang="en-AU" dirty="0" smtClean="0">
                <a:latin typeface="Palatino Linotype (Headings)"/>
              </a:rPr>
              <a:t>The AER final TSS decision did not approve these ‘placeholder’ tariffs because there was not sufficient detail on the proposed tariff structure, indicative price levels and associated impact on customers.</a:t>
            </a:r>
          </a:p>
          <a:p>
            <a:r>
              <a:rPr lang="en-AU" dirty="0" smtClean="0">
                <a:latin typeface="Palatino Linotype (Headings)"/>
              </a:rPr>
              <a:t>The AER did, however, note on page 16 of its final TSS decision:</a:t>
            </a:r>
          </a:p>
          <a:p>
            <a:pPr marL="742950" lvl="2" indent="0">
              <a:buNone/>
            </a:pPr>
            <a:r>
              <a:rPr lang="en-AU" dirty="0" smtClean="0">
                <a:latin typeface="Palatino Linotype (Headings)"/>
              </a:rPr>
              <a:t>‘if the need for these tariffs arises due to uptake of electric vehicles, smart appliances or changes to the Rules, </a:t>
            </a:r>
            <a:r>
              <a:rPr lang="en-AU" dirty="0" err="1" smtClean="0">
                <a:latin typeface="Palatino Linotype (Headings)"/>
              </a:rPr>
              <a:t>Ausgrid</a:t>
            </a:r>
            <a:r>
              <a:rPr lang="en-AU" dirty="0" smtClean="0">
                <a:latin typeface="Palatino Linotype (Headings)"/>
              </a:rPr>
              <a:t> may apply to amend its TSS during the upcoming regulatory control period’.</a:t>
            </a:r>
          </a:p>
          <a:p>
            <a:r>
              <a:rPr lang="en-AU" dirty="0" smtClean="0">
                <a:latin typeface="Palatino Linotype (Headings)"/>
              </a:rPr>
              <a:t>We do </a:t>
            </a:r>
            <a:r>
              <a:rPr lang="en-AU" b="1" dirty="0" smtClean="0">
                <a:latin typeface="Palatino Linotype (Headings)"/>
              </a:rPr>
              <a:t>not</a:t>
            </a:r>
            <a:r>
              <a:rPr lang="en-AU" dirty="0" smtClean="0">
                <a:latin typeface="Palatino Linotype (Headings)"/>
              </a:rPr>
              <a:t> consider this to be an event for purpose of a TSS amendment because it was within </a:t>
            </a:r>
            <a:r>
              <a:rPr lang="en-AU" dirty="0" err="1" smtClean="0">
                <a:latin typeface="Palatino Linotype (Headings)"/>
              </a:rPr>
              <a:t>Ausgrid’s</a:t>
            </a:r>
            <a:r>
              <a:rPr lang="en-AU" dirty="0" smtClean="0">
                <a:latin typeface="Palatino Linotype (Headings)"/>
              </a:rPr>
              <a:t> reasonable control to have proposed a more a more detailed EN tariff proposal in its revised TSS that was capable of approval by the AER.</a:t>
            </a:r>
          </a:p>
        </p:txBody>
      </p:sp>
    </p:spTree>
    <p:extLst>
      <p:ext uri="{BB962C8B-B14F-4D97-AF65-F5344CB8AC3E}">
        <p14:creationId xmlns:p14="http://schemas.microsoft.com/office/powerpoint/2010/main" val="7331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65" y="188640"/>
            <a:ext cx="8208912" cy="868958"/>
          </a:xfrm>
        </p:spPr>
        <p:txBody>
          <a:bodyPr>
            <a:normAutofit fontScale="90000"/>
          </a:bodyPr>
          <a:lstStyle/>
          <a:p>
            <a:r>
              <a:rPr lang="en-AU" sz="3000" b="1" u="sng" dirty="0"/>
              <a:t>Event 3: </a:t>
            </a:r>
            <a:r>
              <a:rPr lang="en-AU" sz="3000" b="1" dirty="0"/>
              <a:t>AEMC’s final report on updating regulatory framework for embedded networks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17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5576" y="1560686"/>
            <a:ext cx="7379019" cy="3705337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latin typeface="Palatino Linotype (Headings)"/>
              </a:rPr>
              <a:t>Ausgrid</a:t>
            </a:r>
            <a:r>
              <a:rPr lang="en-US" sz="1600" dirty="0" smtClean="0">
                <a:latin typeface="Palatino Linotype (Headings)"/>
              </a:rPr>
              <a:t> believes that the release of the AEMC final report in June 2019* is an event that has caused it to seek to amend its current TSS. </a:t>
            </a:r>
          </a:p>
          <a:p>
            <a:r>
              <a:rPr lang="en-US" sz="1600" dirty="0" err="1" smtClean="0">
                <a:latin typeface="Palatino Linotype (Headings)"/>
              </a:rPr>
              <a:t>Ausgrid</a:t>
            </a:r>
            <a:r>
              <a:rPr lang="en-US" sz="1600" dirty="0" smtClean="0">
                <a:latin typeface="Palatino Linotype (Headings)"/>
              </a:rPr>
              <a:t> believes that it could not </a:t>
            </a:r>
            <a:r>
              <a:rPr lang="en-US" sz="1600" dirty="0" err="1" smtClean="0">
                <a:latin typeface="Palatino Linotype (Headings)"/>
              </a:rPr>
              <a:t>finalise</a:t>
            </a:r>
            <a:r>
              <a:rPr lang="en-US" sz="1600" dirty="0" smtClean="0">
                <a:latin typeface="Palatino Linotype (Headings)"/>
              </a:rPr>
              <a:t> its proposed network tariffs for EN connections until the AEMC had released its final report.</a:t>
            </a:r>
          </a:p>
          <a:p>
            <a:r>
              <a:rPr lang="en-US" sz="1600" dirty="0" smtClean="0">
                <a:latin typeface="Palatino Linotype (Headings)"/>
              </a:rPr>
              <a:t>We do </a:t>
            </a:r>
            <a:r>
              <a:rPr lang="en-US" sz="1600" b="1" dirty="0" smtClean="0">
                <a:latin typeface="Palatino Linotype (Headings)"/>
              </a:rPr>
              <a:t>not</a:t>
            </a:r>
            <a:r>
              <a:rPr lang="en-US" sz="1600" dirty="0" smtClean="0">
                <a:latin typeface="Palatino Linotype (Headings)"/>
              </a:rPr>
              <a:t> consider this to be event for the purpose of a TSS amendment because :</a:t>
            </a:r>
          </a:p>
          <a:p>
            <a:pPr lvl="1"/>
            <a:r>
              <a:rPr lang="en-US" sz="1600" dirty="0">
                <a:latin typeface="Palatino Linotype (Headings)"/>
              </a:rPr>
              <a:t>There is uncertainty over the timing and extent that the AEMC recommendations will result in a change to the National Energy Law and Rules</a:t>
            </a:r>
            <a:r>
              <a:rPr lang="en-US" sz="1600" dirty="0" smtClean="0">
                <a:latin typeface="Palatino Linotype (Headings)"/>
              </a:rPr>
              <a:t>.</a:t>
            </a:r>
          </a:p>
          <a:p>
            <a:pPr lvl="1"/>
            <a:r>
              <a:rPr lang="en-US" sz="1600" dirty="0" smtClean="0">
                <a:latin typeface="Palatino Linotype (Headings)"/>
              </a:rPr>
              <a:t>The AEMC recommendations do not aim to </a:t>
            </a:r>
            <a:r>
              <a:rPr lang="en-US" sz="1600" dirty="0">
                <a:latin typeface="Palatino Linotype (Headings)"/>
              </a:rPr>
              <a:t>address any subsidy issues in relation to the network charges paid by EN connections</a:t>
            </a:r>
            <a:r>
              <a:rPr lang="en-US" sz="1600" dirty="0" smtClean="0">
                <a:latin typeface="Palatino Linotype (Headings)"/>
              </a:rPr>
              <a:t>.</a:t>
            </a:r>
          </a:p>
          <a:p>
            <a:pPr lvl="1"/>
            <a:r>
              <a:rPr lang="en-US" sz="1600" dirty="0">
                <a:latin typeface="Palatino Linotype (Headings)"/>
              </a:rPr>
              <a:t>The AEMC recommendation can be implemented under current network tariff </a:t>
            </a:r>
            <a:r>
              <a:rPr lang="en-US" sz="1600" dirty="0" smtClean="0">
                <a:latin typeface="Palatino Linotype (Headings)"/>
              </a:rPr>
              <a:t>arrangements.</a:t>
            </a:r>
            <a:endParaRPr lang="en-AU" sz="1600" dirty="0">
              <a:latin typeface="Palatino Linotype (Headings)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5769111"/>
            <a:ext cx="70013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/>
              <a:t>*: AEMC 2019, Updating the Regulatory Frameworks for Embedded Networks, Final Report, June</a:t>
            </a:r>
          </a:p>
        </p:txBody>
      </p:sp>
    </p:spTree>
    <p:extLst>
      <p:ext uri="{BB962C8B-B14F-4D97-AF65-F5344CB8AC3E}">
        <p14:creationId xmlns:p14="http://schemas.microsoft.com/office/powerpoint/2010/main" val="7404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000" b="1" dirty="0"/>
              <a:t>AER Staff compliance assessment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18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Our current thinking is </a:t>
            </a:r>
            <a:r>
              <a:rPr lang="en-US" sz="2400" dirty="0"/>
              <a:t>that </a:t>
            </a:r>
            <a:r>
              <a:rPr lang="en-US" sz="2400" dirty="0" err="1"/>
              <a:t>Ausgrid</a:t>
            </a:r>
            <a:r>
              <a:rPr lang="en-US" sz="2400" dirty="0"/>
              <a:t> has </a:t>
            </a:r>
            <a:r>
              <a:rPr lang="en-US" sz="2400" b="1" dirty="0"/>
              <a:t>not</a:t>
            </a:r>
            <a:r>
              <a:rPr lang="en-US" sz="2400" dirty="0"/>
              <a:t> satisfied the first test (</a:t>
            </a:r>
            <a:r>
              <a:rPr lang="en-US" sz="2400" dirty="0" err="1"/>
              <a:t>i.e</a:t>
            </a:r>
            <a:r>
              <a:rPr lang="en-US" sz="2400" dirty="0"/>
              <a:t> event occurred</a:t>
            </a:r>
            <a:r>
              <a:rPr lang="en-US" sz="2400" dirty="0" smtClean="0"/>
              <a:t>).</a:t>
            </a:r>
          </a:p>
          <a:p>
            <a:pPr lvl="1"/>
            <a:r>
              <a:rPr lang="en-US" sz="2400" dirty="0" smtClean="0"/>
              <a:t>Note: if the first test is not satisfied the AER is required </a:t>
            </a:r>
            <a:r>
              <a:rPr lang="en-US" sz="2400" dirty="0"/>
              <a:t>to </a:t>
            </a:r>
            <a:r>
              <a:rPr lang="en-US" sz="2400" b="1" dirty="0" smtClean="0"/>
              <a:t>not</a:t>
            </a:r>
            <a:r>
              <a:rPr lang="en-US" sz="2400" dirty="0" smtClean="0"/>
              <a:t> </a:t>
            </a:r>
            <a:r>
              <a:rPr lang="en-US" sz="2400" b="1" dirty="0" smtClean="0"/>
              <a:t>approve</a:t>
            </a:r>
            <a:r>
              <a:rPr lang="en-US" sz="2400" dirty="0" smtClean="0"/>
              <a:t> </a:t>
            </a:r>
            <a:r>
              <a:rPr lang="en-US" sz="2400" dirty="0" err="1"/>
              <a:t>Ausgrid’s</a:t>
            </a:r>
            <a:r>
              <a:rPr lang="en-US" sz="2400" dirty="0"/>
              <a:t> proposal, regardless of the merit or otherwise of the proposal </a:t>
            </a:r>
            <a:r>
              <a:rPr lang="en-US" sz="2000" dirty="0"/>
              <a:t>from</a:t>
            </a:r>
            <a:r>
              <a:rPr lang="en-US" sz="2400" dirty="0"/>
              <a:t> a compliance perspective.</a:t>
            </a:r>
          </a:p>
          <a:p>
            <a:r>
              <a:rPr lang="en-US" sz="2400" dirty="0" smtClean="0"/>
              <a:t>Nevertheless to inform potential developments in the future there is merit in exploring with stakeholders how </a:t>
            </a:r>
            <a:r>
              <a:rPr lang="en-US" sz="2400" dirty="0"/>
              <a:t>to efficiently price network services </a:t>
            </a:r>
            <a:r>
              <a:rPr lang="en-US" sz="2400" dirty="0" smtClean="0"/>
              <a:t>to </a:t>
            </a:r>
            <a:r>
              <a:rPr lang="en-US" sz="2400" dirty="0"/>
              <a:t>these customers.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1060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868958"/>
          </a:xfrm>
        </p:spPr>
        <p:txBody>
          <a:bodyPr/>
          <a:lstStyle/>
          <a:p>
            <a:r>
              <a:rPr lang="en-AU" b="1" dirty="0" smtClean="0"/>
              <a:t>What are </a:t>
            </a:r>
            <a:r>
              <a:rPr lang="en-AU" b="1" smtClean="0"/>
              <a:t>the key </a:t>
            </a:r>
            <a:r>
              <a:rPr lang="en-AU" b="1" dirty="0" smtClean="0"/>
              <a:t>questions for the AER to consider?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63" y="1412776"/>
            <a:ext cx="7407679" cy="993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We believe that there are three fundamental tariff-related questions raised by </a:t>
            </a:r>
            <a:r>
              <a:rPr lang="en-AU" sz="2400" dirty="0" err="1" smtClean="0"/>
              <a:t>Ausgrid’s</a:t>
            </a:r>
            <a:r>
              <a:rPr lang="en-AU" sz="2400" dirty="0" smtClean="0"/>
              <a:t> TSS proposal:                                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19</a:t>
            </a:fld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27335"/>
              </p:ext>
            </p:extLst>
          </p:nvPr>
        </p:nvGraphicFramePr>
        <p:xfrm>
          <a:off x="683568" y="2492896"/>
          <a:ext cx="7056784" cy="34089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928">
                  <a:extLst>
                    <a:ext uri="{9D8B030D-6E8A-4147-A177-3AD203B41FA5}">
                      <a16:colId xmlns:a16="http://schemas.microsoft.com/office/drawing/2014/main" val="710618321"/>
                    </a:ext>
                  </a:extLst>
                </a:gridCol>
                <a:gridCol w="5825856">
                  <a:extLst>
                    <a:ext uri="{9D8B030D-6E8A-4147-A177-3AD203B41FA5}">
                      <a16:colId xmlns:a16="http://schemas.microsoft.com/office/drawing/2014/main" val="405214871"/>
                    </a:ext>
                  </a:extLst>
                </a:gridCol>
              </a:tblGrid>
              <a:tr h="41636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Question 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Description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99203091"/>
                  </a:ext>
                </a:extLst>
              </a:tr>
              <a:tr h="71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</a:t>
                      </a:r>
                      <a:endParaRPr lang="en-A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Should EN connections contribute more towards the recovery of residual costs?</a:t>
                      </a:r>
                    </a:p>
                    <a:p>
                      <a:endParaRPr lang="en-AU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52541659"/>
                  </a:ext>
                </a:extLst>
              </a:tr>
              <a:tr h="71865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2</a:t>
                      </a:r>
                      <a:endParaRPr lang="en-A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If yes, how much more residual costs should EN connections bear?</a:t>
                      </a:r>
                    </a:p>
                    <a:p>
                      <a:endParaRPr lang="en-AU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3791441"/>
                  </a:ext>
                </a:extLst>
              </a:tr>
              <a:tr h="102664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What is the most efficient way to recover these additional residual costs from EN connections?</a:t>
                      </a:r>
                    </a:p>
                    <a:p>
                      <a:r>
                        <a:rPr lang="en-AU" sz="2000" dirty="0" smtClean="0"/>
                        <a:t>                                                           </a:t>
                      </a:r>
                      <a:endParaRPr lang="en-AU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5139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8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overview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45313"/>
              </p:ext>
            </p:extLst>
          </p:nvPr>
        </p:nvGraphicFramePr>
        <p:xfrm>
          <a:off x="755576" y="1556790"/>
          <a:ext cx="7440488" cy="397621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496570">
                  <a:extLst>
                    <a:ext uri="{9D8B030D-6E8A-4147-A177-3AD203B41FA5}">
                      <a16:colId xmlns:a16="http://schemas.microsoft.com/office/drawing/2014/main" val="1444544972"/>
                    </a:ext>
                  </a:extLst>
                </a:gridCol>
                <a:gridCol w="1735324">
                  <a:extLst>
                    <a:ext uri="{9D8B030D-6E8A-4147-A177-3AD203B41FA5}">
                      <a16:colId xmlns:a16="http://schemas.microsoft.com/office/drawing/2014/main" val="914813260"/>
                    </a:ext>
                  </a:extLst>
                </a:gridCol>
                <a:gridCol w="2208594">
                  <a:extLst>
                    <a:ext uri="{9D8B030D-6E8A-4147-A177-3AD203B41FA5}">
                      <a16:colId xmlns:a16="http://schemas.microsoft.com/office/drawing/2014/main" val="3569222246"/>
                    </a:ext>
                  </a:extLst>
                </a:gridCol>
              </a:tblGrid>
              <a:tr h="517105">
                <a:tc>
                  <a:txBody>
                    <a:bodyPr/>
                    <a:lstStyle/>
                    <a:p>
                      <a:r>
                        <a:rPr lang="en-AU" dirty="0" smtClean="0"/>
                        <a:t>Topic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Duration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Presenter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27892"/>
                  </a:ext>
                </a:extLst>
              </a:tr>
              <a:tr h="89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Welcome and introductions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 minutes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Scott </a:t>
                      </a:r>
                      <a:r>
                        <a:rPr lang="en-AU" dirty="0" err="1" smtClean="0"/>
                        <a:t>Sandles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36300"/>
                  </a:ext>
                </a:extLst>
              </a:tr>
              <a:tr h="89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AER presentation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 minutes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Bob Telford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83002"/>
                  </a:ext>
                </a:extLst>
              </a:tr>
              <a:tr h="89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Feedback from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 Minutes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Stakeholders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294204"/>
                  </a:ext>
                </a:extLst>
              </a:tr>
              <a:tr h="781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Conclusion</a:t>
                      </a:r>
                      <a:r>
                        <a:rPr lang="en-AU" baseline="0" dirty="0" smtClean="0"/>
                        <a:t> and next steps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 minutes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Scott </a:t>
                      </a:r>
                      <a:r>
                        <a:rPr lang="en-AU" dirty="0" err="1" smtClean="0"/>
                        <a:t>Sandles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32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427707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Ausgrid</a:t>
            </a:r>
            <a:r>
              <a:rPr lang="en-US" dirty="0"/>
              <a:t> argues that EN connections are currently </a:t>
            </a:r>
            <a:r>
              <a:rPr lang="en-US" dirty="0" err="1"/>
              <a:t>subsidised</a:t>
            </a:r>
            <a:r>
              <a:rPr lang="en-US" dirty="0"/>
              <a:t> </a:t>
            </a:r>
            <a:r>
              <a:rPr lang="en-US" dirty="0" err="1"/>
              <a:t>eg</a:t>
            </a:r>
            <a:r>
              <a:rPr lang="en-US" dirty="0"/>
              <a:t>. Tariff arbitrage.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concept of subsidy is not </a:t>
            </a:r>
            <a:r>
              <a:rPr lang="en-US" dirty="0" err="1"/>
              <a:t>recognised</a:t>
            </a:r>
            <a:r>
              <a:rPr lang="en-US" dirty="0"/>
              <a:t> under the Rules.</a:t>
            </a:r>
          </a:p>
          <a:p>
            <a:r>
              <a:rPr lang="en-US" dirty="0"/>
              <a:t>The first question </a:t>
            </a:r>
            <a:r>
              <a:rPr lang="en-US" dirty="0" smtClean="0"/>
              <a:t>from a tariff perspective is </a:t>
            </a:r>
            <a:r>
              <a:rPr lang="en-US" dirty="0"/>
              <a:t>whether EN connections should be assigned to their own tariff class. </a:t>
            </a:r>
            <a:endParaRPr lang="en-US" dirty="0" smtClean="0"/>
          </a:p>
          <a:p>
            <a:pPr lvl="1"/>
            <a:r>
              <a:rPr lang="en-US" dirty="0"/>
              <a:t>If yes, this could impact the level of residual costs recovered from these customers.</a:t>
            </a:r>
          </a:p>
          <a:p>
            <a:r>
              <a:rPr lang="en-US" dirty="0"/>
              <a:t>The evidence provided by </a:t>
            </a:r>
            <a:r>
              <a:rPr lang="en-US" dirty="0" err="1"/>
              <a:t>Ausgrid</a:t>
            </a:r>
            <a:r>
              <a:rPr lang="en-US" dirty="0"/>
              <a:t> suggests that residential EN connections have different network usage patterns to other C&amp;I customers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We note that the evidence appears to be less compelling for non-residential EN connections.</a:t>
            </a:r>
          </a:p>
          <a:p>
            <a:endParaRPr lang="en-US" dirty="0"/>
          </a:p>
          <a:p>
            <a:endParaRPr lang="en-US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EN connections pay a greater contribution to the recovery of </a:t>
            </a:r>
            <a:r>
              <a:rPr lang="en-US" dirty="0" smtClean="0"/>
              <a:t>residual </a:t>
            </a:r>
            <a:r>
              <a:rPr lang="en-US" dirty="0"/>
              <a:t>costs?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9433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30284"/>
            <a:ext cx="7886700" cy="994172"/>
          </a:xfrm>
        </p:spPr>
        <p:txBody>
          <a:bodyPr>
            <a:normAutofit/>
          </a:bodyPr>
          <a:lstStyle/>
          <a:p>
            <a:r>
              <a:rPr lang="en-AU" b="1" dirty="0" smtClean="0"/>
              <a:t>Should EN connections be assigned to a separate tariff class?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9631" y="1340768"/>
            <a:ext cx="5472609" cy="446449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AU" dirty="0"/>
              <a:t> </a:t>
            </a:r>
            <a:r>
              <a:rPr lang="en-AU" dirty="0" smtClean="0"/>
              <a:t>  </a:t>
            </a:r>
            <a:fld id="{ACEB9BED-202C-4979-9BFA-DC27E8EAC77D}" type="slidenum">
              <a:rPr lang="en-AU" smtClean="0"/>
              <a:t>21</a:t>
            </a:fld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916217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 </a:t>
            </a:r>
            <a:r>
              <a:rPr kumimoji="0" lang="en-AU" sz="1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Ausgrid</a:t>
            </a:r>
            <a:r>
              <a:rPr kumimoji="0" lang="en-A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2019, Appendix B explanatory Notes to Amendment, page 19, September </a:t>
            </a:r>
          </a:p>
        </p:txBody>
      </p:sp>
    </p:spTree>
    <p:extLst>
      <p:ext uri="{BB962C8B-B14F-4D97-AF65-F5344CB8AC3E}">
        <p14:creationId xmlns:p14="http://schemas.microsoft.com/office/powerpoint/2010/main" val="1871371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How do you efficiently price network services to EN connections?</a:t>
            </a:r>
            <a:endParaRPr lang="en-AU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22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3995713"/>
          </a:xfrm>
        </p:spPr>
        <p:txBody>
          <a:bodyPr>
            <a:normAutofit fontScale="85000" lnSpcReduction="10000"/>
          </a:bodyPr>
          <a:lstStyle/>
          <a:p>
            <a:r>
              <a:rPr lang="en-AU" dirty="0" err="1" smtClean="0"/>
              <a:t>Ausgrid’s</a:t>
            </a:r>
            <a:r>
              <a:rPr lang="en-AU" dirty="0" smtClean="0"/>
              <a:t> TSS amendment proposal raises several questions from efficiency perspective:</a:t>
            </a:r>
          </a:p>
          <a:p>
            <a:pPr lvl="1"/>
            <a:r>
              <a:rPr lang="en-AU" dirty="0" smtClean="0"/>
              <a:t>To the extent that it is efficient to </a:t>
            </a:r>
            <a:r>
              <a:rPr lang="en-AU" dirty="0"/>
              <a:t>recover additional residual costs from EN </a:t>
            </a:r>
            <a:r>
              <a:rPr lang="en-AU" dirty="0" smtClean="0"/>
              <a:t>connections. Should this be achieved via a </a:t>
            </a:r>
            <a:r>
              <a:rPr lang="en-AU" u="sng" dirty="0" smtClean="0"/>
              <a:t>higher capacity charge or a higher fixed charge?</a:t>
            </a:r>
          </a:p>
          <a:p>
            <a:pPr lvl="1"/>
            <a:r>
              <a:rPr lang="en-AU" dirty="0" smtClean="0"/>
              <a:t>Are there greater efficiency gains to be achieved by moving away from postage stamp pricing to location-based network tariffs to provide EN connections with </a:t>
            </a:r>
            <a:r>
              <a:rPr lang="en-AU" u="sng" dirty="0" smtClean="0"/>
              <a:t>economic incentives to locate where there is abundant network capacity</a:t>
            </a:r>
            <a:r>
              <a:rPr lang="en-AU" dirty="0" smtClean="0"/>
              <a:t>?</a:t>
            </a:r>
            <a:endParaRPr lang="en-AU" dirty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4541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86700" cy="908724"/>
          </a:xfrm>
        </p:spPr>
        <p:txBody>
          <a:bodyPr/>
          <a:lstStyle/>
          <a:p>
            <a:r>
              <a:rPr lang="en-AU" b="1" dirty="0" smtClean="0"/>
              <a:t>Timeline of activity</a:t>
            </a:r>
            <a:endParaRPr lang="en-AU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3</a:t>
            </a:fld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46621"/>
              </p:ext>
            </p:extLst>
          </p:nvPr>
        </p:nvGraphicFramePr>
        <p:xfrm>
          <a:off x="683568" y="1241380"/>
          <a:ext cx="7742684" cy="457985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4265936132"/>
                    </a:ext>
                  </a:extLst>
                </a:gridCol>
                <a:gridCol w="1549996">
                  <a:extLst>
                    <a:ext uri="{9D8B030D-6E8A-4147-A177-3AD203B41FA5}">
                      <a16:colId xmlns:a16="http://schemas.microsoft.com/office/drawing/2014/main" val="1380359810"/>
                    </a:ext>
                  </a:extLst>
                </a:gridCol>
              </a:tblGrid>
              <a:tr h="219739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r>
                        <a:rPr lang="en-AU" sz="1400" dirty="0" smtClean="0">
                          <a:effectLst/>
                        </a:rPr>
                        <a:t>Relevant</a:t>
                      </a:r>
                      <a:r>
                        <a:rPr lang="en-AU" sz="1400" baseline="0" dirty="0" smtClean="0">
                          <a:effectLst/>
                        </a:rPr>
                        <a:t> </a:t>
                      </a:r>
                      <a:r>
                        <a:rPr lang="en-AU" sz="1400" dirty="0" smtClean="0">
                          <a:effectLst/>
                        </a:rPr>
                        <a:t>Activity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r>
                        <a:rPr lang="en-AU" sz="1400" dirty="0" smtClean="0">
                          <a:effectLst/>
                        </a:rPr>
                        <a:t>Timing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85887932"/>
                  </a:ext>
                </a:extLst>
              </a:tr>
              <a:tr h="67173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 err="1">
                          <a:effectLst/>
                        </a:rPr>
                        <a:t>Ausgrid</a:t>
                      </a:r>
                      <a:r>
                        <a:rPr lang="en-AU" sz="1600" b="0" dirty="0">
                          <a:effectLst/>
                        </a:rPr>
                        <a:t> proposed ‘placeholder’ tariffs for embedded network customers in its revised TSS proposal submitted to AER.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January 2019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37824364"/>
                  </a:ext>
                </a:extLst>
              </a:tr>
              <a:tr h="557149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>
                          <a:effectLst/>
                        </a:rPr>
                        <a:t>AER final TSS decision rejected these ‘placeholder’ proposals.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April 2019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0869207"/>
                  </a:ext>
                </a:extLst>
              </a:tr>
              <a:tr h="523793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 err="1" smtClean="0">
                          <a:effectLst/>
                        </a:rPr>
                        <a:t>Ausgrid’s</a:t>
                      </a:r>
                      <a:r>
                        <a:rPr lang="en-AU" sz="1600" b="0" dirty="0" smtClean="0">
                          <a:effectLst/>
                        </a:rPr>
                        <a:t> stakeholder </a:t>
                      </a:r>
                      <a:r>
                        <a:rPr lang="en-AU" sz="1600" b="0" dirty="0">
                          <a:effectLst/>
                        </a:rPr>
                        <a:t>forum on its proposed TSS </a:t>
                      </a:r>
                      <a:r>
                        <a:rPr lang="en-AU" sz="1600" b="0" dirty="0" smtClean="0">
                          <a:effectLst/>
                        </a:rPr>
                        <a:t>amendment.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September 2019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82535749"/>
                  </a:ext>
                </a:extLst>
              </a:tr>
              <a:tr h="508298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 err="1">
                          <a:effectLst/>
                        </a:rPr>
                        <a:t>Ausgrid</a:t>
                      </a:r>
                      <a:r>
                        <a:rPr lang="en-AU" sz="1600" b="0" dirty="0">
                          <a:effectLst/>
                        </a:rPr>
                        <a:t> lodged its proposed TSS amendment with the AER.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September 2019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11352355"/>
                  </a:ext>
                </a:extLst>
              </a:tr>
              <a:tr h="787024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>
                          <a:effectLst/>
                        </a:rPr>
                        <a:t>AER published </a:t>
                      </a:r>
                      <a:r>
                        <a:rPr lang="en-AU" sz="1600" b="0" dirty="0" smtClean="0">
                          <a:effectLst/>
                        </a:rPr>
                        <a:t>proposal </a:t>
                      </a:r>
                      <a:r>
                        <a:rPr lang="en-AU" sz="1600" b="0" dirty="0">
                          <a:effectLst/>
                        </a:rPr>
                        <a:t>on website and invited stakeholders to register their interest.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September 2019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84826642"/>
                  </a:ext>
                </a:extLst>
              </a:tr>
              <a:tr h="684992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>
                          <a:effectLst/>
                        </a:rPr>
                        <a:t>AER to hold stakeholder forum on </a:t>
                      </a:r>
                      <a:r>
                        <a:rPr lang="en-AU" sz="1600" b="0" dirty="0" err="1">
                          <a:effectLst/>
                        </a:rPr>
                        <a:t>Ausgrid’s</a:t>
                      </a:r>
                      <a:r>
                        <a:rPr lang="en-AU" sz="1600" b="0" dirty="0">
                          <a:effectLst/>
                        </a:rPr>
                        <a:t> proposed TSS amendment.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January 2020</a:t>
                      </a:r>
                      <a:endParaRPr lang="en-AU" sz="1400" dirty="0">
                        <a:effectLst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80064193"/>
                  </a:ext>
                </a:extLst>
              </a:tr>
              <a:tr h="627123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en-AU" sz="1600" b="0" dirty="0">
                          <a:effectLst/>
                        </a:rPr>
                        <a:t>AER to publish its final decision on </a:t>
                      </a:r>
                      <a:r>
                        <a:rPr lang="en-AU" sz="1600" b="0" dirty="0" err="1">
                          <a:effectLst/>
                        </a:rPr>
                        <a:t>Ausgrid’s</a:t>
                      </a:r>
                      <a:r>
                        <a:rPr lang="en-AU" sz="1600" b="0" dirty="0">
                          <a:effectLst/>
                        </a:rPr>
                        <a:t> proposed TSS amendment.</a:t>
                      </a:r>
                      <a:endParaRPr lang="en-A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r>
                        <a:rPr lang="en-AU" sz="1400" dirty="0" smtClean="0">
                          <a:effectLst/>
                        </a:rPr>
                        <a:t>End of February</a:t>
                      </a:r>
                      <a:r>
                        <a:rPr lang="en-AU" sz="1400" baseline="0" dirty="0" smtClean="0">
                          <a:effectLst/>
                        </a:rPr>
                        <a:t> 2020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094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3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402" y="2995224"/>
            <a:ext cx="7886700" cy="994172"/>
          </a:xfrm>
        </p:spPr>
        <p:txBody>
          <a:bodyPr/>
          <a:lstStyle/>
          <a:p>
            <a:r>
              <a:rPr lang="en-AU" b="1" dirty="0" smtClean="0"/>
              <a:t>Overview of </a:t>
            </a:r>
            <a:r>
              <a:rPr lang="en-AU" b="1" dirty="0" err="1" smtClean="0"/>
              <a:t>Ausgrid’s</a:t>
            </a:r>
            <a:r>
              <a:rPr lang="en-AU" b="1" dirty="0" smtClean="0"/>
              <a:t> TSS amendment proposal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0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Ausgrid</a:t>
            </a:r>
            <a:r>
              <a:rPr lang="en-US" sz="2000" dirty="0"/>
              <a:t> believes that EN connections receive a significant subsidy under current network tariff arrangements. </a:t>
            </a:r>
          </a:p>
          <a:p>
            <a:r>
              <a:rPr lang="en-US" sz="2000" dirty="0" err="1"/>
              <a:t>Ausgrid</a:t>
            </a:r>
            <a:r>
              <a:rPr lang="en-US" sz="2000" dirty="0"/>
              <a:t> defines subsidy in this context to be the </a:t>
            </a:r>
            <a:r>
              <a:rPr lang="en-US" sz="2000" u="sng" dirty="0"/>
              <a:t>difference</a:t>
            </a:r>
            <a:r>
              <a:rPr lang="en-US" sz="2000" dirty="0"/>
              <a:t> </a:t>
            </a:r>
            <a:r>
              <a:rPr lang="en-US" sz="2000" dirty="0" smtClean="0"/>
              <a:t>between:</a:t>
            </a:r>
            <a:endParaRPr lang="en-US" sz="2000" dirty="0"/>
          </a:p>
          <a:p>
            <a:pPr lvl="1"/>
            <a:r>
              <a:rPr lang="en-US" sz="2000" dirty="0"/>
              <a:t>the network revenue recovered from EN connections </a:t>
            </a:r>
            <a:r>
              <a:rPr lang="en-US" sz="2000" dirty="0" smtClean="0"/>
              <a:t>under </a:t>
            </a:r>
            <a:r>
              <a:rPr lang="en-US" sz="2000" dirty="0"/>
              <a:t>current tariff arrangements.</a:t>
            </a:r>
          </a:p>
          <a:p>
            <a:pPr lvl="1"/>
            <a:r>
              <a:rPr lang="en-US" sz="2000" dirty="0"/>
              <a:t>the network revenue recovered from EN connections </a:t>
            </a:r>
            <a:r>
              <a:rPr lang="en-US" sz="2000" dirty="0" smtClean="0"/>
              <a:t>under the situation where </a:t>
            </a:r>
            <a:r>
              <a:rPr lang="en-US" sz="2000" dirty="0"/>
              <a:t>the customers within the EN </a:t>
            </a:r>
            <a:r>
              <a:rPr lang="en-US" sz="2000" dirty="0" smtClean="0"/>
              <a:t>are individually </a:t>
            </a:r>
            <a:r>
              <a:rPr lang="en-US" sz="2000" dirty="0"/>
              <a:t>charged for standard control network services.</a:t>
            </a:r>
          </a:p>
          <a:p>
            <a:r>
              <a:rPr lang="en-US" sz="2000" dirty="0" err="1" smtClean="0"/>
              <a:t>Ausgrid</a:t>
            </a:r>
            <a:r>
              <a:rPr lang="en-US" sz="2000" dirty="0" smtClean="0"/>
              <a:t> has produced several case studies to quantify the magnitude of the subsidy received by EN connections.</a:t>
            </a:r>
          </a:p>
          <a:p>
            <a:r>
              <a:rPr lang="en-US" sz="2000" dirty="0" smtClean="0"/>
              <a:t>There </a:t>
            </a:r>
            <a:r>
              <a:rPr lang="en-US" sz="2000" dirty="0"/>
              <a:t>is </a:t>
            </a:r>
            <a:r>
              <a:rPr lang="en-US" sz="2000" b="1" dirty="0"/>
              <a:t>no</a:t>
            </a:r>
            <a:r>
              <a:rPr lang="en-US" sz="2000" dirty="0"/>
              <a:t> scope under the current TSS for </a:t>
            </a:r>
            <a:r>
              <a:rPr lang="en-US" sz="2000" dirty="0" err="1"/>
              <a:t>Ausgrid</a:t>
            </a:r>
            <a:r>
              <a:rPr lang="en-US" sz="2000" dirty="0"/>
              <a:t> to introduce new tariffs to address this cross subsidy issue.</a:t>
            </a:r>
          </a:p>
          <a:p>
            <a:endParaRPr lang="en-A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08912" cy="868958"/>
          </a:xfrm>
        </p:spPr>
        <p:txBody>
          <a:bodyPr/>
          <a:lstStyle/>
          <a:p>
            <a:r>
              <a:rPr lang="en-AU" b="1" dirty="0" err="1"/>
              <a:t>Ausgrid’s</a:t>
            </a:r>
            <a:r>
              <a:rPr lang="en-AU" b="1" dirty="0"/>
              <a:t> underlying rationale for proposed TSS amendment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882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000" b="1" dirty="0"/>
              <a:t>The </a:t>
            </a:r>
            <a:r>
              <a:rPr lang="en-AU" sz="3000" b="1" dirty="0" smtClean="0"/>
              <a:t>proposed trigger events for TSS </a:t>
            </a:r>
            <a:r>
              <a:rPr lang="en-AU" sz="3000" b="1" dirty="0"/>
              <a:t>amendment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6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8814" y="1359730"/>
            <a:ext cx="7886700" cy="473869"/>
          </a:xfrm>
        </p:spPr>
        <p:txBody>
          <a:bodyPr>
            <a:normAutofit fontScale="25000" lnSpcReduction="20000"/>
          </a:bodyPr>
          <a:lstStyle/>
          <a:p>
            <a:r>
              <a:rPr lang="en-AU" sz="7200" dirty="0" smtClean="0"/>
              <a:t>The following three events have caused </a:t>
            </a:r>
            <a:r>
              <a:rPr lang="en-AU" sz="7200" dirty="0" err="1" smtClean="0"/>
              <a:t>Ausgrid</a:t>
            </a:r>
            <a:r>
              <a:rPr lang="en-AU" sz="7200" dirty="0" smtClean="0"/>
              <a:t> to seek an amendment to the current TSS: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13070"/>
              </p:ext>
            </p:extLst>
          </p:nvPr>
        </p:nvGraphicFramePr>
        <p:xfrm>
          <a:off x="683568" y="1939995"/>
          <a:ext cx="7585011" cy="40267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0266">
                  <a:extLst>
                    <a:ext uri="{9D8B030D-6E8A-4147-A177-3AD203B41FA5}">
                      <a16:colId xmlns:a16="http://schemas.microsoft.com/office/drawing/2014/main" val="2207860380"/>
                    </a:ext>
                  </a:extLst>
                </a:gridCol>
                <a:gridCol w="5374745">
                  <a:extLst>
                    <a:ext uri="{9D8B030D-6E8A-4147-A177-3AD203B41FA5}">
                      <a16:colId xmlns:a16="http://schemas.microsoft.com/office/drawing/2014/main" val="279306972"/>
                    </a:ext>
                  </a:extLst>
                </a:gridCol>
              </a:tblGrid>
              <a:tr h="325332">
                <a:tc>
                  <a:txBody>
                    <a:bodyPr/>
                    <a:lstStyle/>
                    <a:p>
                      <a:r>
                        <a:rPr lang="en-AU" dirty="0" smtClean="0"/>
                        <a:t>Event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Description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6918"/>
                  </a:ext>
                </a:extLst>
              </a:tr>
              <a:tr h="1051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Increased growth in EN connections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acceleration in the growth in new</a:t>
                      </a:r>
                      <a:r>
                        <a:rPr lang="en-US" baseline="0" dirty="0" smtClean="0"/>
                        <a:t> EN connections and conversion of existing connections to form ENs </a:t>
                      </a: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Ausgrid’s</a:t>
                      </a:r>
                      <a:r>
                        <a:rPr lang="en-US" dirty="0" smtClean="0"/>
                        <a:t> electricity distribution area.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540005"/>
                  </a:ext>
                </a:extLst>
              </a:tr>
              <a:tr h="1283501">
                <a:tc>
                  <a:txBody>
                    <a:bodyPr/>
                    <a:lstStyle/>
                    <a:p>
                      <a:r>
                        <a:rPr lang="en-AU" dirty="0" smtClean="0"/>
                        <a:t>AER final TSS </a:t>
                      </a:r>
                      <a:r>
                        <a:rPr lang="en-AU" baseline="0" dirty="0" smtClean="0"/>
                        <a:t>decision to reject ‘placeholder’ tariffs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AER’s final TSS decision to not</a:t>
                      </a:r>
                      <a:r>
                        <a:rPr lang="en-US" baseline="0" dirty="0" smtClean="0"/>
                        <a:t> approve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Ausgrid’s</a:t>
                      </a:r>
                      <a:r>
                        <a:rPr lang="en-US" dirty="0" smtClean="0"/>
                        <a:t> proposed ‘placeholder’ tariffs for EN connections, as set out in </a:t>
                      </a:r>
                      <a:r>
                        <a:rPr lang="en-US" dirty="0" err="1" smtClean="0"/>
                        <a:t>Ausgrid’s</a:t>
                      </a:r>
                      <a:r>
                        <a:rPr lang="en-US" dirty="0" smtClean="0"/>
                        <a:t> revised TSS proposal.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94409"/>
                  </a:ext>
                </a:extLst>
              </a:tr>
              <a:tr h="1042844">
                <a:tc>
                  <a:txBody>
                    <a:bodyPr/>
                    <a:lstStyle/>
                    <a:p>
                      <a:r>
                        <a:rPr lang="en-AU" dirty="0" smtClean="0"/>
                        <a:t>AEMC final</a:t>
                      </a:r>
                      <a:r>
                        <a:rPr lang="en-AU" baseline="0" dirty="0" smtClean="0"/>
                        <a:t> report </a:t>
                      </a:r>
                      <a:r>
                        <a:rPr lang="en-AU" dirty="0" smtClean="0"/>
                        <a:t>on updating regulatory</a:t>
                      </a:r>
                      <a:r>
                        <a:rPr lang="en-AU" baseline="0" dirty="0" smtClean="0"/>
                        <a:t> framework for EN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Australian Energy Market Commission (AEMC) final report on the review of the regulatory framework for EN.</a:t>
                      </a:r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99512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6041259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 </a:t>
            </a:r>
            <a:r>
              <a:rPr kumimoji="0" lang="en-AU" sz="1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Ausgrid</a:t>
            </a:r>
            <a:r>
              <a:rPr kumimoji="0" lang="en-A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2019, Appendix B explanatory Notes to Amendment, page 4, September </a:t>
            </a:r>
          </a:p>
        </p:txBody>
      </p:sp>
    </p:spTree>
    <p:extLst>
      <p:ext uri="{BB962C8B-B14F-4D97-AF65-F5344CB8AC3E}">
        <p14:creationId xmlns:p14="http://schemas.microsoft.com/office/powerpoint/2010/main" val="180282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err="1"/>
              <a:t>Ausgrid</a:t>
            </a:r>
            <a:r>
              <a:rPr lang="en-AU" dirty="0"/>
              <a:t> proposes to:</a:t>
            </a:r>
          </a:p>
          <a:p>
            <a:pPr lvl="1"/>
            <a:r>
              <a:rPr lang="en-AU" b="1" dirty="0"/>
              <a:t>Assign</a:t>
            </a:r>
            <a:r>
              <a:rPr lang="en-AU" dirty="0"/>
              <a:t> new EN connections to applicable EN tariff from 1 July 2020, unless exempt under the AER </a:t>
            </a:r>
            <a:r>
              <a:rPr lang="en-AU" dirty="0" smtClean="0"/>
              <a:t>guideline.</a:t>
            </a:r>
            <a:endParaRPr lang="en-AU" dirty="0"/>
          </a:p>
          <a:p>
            <a:pPr lvl="1"/>
            <a:r>
              <a:rPr lang="en-AU" b="1" dirty="0"/>
              <a:t>Re-assign</a:t>
            </a:r>
            <a:r>
              <a:rPr lang="en-AU" dirty="0"/>
              <a:t> existing EN connections that </a:t>
            </a:r>
            <a:r>
              <a:rPr lang="en-AU" u="sng" dirty="0"/>
              <a:t>modify</a:t>
            </a:r>
            <a:r>
              <a:rPr lang="en-AU" dirty="0"/>
              <a:t> their connection from 1 July </a:t>
            </a:r>
            <a:r>
              <a:rPr lang="en-AU" dirty="0" smtClean="0"/>
              <a:t>2020 to </a:t>
            </a:r>
            <a:r>
              <a:rPr lang="en-AU" dirty="0"/>
              <a:t>an applicable EN </a:t>
            </a:r>
            <a:r>
              <a:rPr lang="en-AU" dirty="0" smtClean="0"/>
              <a:t>tariff, </a:t>
            </a:r>
            <a:r>
              <a:rPr lang="en-AU" dirty="0"/>
              <a:t>unless exempt under the AER </a:t>
            </a:r>
            <a:r>
              <a:rPr lang="en-AU" dirty="0" smtClean="0"/>
              <a:t>guideline.</a:t>
            </a:r>
            <a:endParaRPr lang="en-AU" dirty="0"/>
          </a:p>
          <a:p>
            <a:r>
              <a:rPr lang="en-AU" dirty="0" err="1"/>
              <a:t>Ausgrid</a:t>
            </a:r>
            <a:r>
              <a:rPr lang="en-AU" dirty="0"/>
              <a:t> forecasts that there will around 300 embedded network connections assigned to the proposed EN tariffs in 2023-24. </a:t>
            </a:r>
            <a:endParaRPr lang="en-AU" dirty="0" smtClean="0"/>
          </a:p>
          <a:p>
            <a:pPr lvl="1"/>
            <a:r>
              <a:rPr lang="en-AU" dirty="0" smtClean="0"/>
              <a:t>Most </a:t>
            </a:r>
            <a:r>
              <a:rPr lang="en-AU" dirty="0"/>
              <a:t>of these connections are expected to be residential in nature.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EN tariff assignment and reassignment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05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192" y="1179347"/>
            <a:ext cx="7547192" cy="1457565"/>
          </a:xfrm>
        </p:spPr>
        <p:txBody>
          <a:bodyPr>
            <a:normAutofit/>
          </a:bodyPr>
          <a:lstStyle/>
          <a:p>
            <a:r>
              <a:rPr lang="en-US" sz="2400" dirty="0" err="1"/>
              <a:t>Ausgrid</a:t>
            </a:r>
            <a:r>
              <a:rPr lang="en-US" sz="2400" dirty="0"/>
              <a:t> proposes to introduce the following new network tariffs to apply to certain </a:t>
            </a:r>
            <a:r>
              <a:rPr lang="en-US" sz="2400" dirty="0" smtClean="0"/>
              <a:t>EN connections </a:t>
            </a:r>
            <a:r>
              <a:rPr lang="en-US" sz="2400" dirty="0"/>
              <a:t>from 1 July 2020</a:t>
            </a:r>
            <a:r>
              <a:rPr lang="en-US" sz="2400" dirty="0" smtClean="0"/>
              <a:t>:</a:t>
            </a:r>
            <a:endParaRPr lang="en-A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103" y="285838"/>
            <a:ext cx="8208912" cy="868958"/>
          </a:xfrm>
        </p:spPr>
        <p:txBody>
          <a:bodyPr/>
          <a:lstStyle/>
          <a:p>
            <a:r>
              <a:rPr lang="en-US" dirty="0"/>
              <a:t>Proposed new tariffs for EN connections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87759"/>
              </p:ext>
            </p:extLst>
          </p:nvPr>
        </p:nvGraphicFramePr>
        <p:xfrm>
          <a:off x="899592" y="2492896"/>
          <a:ext cx="7272808" cy="34877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90749193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41624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679015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805501100"/>
                    </a:ext>
                  </a:extLst>
                </a:gridCol>
              </a:tblGrid>
              <a:tr h="37246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Tariff Class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Customer</a:t>
                      </a:r>
                      <a:r>
                        <a:rPr lang="en-AU" sz="1400" baseline="0" dirty="0" smtClean="0"/>
                        <a:t> Type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Tariff Code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Tariff Name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69066"/>
                  </a:ext>
                </a:extLst>
              </a:tr>
              <a:tr h="32355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Voltage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EN residential 160-750 MW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4342688"/>
                  </a:ext>
                </a:extLst>
              </a:tr>
              <a:tr h="32355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EN non-residential 160-750 MWh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5451565"/>
                  </a:ext>
                </a:extLst>
              </a:tr>
              <a:tr h="32355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EN residential &gt;750 MWh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43251"/>
                  </a:ext>
                </a:extLst>
              </a:tr>
              <a:tr h="32355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EN non-residential &gt;750 MWh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9277698"/>
                  </a:ext>
                </a:extLst>
              </a:tr>
              <a:tr h="396464">
                <a:tc rowSpan="2">
                  <a:txBody>
                    <a:bodyPr/>
                    <a:lstStyle/>
                    <a:p>
                      <a:r>
                        <a:rPr lang="en-A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Voltage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EN residential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175373"/>
                  </a:ext>
                </a:extLst>
              </a:tr>
              <a:tr h="37118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EN non-residential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452408"/>
                  </a:ext>
                </a:extLst>
              </a:tr>
              <a:tr h="5302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Sub-transmission Voltage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EA387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 EN residential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3774808"/>
                  </a:ext>
                </a:extLst>
              </a:tr>
              <a:tr h="5232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Business</a:t>
                      </a:r>
                      <a:endParaRPr lang="en-A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EA397 </a:t>
                      </a:r>
                      <a:endParaRPr lang="en-A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 EN non-residential </a:t>
                      </a:r>
                      <a:endParaRPr lang="en-A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41732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926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Ausgrid’s</a:t>
            </a:r>
            <a:r>
              <a:rPr lang="en-US" dirty="0"/>
              <a:t> proposed design of tariffs for EN connections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1" y="1433769"/>
            <a:ext cx="8229600" cy="1080120"/>
          </a:xfrm>
        </p:spPr>
        <p:txBody>
          <a:bodyPr>
            <a:normAutofit/>
          </a:bodyPr>
          <a:lstStyle/>
          <a:p>
            <a:r>
              <a:rPr lang="en-AU" sz="2000" dirty="0" err="1"/>
              <a:t>Ausgrid</a:t>
            </a:r>
            <a:r>
              <a:rPr lang="en-AU" sz="2000" dirty="0"/>
              <a:t> proposes to increase the recovery of network costs from embedded network connections by applying a surcharge to the kVA capacity charge. See </a:t>
            </a:r>
            <a:r>
              <a:rPr lang="en-AU" sz="2000" u="sng" dirty="0"/>
              <a:t>example</a:t>
            </a:r>
            <a:r>
              <a:rPr lang="en-AU" sz="2000" dirty="0"/>
              <a:t> below for HV customers</a:t>
            </a:r>
            <a:r>
              <a:rPr lang="en-AU" sz="2000" dirty="0" smtClean="0"/>
              <a:t>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fld id="{ACEB9BED-202C-4979-9BFA-DC27E8EAC77D}" type="slidenum">
              <a:rPr lang="en-AU" smtClean="0"/>
              <a:t>9</a:t>
            </a:fld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22451"/>
              </p:ext>
            </p:extLst>
          </p:nvPr>
        </p:nvGraphicFramePr>
        <p:xfrm>
          <a:off x="542926" y="2530018"/>
          <a:ext cx="7672386" cy="26991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5728">
                  <a:extLst>
                    <a:ext uri="{9D8B030D-6E8A-4147-A177-3AD203B41FA5}">
                      <a16:colId xmlns:a16="http://schemas.microsoft.com/office/drawing/2014/main" val="1439228918"/>
                    </a:ext>
                  </a:extLst>
                </a:gridCol>
                <a:gridCol w="1177768">
                  <a:extLst>
                    <a:ext uri="{9D8B030D-6E8A-4147-A177-3AD203B41FA5}">
                      <a16:colId xmlns:a16="http://schemas.microsoft.com/office/drawing/2014/main" val="1413182592"/>
                    </a:ext>
                  </a:extLst>
                </a:gridCol>
                <a:gridCol w="1435160">
                  <a:extLst>
                    <a:ext uri="{9D8B030D-6E8A-4147-A177-3AD203B41FA5}">
                      <a16:colId xmlns:a16="http://schemas.microsoft.com/office/drawing/2014/main" val="4256043823"/>
                    </a:ext>
                  </a:extLst>
                </a:gridCol>
                <a:gridCol w="1427360">
                  <a:extLst>
                    <a:ext uri="{9D8B030D-6E8A-4147-A177-3AD203B41FA5}">
                      <a16:colId xmlns:a16="http://schemas.microsoft.com/office/drawing/2014/main" val="2472854515"/>
                    </a:ext>
                  </a:extLst>
                </a:gridCol>
                <a:gridCol w="1076370">
                  <a:extLst>
                    <a:ext uri="{9D8B030D-6E8A-4147-A177-3AD203B41FA5}">
                      <a16:colId xmlns:a16="http://schemas.microsoft.com/office/drawing/2014/main" val="2592981199"/>
                    </a:ext>
                  </a:extLst>
                </a:gridCol>
              </a:tblGrid>
              <a:tr h="114196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Charging parameter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Unit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Existing       High Voltage Default Tariff (EA370)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Proposed   High Voltage</a:t>
                      </a:r>
                      <a:r>
                        <a:rPr lang="en-AU" sz="1400" baseline="0" dirty="0" smtClean="0"/>
                        <a:t> </a:t>
                      </a:r>
                    </a:p>
                    <a:p>
                      <a:r>
                        <a:rPr lang="en-AU" sz="1400" baseline="0" dirty="0" smtClean="0"/>
                        <a:t>EN residential Tariff (EA367)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% Difference</a:t>
                      </a:r>
                      <a:r>
                        <a:rPr lang="en-AU" sz="1400" baseline="0" dirty="0" smtClean="0"/>
                        <a:t> in Price level</a:t>
                      </a:r>
                      <a:endParaRPr lang="en-A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26959140"/>
                  </a:ext>
                </a:extLst>
              </a:tr>
              <a:tr h="3114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Network Access Charge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cent/day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 smtClean="0"/>
                        <a:t>5051.0219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5051.0219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/>
                        <a:t>0%</a:t>
                      </a: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70919020"/>
                  </a:ext>
                </a:extLst>
              </a:tr>
              <a:tr h="3114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Peak KWh consumption charge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cents/kWh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 smtClean="0"/>
                        <a:t>1.8133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1.8133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0%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374798388"/>
                  </a:ext>
                </a:extLst>
              </a:tr>
              <a:tr h="3114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Shoulder KWh consumption charge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cents/kWh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 smtClean="0"/>
                        <a:t>0.993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0.993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0%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54389432"/>
                  </a:ext>
                </a:extLst>
              </a:tr>
              <a:tr h="3114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/>
                        <a:t>Off-peak KWh consumption charge</a:t>
                      </a: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cents/kWh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 smtClean="0"/>
                        <a:t>0.3777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0.3777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0%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769839728"/>
                  </a:ext>
                </a:extLst>
              </a:tr>
              <a:tr h="3114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/>
                        <a:t>Capacity charge</a:t>
                      </a:r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AU" sz="1200" kern="1200" dirty="0"/>
                        <a:t>cents/kVA/day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 smtClean="0"/>
                        <a:t>18.9539</a:t>
                      </a:r>
                      <a:endParaRPr lang="en-AU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39.3694</a:t>
                      </a:r>
                      <a:endParaRPr lang="en-AU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kern="1200" dirty="0"/>
                        <a:t>108%</a:t>
                      </a:r>
                      <a:endParaRPr lang="en-AU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51159141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64319" y="544522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 kern="1200" baseline="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 baseline="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/>
              <a:t>Note: </a:t>
            </a:r>
            <a:r>
              <a:rPr lang="en-AU" sz="2000" dirty="0" err="1"/>
              <a:t>Ausgrid’s</a:t>
            </a:r>
            <a:r>
              <a:rPr lang="en-AU" sz="2000" dirty="0"/>
              <a:t> initial design was to apply a higher fixed charge, but changed its approach in response to feedback from stakeholders</a:t>
            </a:r>
            <a:r>
              <a:rPr lang="en-AU" sz="2000" dirty="0" smtClean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01475826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AER Presentation</Template>
  <TotalTime>126</TotalTime>
  <Words>1989</Words>
  <Application>Microsoft Office PowerPoint</Application>
  <PresentationFormat>On-screen Show (4:3)</PresentationFormat>
  <Paragraphs>247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Palatino Linotype</vt:lpstr>
      <vt:lpstr>Palatino Linotype (Headings)</vt:lpstr>
      <vt:lpstr>Times New Roman</vt:lpstr>
      <vt:lpstr>blank</vt:lpstr>
      <vt:lpstr>AER workshop on Ausgrid’s proposed TSS amendment</vt:lpstr>
      <vt:lpstr>Workshop overview</vt:lpstr>
      <vt:lpstr>Timeline of activity</vt:lpstr>
      <vt:lpstr>Overview of Ausgrid’s TSS amendment proposal</vt:lpstr>
      <vt:lpstr>Ausgrid’s underlying rationale for proposed TSS amendment</vt:lpstr>
      <vt:lpstr>The proposed trigger events for TSS amendment</vt:lpstr>
      <vt:lpstr>Proposed EN tariff assignment and reassignment </vt:lpstr>
      <vt:lpstr>Proposed new tariffs for EN connections</vt:lpstr>
      <vt:lpstr>Ausgrid’s proposed design of tariffs for EN connections</vt:lpstr>
      <vt:lpstr>Customer impact </vt:lpstr>
      <vt:lpstr>AER Staff preliminary compliance assessment of Ausgrid TSS amendment proposal</vt:lpstr>
      <vt:lpstr>National Electricity Rules</vt:lpstr>
      <vt:lpstr>National Electricity Rules – cont’d</vt:lpstr>
      <vt:lpstr>Has Ausgrid satisfied the first test?</vt:lpstr>
      <vt:lpstr>Event 1: Unanticipated growth in Embedded network connections in Ausgrid’s network</vt:lpstr>
      <vt:lpstr>Event 2: AER’s final TSS decision to reject Ausgrid’s proposed ‘placeholder’ tariffs for EN connections</vt:lpstr>
      <vt:lpstr>Event 3: AEMC’s final report on updating regulatory framework for embedded networks</vt:lpstr>
      <vt:lpstr>AER Staff compliance assessment</vt:lpstr>
      <vt:lpstr>What are the key questions for the AER to consider?</vt:lpstr>
      <vt:lpstr>Should EN connections pay a greater contribution to the recovery of residual costs?</vt:lpstr>
      <vt:lpstr>Should EN connections be assigned to a separate tariff class?</vt:lpstr>
      <vt:lpstr>How do you efficiently price network services to EN connections?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Telford, Robert</dc:creator>
  <cp:lastModifiedBy>Sandles, Scott</cp:lastModifiedBy>
  <cp:revision>28</cp:revision>
  <cp:lastPrinted>2020-01-13T05:39:20Z</cp:lastPrinted>
  <dcterms:created xsi:type="dcterms:W3CDTF">2020-01-13T03:56:25Z</dcterms:created>
  <dcterms:modified xsi:type="dcterms:W3CDTF">2020-02-26T09:08:53Z</dcterms:modified>
</cp:coreProperties>
</file>