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5"/>
  </p:notesMasterIdLst>
  <p:sldIdLst>
    <p:sldId id="256" r:id="rId2"/>
    <p:sldId id="257" r:id="rId3"/>
    <p:sldId id="266" r:id="rId4"/>
    <p:sldId id="287" r:id="rId5"/>
    <p:sldId id="264" r:id="rId6"/>
    <p:sldId id="263" r:id="rId7"/>
    <p:sldId id="280" r:id="rId8"/>
    <p:sldId id="260" r:id="rId9"/>
    <p:sldId id="259" r:id="rId10"/>
    <p:sldId id="267" r:id="rId11"/>
    <p:sldId id="268" r:id="rId12"/>
    <p:sldId id="290" r:id="rId13"/>
    <p:sldId id="291" r:id="rId14"/>
    <p:sldId id="284" r:id="rId15"/>
    <p:sldId id="270" r:id="rId16"/>
    <p:sldId id="273" r:id="rId17"/>
    <p:sldId id="285" r:id="rId18"/>
    <p:sldId id="286" r:id="rId19"/>
    <p:sldId id="274" r:id="rId20"/>
    <p:sldId id="276" r:id="rId21"/>
    <p:sldId id="279" r:id="rId22"/>
    <p:sldId id="289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22" autoAdjust="0"/>
  </p:normalViewPr>
  <p:slideViewPr>
    <p:cSldViewPr>
      <p:cViewPr varScale="1">
        <p:scale>
          <a:sx n="52" d="100"/>
          <a:sy n="52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621118-7963-451E-8D05-0A323DE683F6}" type="datetimeFigureOut">
              <a:rPr lang="en-AU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52194B-A728-4369-8E0A-FCEB315D5B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890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460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768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252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252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25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2308" indent="-362308" defTabSz="966155" eaLnBrk="1" hangingPunct="1">
              <a:spcBef>
                <a:spcPts val="264"/>
              </a:spcBef>
              <a:buClr>
                <a:srgbClr val="F07F0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136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242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254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788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793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26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058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145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5447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96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78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06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68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845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77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0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AB40D-0054-4AA9-BA38-1BC1A1AA0219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AD420-25F8-4822-AFD0-0DCC94C23C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36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4554-C2CB-41AC-9188-5408B76A958A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0F3F-2F56-41EB-904B-1604A6BA82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1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10B2-9536-4FB2-A574-44450A386307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68F1-AA8D-46FE-92FB-E5DB9F0023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7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075B-E427-4864-95DB-A510DF8A0DE8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81D2-10AB-4127-A244-319161C861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48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F357C4-ADA4-4AE9-99B0-A85A9771BCE6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0625A-D345-41B5-96BB-B346A5C64E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28FC-C3A8-4779-8AF2-30DD5CF78676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1DB2-9DF0-45B7-916F-6794049F2C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7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0803-2807-4479-9434-E53901AB7C7E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31B4-4716-45BD-A21A-E8309330AA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7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7EC2-C4AF-466D-B511-967B1E2C45D7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80A1-BB81-4711-9FA9-BA1A9B1BFC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24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E69DC-97DF-4038-B460-40EDA5CA293D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3DC5BD-99C5-4F60-B691-93E8C5653E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56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19A4-01D7-4BD1-B388-668088C5C8ED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E1DDA-177C-4AC1-B45B-10DEF063B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9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074B0D-F5C2-487B-AB6C-03DDA57ED030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2FE8C2-C09C-4218-91FC-658004EC37C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79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8D17EE-9603-46AE-90DF-256B2737A9D2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BE3C27-5E97-4CF7-BE95-036EC083EE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7" r:id="rId2"/>
    <p:sldLayoutId id="2147483995" r:id="rId3"/>
    <p:sldLayoutId id="2147483988" r:id="rId4"/>
    <p:sldLayoutId id="2147483989" r:id="rId5"/>
    <p:sldLayoutId id="2147483990" r:id="rId6"/>
    <p:sldLayoutId id="2147483996" r:id="rId7"/>
    <p:sldLayoutId id="2147483991" r:id="rId8"/>
    <p:sldLayoutId id="2147483997" r:id="rId9"/>
    <p:sldLayoutId id="2147483992" r:id="rId10"/>
    <p:sldLayoutId id="21474839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Qldelectricity2015@aer.gov.a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1640" y="274938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6" name="Picture 5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3628539"/>
            <a:ext cx="410445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b="1" dirty="0" smtClean="0">
                <a:latin typeface="+mn-lt"/>
              </a:rPr>
              <a:t>AER Preliminary decisions for Energex and Ergon Energy 2015</a:t>
            </a:r>
            <a:r>
              <a:rPr lang="en-AU" b="1" dirty="0" smtClean="0">
                <a:latin typeface="+mn-lt"/>
                <a:cs typeface="Arial"/>
              </a:rPr>
              <a:t>−20</a:t>
            </a:r>
          </a:p>
          <a:p>
            <a:pPr algn="ctr"/>
            <a:endParaRPr lang="en-AU" b="1" dirty="0">
              <a:latin typeface="+mn-lt"/>
              <a:cs typeface="Arial"/>
            </a:endParaRPr>
          </a:p>
          <a:p>
            <a:pPr algn="ctr"/>
            <a:r>
              <a:rPr lang="en-AU" b="1" dirty="0" smtClean="0">
                <a:latin typeface="+mn-lt"/>
                <a:cs typeface="Arial"/>
              </a:rPr>
              <a:t>Conference</a:t>
            </a:r>
          </a:p>
          <a:p>
            <a:pPr algn="ctr"/>
            <a:r>
              <a:rPr lang="en-AU" b="1" dirty="0" smtClean="0">
                <a:latin typeface="+mn-lt"/>
                <a:cs typeface="Arial"/>
              </a:rPr>
              <a:t>12 May 2015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619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Indicative bill impacts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40619"/>
              </p:ext>
            </p:extLst>
          </p:nvPr>
        </p:nvGraphicFramePr>
        <p:xfrm>
          <a:off x="748745" y="1628800"/>
          <a:ext cx="7692548" cy="194421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27749"/>
                <a:gridCol w="1255424"/>
                <a:gridCol w="1370812"/>
                <a:gridCol w="1369274"/>
                <a:gridCol w="1869289"/>
              </a:tblGrid>
              <a:tr h="106048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 Network business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Business proposal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AER preliminary decision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Percentage difference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Expected bill reduction for average household </a:t>
                      </a:r>
                      <a:r>
                        <a:rPr lang="en-GB" sz="1000" dirty="0" smtClean="0">
                          <a:effectLst/>
                        </a:rPr>
                        <a:t>by end of 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86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>
                          <a:effectLst/>
                        </a:rPr>
                        <a:t>Energex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$8432 million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$6528 million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-23 per cent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$132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86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>
                          <a:effectLst/>
                        </a:rPr>
                        <a:t>Ergon Energy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$8242 million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>
                          <a:effectLst/>
                        </a:rPr>
                        <a:t>$6022 million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>
                          <a:effectLst/>
                        </a:rPr>
                        <a:t>-27 per cent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39330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Note: Due to the Queensland Government uniform tariff policy, Ergon Energy’s revenue reduction will not flow through to its residential customers. Instead, the bill impact will mirror that of Energex.</a:t>
            </a:r>
            <a:endParaRPr lang="en-A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6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Rate of return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829951"/>
              </p:ext>
            </p:extLst>
          </p:nvPr>
        </p:nvGraphicFramePr>
        <p:xfrm>
          <a:off x="539552" y="1628800"/>
          <a:ext cx="7957194" cy="33843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52538"/>
                <a:gridCol w="1080120"/>
                <a:gridCol w="1152128"/>
                <a:gridCol w="1080120"/>
                <a:gridCol w="1152128"/>
                <a:gridCol w="1440160"/>
              </a:tblGrid>
              <a:tr h="1326424"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/>
                        <a:buChar char="%1"/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AER decision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2010–15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Energex’s proposal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2015–16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Ergon Energy's </a:t>
                      </a:r>
                      <a:r>
                        <a:rPr lang="en-AU" sz="1000" dirty="0" smtClean="0">
                          <a:effectLst/>
                        </a:rPr>
                        <a:t>proposal</a:t>
                      </a:r>
                      <a:endParaRPr lang="en-AU" sz="10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2015–16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AER preliminary </a:t>
                      </a:r>
                      <a:r>
                        <a:rPr lang="en-AU" sz="1000" dirty="0" smtClean="0">
                          <a:effectLst/>
                        </a:rPr>
                        <a:t>decision</a:t>
                      </a:r>
                      <a:endParaRPr lang="en-AU" sz="10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2015–16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AER preliminary </a:t>
                      </a:r>
                      <a:r>
                        <a:rPr lang="en-AU" sz="1000" dirty="0" smtClean="0">
                          <a:effectLst/>
                        </a:rPr>
                        <a:t>decision</a:t>
                      </a:r>
                      <a:endParaRPr lang="en-AU" sz="10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2016–20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0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Nominal risk free rate (return on equity</a:t>
                      </a:r>
                      <a:r>
                        <a:rPr lang="en-AU" sz="1000" dirty="0" smtClean="0">
                          <a:effectLst/>
                        </a:rPr>
                        <a:t>)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5.89%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3.63%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3.63%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2.55%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</a:rPr>
                        <a:t>2.55%</a:t>
                      </a:r>
                      <a:endParaRPr lang="en-A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0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Nominal post–tax return on equity 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11.09%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10.50%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10.50%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7.1%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7.1%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0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Nominal pre–tax return on debt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</a:rPr>
                        <a:t>8.87%</a:t>
                      </a:r>
                      <a:endParaRPr lang="en-A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5.91%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6.36%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5.01%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Updated </a:t>
                      </a:r>
                      <a:r>
                        <a:rPr lang="en-AU" sz="1000" dirty="0" smtClean="0">
                          <a:effectLst/>
                        </a:rPr>
                        <a:t>annually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8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Nominal vanilla WACC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9.72%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7.75%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</a:rPr>
                        <a:t>8.02%</a:t>
                      </a:r>
                      <a:endParaRPr lang="en-A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5.85%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Updated </a:t>
                      </a:r>
                      <a:r>
                        <a:rPr lang="en-AU" sz="1000" dirty="0" smtClean="0">
                          <a:effectLst/>
                        </a:rPr>
                        <a:t>annually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116632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Energex’s rate of return parameters (nominal)</a:t>
            </a:r>
            <a:endParaRPr lang="en-AU" sz="24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67999"/>
              </p:ext>
            </p:extLst>
          </p:nvPr>
        </p:nvGraphicFramePr>
        <p:xfrm>
          <a:off x="683568" y="836713"/>
          <a:ext cx="7776862" cy="5645529"/>
        </p:xfrm>
        <a:graphic>
          <a:graphicData uri="http://schemas.openxmlformats.org/drawingml/2006/table">
            <a:tbl>
              <a:tblPr firstRow="1" firstCol="1" bandRow="1"/>
              <a:tblGrid>
                <a:gridCol w="1789367"/>
                <a:gridCol w="1238792"/>
                <a:gridCol w="1575648"/>
                <a:gridCol w="1558211"/>
                <a:gridCol w="1614844"/>
              </a:tblGrid>
              <a:tr h="891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342900" lvl="0" indent="-3429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/>
                        <a:buChar char="%1"/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decision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2010–15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Energex's proposal 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2015–16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2016–20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</a:tr>
              <a:tr h="645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risk free rate (return on equity</a:t>
                      </a:r>
                      <a:r>
                        <a:rPr lang="en-AU" sz="1200" dirty="0" smtClean="0">
                          <a:effectLst/>
                        </a:rPr>
                        <a:t>) (a)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5.89%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3.63</a:t>
                      </a:r>
                      <a:r>
                        <a:rPr lang="en-AU" sz="1200" dirty="0">
                          <a:effectLst/>
                        </a:rPr>
                        <a:t>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561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Equity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risk premium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(b) = (c*d)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5.20%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898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MRP (c)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898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Beta (d)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0.91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561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post–tax return on equity </a:t>
                      </a:r>
                      <a:endParaRPr lang="en-A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(e) = (a) + (b)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11.09%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10.50%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4740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pre–tax return on </a:t>
                      </a:r>
                      <a:r>
                        <a:rPr lang="en-AU" sz="1200" dirty="0" smtClean="0">
                          <a:effectLst/>
                        </a:rPr>
                        <a:t>debt 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5.91%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5.01%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Updated annually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556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Gearing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561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vanilla </a:t>
                      </a:r>
                      <a:r>
                        <a:rPr lang="en-AU" sz="1200" dirty="0" smtClean="0">
                          <a:effectLst/>
                        </a:rPr>
                        <a:t>WACC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AU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0.4*(e) + 0.6*(f)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9.72%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7.75%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5.85%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Updated</a:t>
                      </a:r>
                      <a:r>
                        <a:rPr lang="en-AU" sz="12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annually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43004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Forecast Inflation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2.55%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04664"/>
            <a:ext cx="8183562" cy="360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Ergon Energy’s rate of return parameters (nominal)</a:t>
            </a:r>
            <a:endParaRPr lang="en-AU" sz="20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41165"/>
              </p:ext>
            </p:extLst>
          </p:nvPr>
        </p:nvGraphicFramePr>
        <p:xfrm>
          <a:off x="539551" y="980729"/>
          <a:ext cx="8064897" cy="5548387"/>
        </p:xfrm>
        <a:graphic>
          <a:graphicData uri="http://schemas.openxmlformats.org/drawingml/2006/table">
            <a:tbl>
              <a:tblPr firstRow="1" firstCol="1" bandRow="1"/>
              <a:tblGrid>
                <a:gridCol w="1855640"/>
                <a:gridCol w="1284674"/>
                <a:gridCol w="1634006"/>
                <a:gridCol w="1615923"/>
                <a:gridCol w="1674654"/>
              </a:tblGrid>
              <a:tr h="751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342900" lvl="0" indent="-3429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/>
                        <a:buChar char="%1"/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decision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2010–15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Energex's proposal 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2015–16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2016–20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</a:tr>
              <a:tr h="648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risk free rate (return on equity</a:t>
                      </a:r>
                      <a:r>
                        <a:rPr lang="en-AU" sz="1200" dirty="0" smtClean="0">
                          <a:effectLst/>
                        </a:rPr>
                        <a:t>) (a)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5.89%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3.63</a:t>
                      </a:r>
                      <a:r>
                        <a:rPr lang="en-AU" sz="1200" dirty="0">
                          <a:effectLst/>
                        </a:rPr>
                        <a:t>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487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Equity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risk premium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(b) = (c*d)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5.20%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913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MRP (c)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913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Beta (d)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0.91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518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post–tax return on equity </a:t>
                      </a:r>
                      <a:endParaRPr lang="en-A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(e) = (a) + (b)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11.09%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10.50%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4764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pre–tax return on </a:t>
                      </a:r>
                      <a:r>
                        <a:rPr lang="en-AU" sz="1200" dirty="0" smtClean="0">
                          <a:effectLst/>
                        </a:rPr>
                        <a:t>debt 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6.36%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5.01%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Updated annually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570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Gearing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518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vanilla </a:t>
                      </a:r>
                      <a:r>
                        <a:rPr lang="en-AU" sz="1200" dirty="0" smtClean="0">
                          <a:effectLst/>
                        </a:rPr>
                        <a:t>WACC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AU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0.4*(e) + 0.6*(f)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9.76%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8.02%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5.85%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Updated</a:t>
                      </a:r>
                      <a:r>
                        <a:rPr lang="en-AU" sz="12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annually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4322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Forecast Inflation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2.55%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76672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Cost of debt - trailing average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111555" cy="4546600"/>
          </a:xfrm>
        </p:spPr>
        <p:txBody>
          <a:bodyPr/>
          <a:lstStyle/>
          <a:p>
            <a:pPr eaLnBrk="1" hangingPunct="1"/>
            <a:r>
              <a:rPr lang="en-AU" altLang="en-US" sz="2400" dirty="0" smtClean="0"/>
              <a:t>Our starting point for existing debt is continuation of on-the-day approach</a:t>
            </a:r>
          </a:p>
          <a:p>
            <a:pPr eaLnBrk="1" hangingPunct="1"/>
            <a:endParaRPr lang="en-AU" altLang="en-US" sz="1500" dirty="0" smtClean="0"/>
          </a:p>
          <a:p>
            <a:pPr eaLnBrk="1" hangingPunct="1"/>
            <a:r>
              <a:rPr lang="en-AU" altLang="en-US" sz="2400" dirty="0" smtClean="0"/>
              <a:t>Then new </a:t>
            </a:r>
            <a:r>
              <a:rPr lang="en-AU" altLang="en-US" sz="2400" dirty="0"/>
              <a:t>debt </a:t>
            </a:r>
            <a:r>
              <a:rPr lang="en-AU" altLang="en-US" sz="2400" dirty="0" smtClean="0"/>
              <a:t>is incorporated </a:t>
            </a:r>
            <a:r>
              <a:rPr lang="en-AU" altLang="en-US" sz="2400" dirty="0"/>
              <a:t>as it is progressively refinanced each </a:t>
            </a:r>
            <a:r>
              <a:rPr lang="en-AU" altLang="en-US" sz="2400" dirty="0" smtClean="0"/>
              <a:t>year</a:t>
            </a:r>
          </a:p>
          <a:p>
            <a:pPr marL="871538" lvl="2" indent="-285750" eaLnBrk="1" hangingPunct="1"/>
            <a:r>
              <a:rPr lang="en-AU" altLang="en-US" sz="2100" dirty="0" smtClean="0"/>
              <a:t>10 year trailing average</a:t>
            </a:r>
          </a:p>
          <a:p>
            <a:pPr marL="871538" lvl="2" indent="-285750" eaLnBrk="1" hangingPunct="1"/>
            <a:r>
              <a:rPr lang="en-AU" altLang="en-US" sz="2100" dirty="0" smtClean="0"/>
              <a:t>10% of debt notionally re-financed each year</a:t>
            </a:r>
          </a:p>
          <a:p>
            <a:pPr lvl="2" eaLnBrk="1" hangingPunct="1"/>
            <a:endParaRPr lang="en-AU" altLang="en-US" sz="1400" dirty="0"/>
          </a:p>
          <a:p>
            <a:pPr eaLnBrk="1" hangingPunct="1"/>
            <a:r>
              <a:rPr lang="en-AU" altLang="en-US" sz="2400" dirty="0" smtClean="0"/>
              <a:t>The benefit? Less price volatility for consumers</a:t>
            </a:r>
          </a:p>
          <a:p>
            <a:pPr marL="0" indent="0" eaLnBrk="1" hangingPunct="1">
              <a:buNone/>
            </a:pPr>
            <a:endParaRPr lang="en-AU" altLang="en-US" sz="2400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3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7147" y="476672"/>
            <a:ext cx="8183562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Energex -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249691"/>
            <a:ext cx="8183563" cy="46910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Energex's proposal compared to AER alternative forecast and past </a:t>
            </a:r>
            <a:r>
              <a:rPr lang="en-AU" sz="1200" b="1" dirty="0" err="1"/>
              <a:t>opex</a:t>
            </a:r>
            <a:r>
              <a:rPr lang="en-AU" sz="1200" b="1" dirty="0"/>
              <a:t> ($ million, 2014-15)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98546"/>
            <a:ext cx="6913413" cy="4249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3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842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Ergon Energy -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87356" y="1258664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 smtClean="0"/>
              <a:t>AER </a:t>
            </a:r>
            <a:r>
              <a:rPr lang="en-AU" sz="1200" b="1" dirty="0"/>
              <a:t>preliminary decision compared to Ergon Energy's past and proposed </a:t>
            </a:r>
            <a:r>
              <a:rPr lang="en-AU" sz="1200" b="1" dirty="0" err="1"/>
              <a:t>opex</a:t>
            </a:r>
            <a:r>
              <a:rPr lang="en-AU" sz="1200" b="1" dirty="0"/>
              <a:t> ($million, 2014-15)</a:t>
            </a:r>
            <a:endParaRPr lang="en-AU" sz="1200" dirty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337348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2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  <p:pic>
        <p:nvPicPr>
          <p:cNvPr id="2050" name="Picture 2" descr="image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90" y="1730424"/>
            <a:ext cx="7415880" cy="45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93713" y="476672"/>
            <a:ext cx="8183562" cy="6477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Benchmarking performance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268759"/>
            <a:ext cx="336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err="1" smtClean="0"/>
              <a:t>Opex</a:t>
            </a:r>
            <a:r>
              <a:rPr lang="en-AU" sz="2400" dirty="0" smtClean="0"/>
              <a:t> efficiency scores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1660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93713" y="476672"/>
            <a:ext cx="8183562" cy="6477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Deloitte review of efficiency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741" y="1124372"/>
            <a:ext cx="75860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 smtClean="0"/>
              <a:t>QLD government initiated an efficiency review in 2012 of both Energex and Ergon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342900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 smtClean="0"/>
              <a:t>Deloitte has reviewed progress since then. Main findings:</a:t>
            </a:r>
          </a:p>
          <a:p>
            <a:pPr marL="800100" lvl="1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Significant efficiency gains since review </a:t>
            </a:r>
          </a:p>
          <a:p>
            <a:pPr marL="800100" lvl="1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But service providers have not addressed all recommendations</a:t>
            </a:r>
          </a:p>
          <a:p>
            <a:pPr marL="800100" lvl="1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Ongoing restrictive EBA provisions</a:t>
            </a:r>
          </a:p>
          <a:p>
            <a:pPr marL="800100" lvl="1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Limited outsourcing</a:t>
            </a:r>
          </a:p>
          <a:p>
            <a:pPr marL="800100" lvl="1" indent="-34290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Energex and Ergon have identified further efficiency gains</a:t>
            </a:r>
          </a:p>
          <a:p>
            <a:pPr lvl="1">
              <a:buClr>
                <a:srgbClr val="FF8D3E"/>
              </a:buClr>
            </a:pPr>
            <a:endParaRPr lang="en-AU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240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358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Energex -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66125" y="1274214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AER preliminary decision compared to </a:t>
            </a:r>
            <a:r>
              <a:rPr lang="en-AU" sz="1200" b="1" dirty="0" smtClean="0"/>
              <a:t>Energex’s past </a:t>
            </a:r>
            <a:r>
              <a:rPr lang="en-AU" sz="1200" b="1" dirty="0"/>
              <a:t>and proposed capex ($million, 2014-15) </a:t>
            </a:r>
            <a:endParaRPr lang="en-AU" sz="1200" dirty="0"/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264695" cy="4104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64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Today’s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93712" y="1628800"/>
            <a:ext cx="8183563" cy="4187825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Welcome – Paula Conboy, AER Chair</a:t>
            </a:r>
          </a:p>
          <a:p>
            <a:pPr eaLnBrk="1" hangingPunct="1"/>
            <a:r>
              <a:rPr lang="en-AU" altLang="en-US" dirty="0" smtClean="0"/>
              <a:t>Presentations from:</a:t>
            </a:r>
          </a:p>
          <a:p>
            <a:pPr lvl="1" eaLnBrk="1" hangingPunct="1"/>
            <a:r>
              <a:rPr lang="en-AU" altLang="en-US" dirty="0" smtClean="0"/>
              <a:t>Sebastian Roberts, General Manager, AER </a:t>
            </a:r>
          </a:p>
          <a:p>
            <a:pPr lvl="1" eaLnBrk="1" hangingPunct="1"/>
            <a:r>
              <a:rPr lang="en-AU" altLang="en-US" dirty="0" smtClean="0"/>
              <a:t>Hugh Grant and Bruce Mountain, AER Consumer </a:t>
            </a:r>
            <a:r>
              <a:rPr lang="en-AU" altLang="en-US" dirty="0"/>
              <a:t>Challenge </a:t>
            </a:r>
            <a:r>
              <a:rPr lang="en-AU" altLang="en-US" dirty="0" smtClean="0"/>
              <a:t>Panel </a:t>
            </a:r>
          </a:p>
          <a:p>
            <a:pPr eaLnBrk="1" hangingPunct="1"/>
            <a:r>
              <a:rPr lang="en-AU" altLang="en-US" dirty="0" smtClean="0"/>
              <a:t>Time for questions after presentations</a:t>
            </a:r>
            <a:endParaRPr lang="en-AU" altLang="en-US" dirty="0"/>
          </a:p>
        </p:txBody>
      </p:sp>
      <p:pic>
        <p:nvPicPr>
          <p:cNvPr id="1946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4105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Ergon Energy -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373397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 smtClean="0"/>
              <a:t>AER </a:t>
            </a:r>
            <a:r>
              <a:rPr lang="en-AU" sz="1200" b="1" dirty="0"/>
              <a:t>preliminary decision compared to Ergon Energy's past and proposed capex ($million, 2014-15) </a:t>
            </a:r>
            <a:endParaRPr lang="en-AU" sz="1200" dirty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5"/>
            <a:ext cx="6480719" cy="3960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68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512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Metering services in Qld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392396"/>
            <a:ext cx="8183563" cy="4546600"/>
          </a:xfrm>
        </p:spPr>
        <p:txBody>
          <a:bodyPr/>
          <a:lstStyle/>
          <a:p>
            <a:r>
              <a:rPr lang="en-AU" dirty="0" smtClean="0"/>
              <a:t>Our </a:t>
            </a:r>
            <a:r>
              <a:rPr lang="en-AU" dirty="0"/>
              <a:t>preliminary decision approves two types of metering service charges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dirty="0"/>
          </a:p>
          <a:p>
            <a:pPr lvl="1"/>
            <a:r>
              <a:rPr lang="en-AU" dirty="0"/>
              <a:t>Upfront capital charge (for all new and upgraded meters installed from 1 July 2015</a:t>
            </a:r>
            <a:r>
              <a:rPr lang="en-AU" dirty="0" smtClean="0"/>
              <a:t>)</a:t>
            </a:r>
          </a:p>
          <a:p>
            <a:pPr marL="347663" lvl="1" indent="0">
              <a:buNone/>
            </a:pPr>
            <a:endParaRPr lang="en-AU" dirty="0"/>
          </a:p>
          <a:p>
            <a:pPr lvl="1"/>
            <a:r>
              <a:rPr lang="en-AU" dirty="0"/>
              <a:t>Annual charge comprising of two components:</a:t>
            </a:r>
          </a:p>
          <a:p>
            <a:pPr lvl="2"/>
            <a:r>
              <a:rPr lang="en-AU" dirty="0" smtClean="0"/>
              <a:t>capital—metering </a:t>
            </a:r>
            <a:r>
              <a:rPr lang="en-AU" dirty="0"/>
              <a:t>asset base (MAB) recovery</a:t>
            </a:r>
          </a:p>
          <a:p>
            <a:pPr lvl="2"/>
            <a:r>
              <a:rPr lang="en-AU" dirty="0"/>
              <a:t>non-capital—operating expenditure and tax</a:t>
            </a:r>
            <a:r>
              <a:rPr lang="en-AU" dirty="0" smtClean="0"/>
              <a:t>.</a:t>
            </a:r>
          </a:p>
          <a:p>
            <a:pPr marL="603250" lvl="2" indent="0">
              <a:buNone/>
            </a:pPr>
            <a:endParaRPr lang="en-AU" dirty="0" smtClean="0"/>
          </a:p>
          <a:p>
            <a:r>
              <a:rPr lang="en-AU" dirty="0" smtClean="0"/>
              <a:t>No upfront charges for replacement meters</a:t>
            </a:r>
            <a:endParaRPr lang="en-AU" dirty="0"/>
          </a:p>
          <a:p>
            <a:pPr eaLnBrk="1" hangingPunct="1"/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59632" y="1844824"/>
            <a:ext cx="6840760" cy="143921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CCP presentations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Next steps in Qld reset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93712" y="1403350"/>
            <a:ext cx="8183563" cy="45466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All queries, forum registrations etc. to </a:t>
            </a:r>
            <a:r>
              <a:rPr lang="en-AU" altLang="en-US" dirty="0" smtClean="0">
                <a:hlinkClick r:id="rId3"/>
              </a:rPr>
              <a:t>Qldelectricity2015@aer.gov.au </a:t>
            </a:r>
          </a:p>
          <a:p>
            <a:pPr marL="0" indent="0" eaLnBrk="1" hangingPunct="1">
              <a:buNone/>
            </a:pPr>
            <a:endParaRPr lang="en-AU" altLang="en-US" dirty="0">
              <a:hlinkClick r:id="rId3"/>
            </a:endParaRPr>
          </a:p>
          <a:p>
            <a:pPr eaLnBrk="1" hangingPunct="1"/>
            <a:endParaRPr lang="en-AU" altLang="en-US" dirty="0" smtClean="0">
              <a:hlinkClick r:id="rId3"/>
            </a:endParaRPr>
          </a:p>
          <a:p>
            <a:pPr eaLnBrk="1" hangingPunct="1"/>
            <a:endParaRPr lang="en-AU" altLang="en-US" dirty="0">
              <a:hlinkClick r:id="rId3"/>
            </a:endParaRPr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55980"/>
              </p:ext>
            </p:extLst>
          </p:nvPr>
        </p:nvGraphicFramePr>
        <p:xfrm>
          <a:off x="539552" y="2564904"/>
          <a:ext cx="8137723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49587"/>
                <a:gridCol w="598813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Step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26 May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AER jurisdictional consumer forum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r>
                        <a:rPr lang="en-AU" baseline="0" dirty="0" smtClean="0"/>
                        <a:t>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 on AER preliminary</a:t>
                      </a:r>
                      <a:r>
                        <a:rPr lang="en-AU" baseline="0" dirty="0" smtClean="0"/>
                        <a:t> decisions close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Qld distributors’ revised proposals</a:t>
                      </a:r>
                      <a:r>
                        <a:rPr lang="en-AU" baseline="0" dirty="0" smtClean="0"/>
                        <a:t> due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24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Submissions on Qld distributors’ revised proposals close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31 October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AER releases final</a:t>
                      </a:r>
                      <a:r>
                        <a:rPr lang="en-AU" baseline="0" dirty="0" smtClean="0"/>
                        <a:t> decision for Qld businesses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3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8094" y="548680"/>
            <a:ext cx="8183562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Our preliminary decisions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469580"/>
            <a:ext cx="8183563" cy="4475163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Our preliminary decisions reflect changes to the National Electricity Rules in 2012</a:t>
            </a:r>
          </a:p>
          <a:p>
            <a:pPr eaLnBrk="1" hangingPunct="1"/>
            <a:r>
              <a:rPr lang="en-AU" altLang="en-US" dirty="0" smtClean="0"/>
              <a:t>There are 24 constituent decisions covering revenue, operating and capital allowances, amongst other things </a:t>
            </a:r>
          </a:p>
          <a:p>
            <a:pPr eaLnBrk="1" hangingPunct="1"/>
            <a:r>
              <a:rPr lang="en-AU" altLang="en-US" dirty="0" smtClean="0"/>
              <a:t>We set the revenue a business may recover from customers, not its costs</a:t>
            </a:r>
          </a:p>
          <a:p>
            <a:pPr eaLnBrk="1" hangingPunct="1"/>
            <a:r>
              <a:rPr lang="en-AU" altLang="en-US" dirty="0" smtClean="0"/>
              <a:t>Preliminary decisions – used to set prices for 2015</a:t>
            </a:r>
            <a:r>
              <a:rPr lang="en-AU" altLang="en-US" dirty="0" smtClean="0">
                <a:latin typeface="Arial"/>
                <a:cs typeface="Arial"/>
              </a:rPr>
              <a:t>−16</a:t>
            </a:r>
          </a:p>
          <a:p>
            <a:pPr marL="0" indent="0" eaLnBrk="1" hangingPunct="1">
              <a:buNone/>
            </a:pPr>
            <a:endParaRPr lang="en-AU" altLang="en-US" dirty="0" smtClean="0">
              <a:latin typeface="Lucida Fax" pitchFamily="18" charset="0"/>
            </a:endParaRPr>
          </a:p>
          <a:p>
            <a:pPr eaLnBrk="1" hangingPunct="1"/>
            <a:endParaRPr lang="en-AU" altLang="en-US" dirty="0" smtClean="0"/>
          </a:p>
        </p:txBody>
      </p:sp>
      <p:pic>
        <p:nvPicPr>
          <p:cNvPr id="20484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AER process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93712" y="1268760"/>
            <a:ext cx="8183563" cy="45466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Some highlights of the AER’s process:</a:t>
            </a:r>
          </a:p>
          <a:p>
            <a:pPr lvl="1" eaLnBrk="1" hangingPunct="1"/>
            <a:r>
              <a:rPr lang="en-AU" altLang="en-US" dirty="0" smtClean="0"/>
              <a:t>This decision implements the AER’s better regulation program </a:t>
            </a:r>
          </a:p>
          <a:p>
            <a:pPr lvl="1" eaLnBrk="1" hangingPunct="1"/>
            <a:r>
              <a:rPr lang="en-AU" altLang="en-US" dirty="0" smtClean="0"/>
              <a:t>Extensive consultation with stakeholders</a:t>
            </a:r>
          </a:p>
          <a:p>
            <a:pPr lvl="1" eaLnBrk="1" hangingPunct="1"/>
            <a:r>
              <a:rPr lang="en-AU" altLang="en-US" dirty="0" smtClean="0"/>
              <a:t>Input from Consumer </a:t>
            </a:r>
            <a:r>
              <a:rPr lang="en-AU" altLang="en-US" dirty="0"/>
              <a:t>Challenge </a:t>
            </a:r>
            <a:r>
              <a:rPr lang="en-AU" altLang="en-US" dirty="0" smtClean="0"/>
              <a:t>Panel</a:t>
            </a:r>
          </a:p>
          <a:p>
            <a:pPr lvl="1" eaLnBrk="1" hangingPunct="1"/>
            <a:r>
              <a:rPr lang="en-AU" altLang="en-US" dirty="0" smtClean="0"/>
              <a:t>Consideration of 72 </a:t>
            </a:r>
            <a:r>
              <a:rPr lang="en-AU" altLang="en-US" dirty="0"/>
              <a:t>submissions on </a:t>
            </a:r>
            <a:r>
              <a:rPr lang="en-AU" altLang="en-US" dirty="0" smtClean="0"/>
              <a:t>Energex and Ergon Energy’s proposals</a:t>
            </a:r>
          </a:p>
          <a:p>
            <a:pPr lvl="1" eaLnBrk="1" hangingPunct="1"/>
            <a:r>
              <a:rPr lang="en-AU" altLang="en-US" dirty="0" smtClean="0"/>
              <a:t>Engineering input from AER’s Technical Advisory Group</a:t>
            </a:r>
          </a:p>
          <a:p>
            <a:pPr lvl="1" eaLnBrk="1" hangingPunct="1"/>
            <a:r>
              <a:rPr lang="en-AU" altLang="en-US" dirty="0" smtClean="0"/>
              <a:t>Consultant input from Deloitte and </a:t>
            </a:r>
            <a:r>
              <a:rPr lang="en-AU" altLang="en-US" dirty="0" err="1" smtClean="0"/>
              <a:t>EMCa</a:t>
            </a:r>
            <a:endParaRPr lang="en-AU" altLang="en-US" dirty="0" smtClean="0"/>
          </a:p>
          <a:p>
            <a:pPr eaLnBrk="1" hangingPunct="1"/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548680"/>
            <a:ext cx="8183562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Energex – total revenue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183563" cy="4752975"/>
          </a:xfrm>
        </p:spPr>
        <p:txBody>
          <a:bodyPr/>
          <a:lstStyle/>
          <a:p>
            <a:pPr marL="347663" lvl="1" indent="0" eaLnBrk="1" hangingPunct="1">
              <a:buNone/>
            </a:pPr>
            <a:r>
              <a:rPr lang="en-AU" sz="1200" b="1" dirty="0"/>
              <a:t>Energex's past total revenue, proposed total revenue and AER preliminary decision revenue allowance ($ million, 2014−15)</a:t>
            </a:r>
            <a:endParaRPr lang="en-AU" sz="1200" dirty="0"/>
          </a:p>
          <a:p>
            <a:pPr lvl="1" eaLnBrk="1" hangingPunct="1"/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772816"/>
            <a:ext cx="6193333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0623" y="476672"/>
            <a:ext cx="8183562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Ergon Energy – total revenue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323528" y="1258887"/>
            <a:ext cx="8183563" cy="4691063"/>
          </a:xfrm>
        </p:spPr>
        <p:txBody>
          <a:bodyPr/>
          <a:lstStyle/>
          <a:p>
            <a:pPr marL="0" indent="0">
              <a:buNone/>
            </a:pPr>
            <a:r>
              <a:rPr lang="en-AU" sz="1200" b="1" dirty="0"/>
              <a:t>Ergon Energy's past and proposed total revenue and AER preliminary decision revenue allowance ($ million, 2014–15)</a:t>
            </a:r>
            <a:endParaRPr lang="en-AU" sz="1200" dirty="0"/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355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80720" cy="4089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1026" name="Picture 2" descr="Image outlining the bulding block model. The table's contents were described in the previous paragraph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12068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40099"/>
            <a:ext cx="8183562" cy="71913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rgbClr val="F07F09">
                    <a:tint val="88000"/>
                    <a:satMod val="150000"/>
                  </a:srgbClr>
                </a:solidFill>
                <a:effectLst/>
              </a:rPr>
              <a:t>AER approach – building blocks</a:t>
            </a:r>
            <a:endParaRPr lang="en-AU" sz="3200" dirty="0">
              <a:solidFill>
                <a:srgbClr val="F07F09">
                  <a:tint val="88000"/>
                  <a:satMod val="150000"/>
                </a:srgb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08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0219" y="476672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Energex – building blocks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323528" y="1287676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AER's preliminary decision and Energex's proposed annual building block costs ($ million 2014−15)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458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1"/>
            <a:ext cx="6768752" cy="391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Ergon Energy – building blocks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72528" y="1274215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AER's preliminary decision and Ergon Energy's proposed annual building block costs ($ million 2014−15)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265341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1083</Words>
  <Application>Microsoft Office PowerPoint</Application>
  <PresentationFormat>On-screen Show (4:3)</PresentationFormat>
  <Paragraphs>297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Australian Energy Regulator</vt:lpstr>
      <vt:lpstr>Today’s agenda</vt:lpstr>
      <vt:lpstr>Our preliminary decisions</vt:lpstr>
      <vt:lpstr>AER process</vt:lpstr>
      <vt:lpstr>Energex – total revenue</vt:lpstr>
      <vt:lpstr>Ergon Energy – total revenue</vt:lpstr>
      <vt:lpstr>PowerPoint Presentation</vt:lpstr>
      <vt:lpstr>Energex – building blocks</vt:lpstr>
      <vt:lpstr>Ergon Energy – building blocks</vt:lpstr>
      <vt:lpstr>Indicative bill impacts</vt:lpstr>
      <vt:lpstr>Rate of return</vt:lpstr>
      <vt:lpstr>Energex’s rate of return parameters (nominal)</vt:lpstr>
      <vt:lpstr>Ergon Energy’s rate of return parameters (nominal)</vt:lpstr>
      <vt:lpstr>Cost of debt - trailing average</vt:lpstr>
      <vt:lpstr>Energex - opex</vt:lpstr>
      <vt:lpstr>Ergon Energy - opex</vt:lpstr>
      <vt:lpstr>PowerPoint Presentation</vt:lpstr>
      <vt:lpstr>PowerPoint Presentation</vt:lpstr>
      <vt:lpstr>Energex - capex</vt:lpstr>
      <vt:lpstr>Ergon Energy - capex</vt:lpstr>
      <vt:lpstr>Metering services in Qld</vt:lpstr>
      <vt:lpstr>PowerPoint Presentation</vt:lpstr>
      <vt:lpstr>Next steps in Qld reset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2015-05-14T00:33:57Z</dcterms:created>
  <dcterms:modified xsi:type="dcterms:W3CDTF">2015-05-14T00:34:02Z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