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2"/>
  </p:sldMasterIdLst>
  <p:notesMasterIdLst>
    <p:notesMasterId r:id="rId15"/>
  </p:notesMasterIdLst>
  <p:sldIdLst>
    <p:sldId id="269" r:id="rId3"/>
    <p:sldId id="279" r:id="rId4"/>
    <p:sldId id="280" r:id="rId5"/>
    <p:sldId id="274" r:id="rId6"/>
    <p:sldId id="283" r:id="rId7"/>
    <p:sldId id="276" r:id="rId8"/>
    <p:sldId id="281" r:id="rId9"/>
    <p:sldId id="285" r:id="rId10"/>
    <p:sldId id="284" r:id="rId11"/>
    <p:sldId id="286" r:id="rId12"/>
    <p:sldId id="287" r:id="rId13"/>
    <p:sldId id="28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C6BEF6-2C9C-406D-9039-C80E5E0F5B86}" v="2" dt="2023-06-14T02:46:11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9" d="100"/>
          <a:sy n="149" d="100"/>
        </p:scale>
        <p:origin x="661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8C723-BBFF-A94B-B0AC-EB995485E6B6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2924F-68C5-1440-823A-C3865CF2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3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63" Type="http://schemas.openxmlformats.org/officeDocument/2006/relationships/image" Target="../media/image6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62" Type="http://schemas.openxmlformats.org/officeDocument/2006/relationships/image" Target="../media/image6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66" Type="http://schemas.openxmlformats.org/officeDocument/2006/relationships/image" Target="../media/image69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61" Type="http://schemas.openxmlformats.org/officeDocument/2006/relationships/image" Target="../media/image64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60" Type="http://schemas.openxmlformats.org/officeDocument/2006/relationships/image" Target="../media/image63.png"/><Relationship Id="rId65" Type="http://schemas.openxmlformats.org/officeDocument/2006/relationships/image" Target="../media/image6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64" Type="http://schemas.openxmlformats.org/officeDocument/2006/relationships/image" Target="../media/image67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Title with triangle graphic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923389-5795-4532-9A87-2850338647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287015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1" y="3761428"/>
            <a:ext cx="10363199" cy="1026233"/>
          </a:xfrm>
        </p:spPr>
        <p:txBody>
          <a:bodyPr/>
          <a:lstStyle>
            <a:lvl1pPr marL="0" indent="0" algn="ctr">
              <a:buNone/>
              <a:defRPr lang="en-AU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dirty="0">
                <a:effectLst/>
                <a:latin typeface="Helvetica" pitchFamily="2" charset="0"/>
              </a:rPr>
              <a:t>Click to add subtitle or speaker name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C81A16CD-8BBD-C046-B3E5-92E5D2685548}"/>
              </a:ext>
            </a:extLst>
          </p:cNvPr>
          <p:cNvSpPr txBox="1">
            <a:spLocks/>
          </p:cNvSpPr>
          <p:nvPr userDrawn="1"/>
        </p:nvSpPr>
        <p:spPr>
          <a:xfrm>
            <a:off x="8557247" y="333931"/>
            <a:ext cx="3304556" cy="301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AU" sz="2400" kern="120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B77582-5082-344D-BC91-BA832033AB79}" type="datetime2">
              <a:rPr lang="en-AU" sz="1200" smtClean="0">
                <a:latin typeface="Helvetica" pitchFamily="2" charset="0"/>
              </a:rPr>
              <a:pPr algn="r"/>
              <a:t>Wednesday, 14 June 2023</a:t>
            </a:fld>
            <a:endParaRPr lang="en-AU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6D5FD8-DF6B-9349-89C7-A8D35E340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6216" y="653236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E37757-E641-494D-8BE4-0563E96C1D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949" y="162168"/>
            <a:ext cx="10674579" cy="132214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0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Number Placeholder 5">
            <a:extLst>
              <a:ext uri="{FF2B5EF4-FFF2-40B4-BE49-F238E27FC236}">
                <a16:creationId xmlns:a16="http://schemas.microsoft.com/office/drawing/2014/main" id="{A8349B68-2E83-D447-B7BE-1BC023E150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6216" y="653236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557339"/>
            <a:ext cx="5857344" cy="430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90F9B8-F381-374E-A856-4EC7365C0D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949" y="162168"/>
            <a:ext cx="10674579" cy="132214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D43B650-8CF3-014B-A20C-8D91977D876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4434" y="1557338"/>
            <a:ext cx="4437591" cy="43037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2395D03-C5E4-BA4E-B829-77EA818BF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6216" y="653236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790F9B8-F381-374E-A856-4EC7365C0D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949" y="162168"/>
            <a:ext cx="10674579" cy="132214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D43B650-8CF3-014B-A20C-8D91977D876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4434" y="1557338"/>
            <a:ext cx="4437591" cy="43037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52134B6-C31E-2B49-A81F-B9C8F9DF061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173183" y="1557338"/>
            <a:ext cx="5857344" cy="435133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dirty="0"/>
              <a:t>Click icon to add object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626E3F1-6195-AD48-BD1C-58B9D81C4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6216" y="653236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5">
            <a:extLst>
              <a:ext uri="{FF2B5EF4-FFF2-40B4-BE49-F238E27FC236}">
                <a16:creationId xmlns:a16="http://schemas.microsoft.com/office/drawing/2014/main" id="{FC3FF8E3-70BF-EE46-A879-138A3C658D72}"/>
              </a:ext>
            </a:extLst>
          </p:cNvPr>
          <p:cNvSpPr txBox="1">
            <a:spLocks/>
          </p:cNvSpPr>
          <p:nvPr userDrawn="1"/>
        </p:nvSpPr>
        <p:spPr>
          <a:xfrm>
            <a:off x="334433" y="1587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Icons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113717-4594-8F49-B8EC-65E16DC06662}"/>
              </a:ext>
            </a:extLst>
          </p:cNvPr>
          <p:cNvSpPr txBox="1"/>
          <p:nvPr userDrawn="1"/>
        </p:nvSpPr>
        <p:spPr>
          <a:xfrm>
            <a:off x="2555021" y="821531"/>
            <a:ext cx="7838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 infographics assist to ensure AER communications are accessible and engaging. </a:t>
            </a:r>
            <a:br>
              <a:rPr lang="en-AU" sz="1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icons sparingly to help to explain complex ideas in a simple and friendly way.</a:t>
            </a:r>
          </a:p>
          <a:p>
            <a:r>
              <a:rPr lang="en-AU" sz="1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use, simply copy and paste to the desired slide, resize and place near relevant text.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10144D-7EE0-4947-8964-CAEF45B78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435" y="1578274"/>
            <a:ext cx="556895" cy="514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F053B7-6E66-B548-BCE1-E0793561BF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6379" y="1578274"/>
            <a:ext cx="556895" cy="5142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3BA794-32D6-6F48-86DA-2FB33E2E36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7351" y="1578274"/>
            <a:ext cx="556895" cy="5142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17E8CB-B409-6747-98E5-01BE01C4E27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41239" y="1578274"/>
            <a:ext cx="556895" cy="5142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D1F78F-1E73-F443-A961-BD4DD4F7CEB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5407" y="1578274"/>
            <a:ext cx="556895" cy="5142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0469D1-DEE7-1D41-8CD5-DD9A9AC0365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742211" y="1578274"/>
            <a:ext cx="556895" cy="5142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CEA795-6FFD-BF49-A261-83A20E5158D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40267" y="1578274"/>
            <a:ext cx="556895" cy="5142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4EFBE86-6DF2-DC4E-8E8C-80B2CB9A752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538323" y="1578274"/>
            <a:ext cx="556895" cy="5142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0989CE0-D45A-064C-A0C4-42A4EA73FEE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43187" y="1578274"/>
            <a:ext cx="556895" cy="5142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9E38240-556B-984B-A1C8-C69117E8D86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339295" y="1578274"/>
            <a:ext cx="556895" cy="5142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59D576-5901-E349-B073-E3E29E2A157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946316" y="2243564"/>
            <a:ext cx="556895" cy="51424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1126E64-3206-3F4B-BA90-979305D7533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64140" y="2243564"/>
            <a:ext cx="556895" cy="51424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548FDB7-FBFA-7D40-96D6-34A78035B4C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4435" y="2243564"/>
            <a:ext cx="556895" cy="5142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0D5199-5C85-C146-9A4F-CC9BA81AF6F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40376" y="2243564"/>
            <a:ext cx="556895" cy="51424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78233C4-C8BD-DD43-B58F-B50533F6A69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752257" y="2243564"/>
            <a:ext cx="556895" cy="51424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DFAD588-04AB-584C-9903-F2762F0AAA9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170083" y="2243564"/>
            <a:ext cx="556895" cy="51424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30DF422-EDA6-7649-8686-E2D21468FAA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781964" y="2243564"/>
            <a:ext cx="556895" cy="5142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9C0D357-8ADC-7C47-8162-8247B452F11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558200" y="2243564"/>
            <a:ext cx="556895" cy="51424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90339BA-CA9C-594E-9277-D9A5100616D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587903" y="2243564"/>
            <a:ext cx="556895" cy="51424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A0B0482-96E0-904C-933C-83DD8A2851D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976024" y="2243564"/>
            <a:ext cx="556895" cy="51424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E5EA7A5-6880-5C4A-9D6B-E0EA2E2A16E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587901" y="3020676"/>
            <a:ext cx="648054" cy="59841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100012D-A6C5-E144-AF15-27E4E8B32F6A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304011" y="3020676"/>
            <a:ext cx="648054" cy="59841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485182A-C004-5B4D-8681-D60ECDA41EBE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5159939" y="3020676"/>
            <a:ext cx="648054" cy="59841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94E4100-EF7A-D844-A96F-FFF9F4CD2D3F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6778581" y="3020676"/>
            <a:ext cx="648054" cy="59841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89FF325-3A00-1044-986B-244D7EBA4EA2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922653" y="3020676"/>
            <a:ext cx="648054" cy="59841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D6456D3-57E3-3B49-9AE9-FC2BB65D38D8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113332" y="3020676"/>
            <a:ext cx="648054" cy="59841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911FA65-31BD-2948-B6B2-942ADC0CC798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3541296" y="3020676"/>
            <a:ext cx="648054" cy="59841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CEA609B-BDF7-D141-ACD2-A5D9F22484A0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4350617" y="3020676"/>
            <a:ext cx="648054" cy="59841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F4FAD2C-A77D-C141-A1BF-5E1F1DF8F15B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5969260" y="3020676"/>
            <a:ext cx="648054" cy="59841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203D9D5-7DBF-3A4C-8278-AE8B07D1A1AF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2731975" y="3020676"/>
            <a:ext cx="648054" cy="59841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4DA1A50A-AE51-7040-A759-C805F16D1F22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8393892" y="3020676"/>
            <a:ext cx="648054" cy="598416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2E3D9ADE-B7D8-0E4F-A6E7-2B2AEE1C0146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559912" y="3881964"/>
            <a:ext cx="648054" cy="598416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FCB35C11-E14D-7749-82DB-21355BF29048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1948715" y="3881964"/>
            <a:ext cx="648054" cy="598416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F456B25E-0F12-B84E-8AB2-2C48870E4483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337517" y="3881964"/>
            <a:ext cx="648054" cy="598416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198313E8-B255-9242-B42C-7DC32F281AB6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7587901" y="3881964"/>
            <a:ext cx="648054" cy="598416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9C01BE79-492D-494F-889B-E056B346A071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6782307" y="3881964"/>
            <a:ext cx="648054" cy="598416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B0634075-047E-D845-B398-9FE508EB7A45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5976708" y="3881964"/>
            <a:ext cx="648054" cy="598416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904D2DA6-A347-184A-83AF-5CDE3201B1C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4249203" y="3881964"/>
            <a:ext cx="648054" cy="598416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C323B6D9-56CF-8A4D-A49F-E8080F083DFD}"/>
              </a:ext>
            </a:extLst>
          </p:cNvPr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1143116" y="3881964"/>
            <a:ext cx="648054" cy="598416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1783E4B0-EEE1-254C-BAD2-B45B1012947A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2754313" y="3881964"/>
            <a:ext cx="648054" cy="598416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97FD925D-DA2E-6340-BC40-BB6E19BF8297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1183187" y="4743255"/>
            <a:ext cx="589140" cy="544015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86032F1B-FDF8-0744-8BDC-A4C312160687}"/>
              </a:ext>
            </a:extLst>
          </p:cNvPr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2801984" y="4743255"/>
            <a:ext cx="589140" cy="54401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3B82EF17-4BD1-C04E-9593-B2C9ABB761B4}"/>
              </a:ext>
            </a:extLst>
          </p:cNvPr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5230181" y="4743255"/>
            <a:ext cx="589140" cy="544015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0775AC3F-7015-A144-873F-DF50557725E5}"/>
              </a:ext>
            </a:extLst>
          </p:cNvPr>
          <p:cNvPicPr>
            <a:picLocks noChangeAspect="1"/>
          </p:cNvPicPr>
          <p:nvPr userDrawn="1"/>
        </p:nvPicPr>
        <p:blipFill>
          <a:blip r:embed="rId45"/>
          <a:stretch>
            <a:fillRect/>
          </a:stretch>
        </p:blipFill>
        <p:spPr>
          <a:xfrm>
            <a:off x="1992586" y="4743255"/>
            <a:ext cx="589140" cy="544015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4E173062-6972-F148-8761-A18E2DDED82F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6848978" y="4743255"/>
            <a:ext cx="589140" cy="544015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C968664F-1DA7-8046-AD8D-10D4F504C878}"/>
              </a:ext>
            </a:extLst>
          </p:cNvPr>
          <p:cNvPicPr>
            <a:picLocks noChangeAspect="1"/>
          </p:cNvPicPr>
          <p:nvPr userDrawn="1"/>
        </p:nvPicPr>
        <p:blipFill>
          <a:blip r:embed="rId47"/>
          <a:stretch>
            <a:fillRect/>
          </a:stretch>
        </p:blipFill>
        <p:spPr>
          <a:xfrm>
            <a:off x="7658371" y="4743255"/>
            <a:ext cx="589140" cy="544015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9C6F0732-2C42-BF41-A965-930B1F134B1A}"/>
              </a:ext>
            </a:extLst>
          </p:cNvPr>
          <p:cNvPicPr>
            <a:picLocks noChangeAspect="1"/>
          </p:cNvPicPr>
          <p:nvPr userDrawn="1"/>
        </p:nvPicPr>
        <p:blipFill>
          <a:blip r:embed="rId48"/>
          <a:stretch>
            <a:fillRect/>
          </a:stretch>
        </p:blipFill>
        <p:spPr>
          <a:xfrm>
            <a:off x="6039579" y="4743255"/>
            <a:ext cx="589140" cy="544015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4AA351E4-88BC-4B40-9C1C-0922451197FA}"/>
              </a:ext>
            </a:extLst>
          </p:cNvPr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373789" y="4743255"/>
            <a:ext cx="589140" cy="544015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6C3B3B6-12C2-8D47-982D-F241A7BD873A}"/>
              </a:ext>
            </a:extLst>
          </p:cNvPr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334433" y="5531868"/>
            <a:ext cx="648054" cy="598416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C0310D10-6A33-8E4C-9456-0BC84BCF0EAB}"/>
              </a:ext>
            </a:extLst>
          </p:cNvPr>
          <p:cNvPicPr>
            <a:picLocks noChangeAspect="1"/>
          </p:cNvPicPr>
          <p:nvPr userDrawn="1"/>
        </p:nvPicPr>
        <p:blipFill>
          <a:blip r:embed="rId51"/>
          <a:stretch>
            <a:fillRect/>
          </a:stretch>
        </p:blipFill>
        <p:spPr>
          <a:xfrm>
            <a:off x="3611383" y="4743255"/>
            <a:ext cx="589140" cy="544015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DC13F855-3281-3F4C-B9EE-AB7FE145A310}"/>
              </a:ext>
            </a:extLst>
          </p:cNvPr>
          <p:cNvPicPr>
            <a:picLocks noChangeAspect="1"/>
          </p:cNvPicPr>
          <p:nvPr userDrawn="1"/>
        </p:nvPicPr>
        <p:blipFill>
          <a:blip r:embed="rId52"/>
          <a:stretch>
            <a:fillRect/>
          </a:stretch>
        </p:blipFill>
        <p:spPr>
          <a:xfrm>
            <a:off x="4420782" y="4743255"/>
            <a:ext cx="589140" cy="544015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ACD296D0-4DD1-C749-AB12-71D87D7CDEA5}"/>
              </a:ext>
            </a:extLst>
          </p:cNvPr>
          <p:cNvPicPr>
            <a:picLocks noChangeAspect="1"/>
          </p:cNvPicPr>
          <p:nvPr userDrawn="1"/>
        </p:nvPicPr>
        <p:blipFill>
          <a:blip r:embed="rId53"/>
          <a:stretch>
            <a:fillRect/>
          </a:stretch>
        </p:blipFill>
        <p:spPr>
          <a:xfrm>
            <a:off x="8467761" y="4716051"/>
            <a:ext cx="648054" cy="598416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C164874C-347A-4C43-82CA-AE4644439876}"/>
              </a:ext>
            </a:extLst>
          </p:cNvPr>
          <p:cNvPicPr>
            <a:picLocks noChangeAspect="1"/>
          </p:cNvPicPr>
          <p:nvPr userDrawn="1"/>
        </p:nvPicPr>
        <p:blipFill>
          <a:blip r:embed="rId54"/>
          <a:stretch>
            <a:fillRect/>
          </a:stretch>
        </p:blipFill>
        <p:spPr>
          <a:xfrm>
            <a:off x="8381051" y="2241338"/>
            <a:ext cx="648054" cy="598416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4C1F4FE9-BFBA-D646-B650-368B65295D8A}"/>
              </a:ext>
            </a:extLst>
          </p:cNvPr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2770553" y="5531868"/>
            <a:ext cx="648054" cy="598416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D33832D5-DA16-2F49-A878-4314EA4B5603}"/>
              </a:ext>
            </a:extLst>
          </p:cNvPr>
          <p:cNvPicPr>
            <a:picLocks noChangeAspect="1"/>
          </p:cNvPicPr>
          <p:nvPr userDrawn="1"/>
        </p:nvPicPr>
        <p:blipFill>
          <a:blip r:embed="rId56"/>
          <a:stretch>
            <a:fillRect/>
          </a:stretch>
        </p:blipFill>
        <p:spPr>
          <a:xfrm>
            <a:off x="5159939" y="3809292"/>
            <a:ext cx="648054" cy="598416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A9F37F96-D581-0D45-BE66-6368DDED3398}"/>
              </a:ext>
            </a:extLst>
          </p:cNvPr>
          <p:cNvPicPr>
            <a:picLocks noChangeAspect="1"/>
          </p:cNvPicPr>
          <p:nvPr userDrawn="1"/>
        </p:nvPicPr>
        <p:blipFill>
          <a:blip r:embed="rId57"/>
          <a:stretch>
            <a:fillRect/>
          </a:stretch>
        </p:blipFill>
        <p:spPr>
          <a:xfrm>
            <a:off x="4394633" y="5531868"/>
            <a:ext cx="648054" cy="598416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0B663770-81F3-3E4B-914A-15A5FB0FADD3}"/>
              </a:ext>
            </a:extLst>
          </p:cNvPr>
          <p:cNvPicPr>
            <a:picLocks noChangeAspect="1"/>
          </p:cNvPicPr>
          <p:nvPr userDrawn="1"/>
        </p:nvPicPr>
        <p:blipFill>
          <a:blip r:embed="rId58"/>
          <a:stretch>
            <a:fillRect/>
          </a:stretch>
        </p:blipFill>
        <p:spPr>
          <a:xfrm>
            <a:off x="6018713" y="5531868"/>
            <a:ext cx="648054" cy="598416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FB356FC3-4C13-D64B-9FE4-200921CA38CD}"/>
              </a:ext>
            </a:extLst>
          </p:cNvPr>
          <p:cNvPicPr>
            <a:picLocks noChangeAspect="1"/>
          </p:cNvPicPr>
          <p:nvPr userDrawn="1"/>
        </p:nvPicPr>
        <p:blipFill>
          <a:blip r:embed="rId59"/>
          <a:stretch>
            <a:fillRect/>
          </a:stretch>
        </p:blipFill>
        <p:spPr>
          <a:xfrm>
            <a:off x="1958513" y="5531868"/>
            <a:ext cx="648054" cy="598416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8E7485ED-0D58-6C4B-8556-E211BC720B8D}"/>
              </a:ext>
            </a:extLst>
          </p:cNvPr>
          <p:cNvPicPr>
            <a:picLocks noChangeAspect="1"/>
          </p:cNvPicPr>
          <p:nvPr userDrawn="1"/>
        </p:nvPicPr>
        <p:blipFill>
          <a:blip r:embed="rId60"/>
          <a:stretch>
            <a:fillRect/>
          </a:stretch>
        </p:blipFill>
        <p:spPr>
          <a:xfrm>
            <a:off x="1146473" y="5531868"/>
            <a:ext cx="648054" cy="598416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2CD47082-66FA-E44A-94D1-8042BE492091}"/>
              </a:ext>
            </a:extLst>
          </p:cNvPr>
          <p:cNvPicPr>
            <a:picLocks noChangeAspect="1"/>
          </p:cNvPicPr>
          <p:nvPr userDrawn="1"/>
        </p:nvPicPr>
        <p:blipFill>
          <a:blip r:embed="rId61"/>
          <a:stretch>
            <a:fillRect/>
          </a:stretch>
        </p:blipFill>
        <p:spPr>
          <a:xfrm>
            <a:off x="6830753" y="5531868"/>
            <a:ext cx="648054" cy="598416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BD42A642-6AEE-F148-8225-B955D5AEE424}"/>
              </a:ext>
            </a:extLst>
          </p:cNvPr>
          <p:cNvPicPr>
            <a:picLocks noChangeAspect="1"/>
          </p:cNvPicPr>
          <p:nvPr userDrawn="1"/>
        </p:nvPicPr>
        <p:blipFill>
          <a:blip r:embed="rId62"/>
          <a:stretch>
            <a:fillRect/>
          </a:stretch>
        </p:blipFill>
        <p:spPr>
          <a:xfrm>
            <a:off x="7658368" y="5531868"/>
            <a:ext cx="648054" cy="598416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646D72A5-0CCF-324B-81FB-8D70F9351522}"/>
              </a:ext>
            </a:extLst>
          </p:cNvPr>
          <p:cNvPicPr>
            <a:picLocks noChangeAspect="1"/>
          </p:cNvPicPr>
          <p:nvPr userDrawn="1"/>
        </p:nvPicPr>
        <p:blipFill>
          <a:blip r:embed="rId63"/>
          <a:stretch>
            <a:fillRect/>
          </a:stretch>
        </p:blipFill>
        <p:spPr>
          <a:xfrm>
            <a:off x="3582593" y="5531868"/>
            <a:ext cx="648054" cy="598416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61805087-5CBA-6645-B252-448EA3EED9CA}"/>
              </a:ext>
            </a:extLst>
          </p:cNvPr>
          <p:cNvPicPr>
            <a:picLocks noChangeAspect="1"/>
          </p:cNvPicPr>
          <p:nvPr userDrawn="1"/>
        </p:nvPicPr>
        <p:blipFill>
          <a:blip r:embed="rId64"/>
          <a:stretch>
            <a:fillRect/>
          </a:stretch>
        </p:blipFill>
        <p:spPr>
          <a:xfrm>
            <a:off x="8456256" y="3880966"/>
            <a:ext cx="648054" cy="598416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C770207E-CD1B-D748-B454-A21BE082B0B9}"/>
              </a:ext>
            </a:extLst>
          </p:cNvPr>
          <p:cNvPicPr>
            <a:picLocks noChangeAspect="1"/>
          </p:cNvPicPr>
          <p:nvPr userDrawn="1"/>
        </p:nvPicPr>
        <p:blipFill>
          <a:blip r:embed="rId65"/>
          <a:stretch>
            <a:fillRect/>
          </a:stretch>
        </p:blipFill>
        <p:spPr>
          <a:xfrm>
            <a:off x="5206673" y="5531868"/>
            <a:ext cx="648054" cy="598416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BBEDF730-650B-BE4C-BC2D-99F67F2ACB6F}"/>
              </a:ext>
            </a:extLst>
          </p:cNvPr>
          <p:cNvPicPr>
            <a:picLocks noChangeAspect="1"/>
          </p:cNvPicPr>
          <p:nvPr userDrawn="1"/>
        </p:nvPicPr>
        <p:blipFill>
          <a:blip r:embed="rId66"/>
          <a:stretch>
            <a:fillRect/>
          </a:stretch>
        </p:blipFill>
        <p:spPr>
          <a:xfrm>
            <a:off x="8381052" y="1563617"/>
            <a:ext cx="648055" cy="598417"/>
          </a:xfrm>
          <a:prstGeom prst="rect">
            <a:avLst/>
          </a:prstGeom>
        </p:spPr>
      </p:pic>
      <p:sp>
        <p:nvSpPr>
          <p:cNvPr id="158" name="Slide Number Placeholder 5">
            <a:extLst>
              <a:ext uri="{FF2B5EF4-FFF2-40B4-BE49-F238E27FC236}">
                <a16:creationId xmlns:a16="http://schemas.microsoft.com/office/drawing/2014/main" id="{B399FA1A-5822-9740-A6DF-6ECB1682B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6216" y="653236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 heade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F8E634A-E798-6940-A857-4047100A73AF}"/>
              </a:ext>
            </a:extLst>
          </p:cNvPr>
          <p:cNvSpPr/>
          <p:nvPr userDrawn="1"/>
        </p:nvSpPr>
        <p:spPr>
          <a:xfrm>
            <a:off x="-115691" y="5733358"/>
            <a:ext cx="12387784" cy="1441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B757F8-E5D7-3F40-A509-38971A7842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05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5949" y="896358"/>
            <a:ext cx="10674579" cy="132214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5950" y="2291528"/>
            <a:ext cx="10684585" cy="4351338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2D2106-F89C-2048-9268-373B4B9EE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6216" y="28021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7">
            <a:extLst>
              <a:ext uri="{FF2B5EF4-FFF2-40B4-BE49-F238E27FC236}">
                <a16:creationId xmlns:a16="http://schemas.microsoft.com/office/drawing/2014/main" id="{564FE6A2-FF46-E440-82CB-00CD94B22287}"/>
              </a:ext>
            </a:extLst>
          </p:cNvPr>
          <p:cNvSpPr txBox="1">
            <a:spLocks/>
          </p:cNvSpPr>
          <p:nvPr userDrawn="1"/>
        </p:nvSpPr>
        <p:spPr>
          <a:xfrm>
            <a:off x="355951" y="241077"/>
            <a:ext cx="1117693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dirty="0">
                <a:solidFill>
                  <a:schemeClr val="accent2"/>
                </a:solidFill>
              </a:rPr>
              <a:t>aer.gov.au</a:t>
            </a:r>
            <a:endParaRPr lang="en-US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8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17E932-347F-5E44-937A-C0E85C82BF0E}"/>
              </a:ext>
            </a:extLst>
          </p:cNvPr>
          <p:cNvSpPr/>
          <p:nvPr userDrawn="1"/>
        </p:nvSpPr>
        <p:spPr>
          <a:xfrm>
            <a:off x="0" y="0"/>
            <a:ext cx="12192000" cy="63769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F86954-50A5-4FE4-B519-08EDF5E1C0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D8E15-C3DC-4EC0-A419-83DD1D72F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28401" y="6128358"/>
            <a:ext cx="34163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with triangle graphic"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8A101C-0754-D346-9C7D-15DCE826CF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201" y="152400"/>
            <a:ext cx="2672665" cy="889752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C81A16CD-8BBD-C046-B3E5-92E5D2685548}"/>
              </a:ext>
            </a:extLst>
          </p:cNvPr>
          <p:cNvSpPr txBox="1">
            <a:spLocks/>
          </p:cNvSpPr>
          <p:nvPr userDrawn="1"/>
        </p:nvSpPr>
        <p:spPr>
          <a:xfrm>
            <a:off x="8557247" y="333931"/>
            <a:ext cx="3304556" cy="301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AU" sz="2400" kern="120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B77582-5082-344D-BC91-BA832033AB79}" type="datetime2">
              <a:rPr lang="en-AU" sz="1200" smtClean="0">
                <a:latin typeface="Helvetica" pitchFamily="2" charset="0"/>
              </a:rPr>
              <a:pPr algn="r"/>
              <a:t>Wednesday, 14 June 2023</a:t>
            </a:fld>
            <a:endParaRPr lang="en-AU" sz="1200" dirty="0"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B620B-B06A-4847-BD2B-90FC040989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with photo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8A101C-0754-D346-9C7D-15DCE826CF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202" y="152400"/>
            <a:ext cx="2137426" cy="889752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C81A16CD-8BBD-C046-B3E5-92E5D2685548}"/>
              </a:ext>
            </a:extLst>
          </p:cNvPr>
          <p:cNvSpPr txBox="1">
            <a:spLocks/>
          </p:cNvSpPr>
          <p:nvPr userDrawn="1"/>
        </p:nvSpPr>
        <p:spPr>
          <a:xfrm>
            <a:off x="8557247" y="333931"/>
            <a:ext cx="3304556" cy="301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AU" sz="2400" kern="120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B77582-5082-344D-BC91-BA832033AB79}" type="datetime2">
              <a:rPr lang="en-AU" sz="1200" smtClean="0">
                <a:latin typeface="Helvetica" pitchFamily="2" charset="0"/>
              </a:rPr>
              <a:pPr algn="r"/>
              <a:t>Wednesday, 14 June 2023</a:t>
            </a:fld>
            <a:endParaRPr lang="en-AU" sz="1200" dirty="0">
              <a:latin typeface="Helvetica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42E87C4-A2F6-4142-99C3-15CAEA941A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287015"/>
            <a:ext cx="103632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0DA1272-78DC-844C-9AED-DFBB7336D8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761428"/>
            <a:ext cx="10363199" cy="1026233"/>
          </a:xfrm>
        </p:spPr>
        <p:txBody>
          <a:bodyPr/>
          <a:lstStyle>
            <a:lvl1pPr marL="0" indent="0" algn="l">
              <a:buNone/>
              <a:defRPr lang="en-AU" smtClean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dirty="0">
                <a:effectLst/>
                <a:latin typeface="Helvetica" pitchFamily="2" charset="0"/>
              </a:rPr>
              <a:t>Click to add subtitle or speaker name</a:t>
            </a:r>
          </a:p>
        </p:txBody>
      </p:sp>
    </p:spTree>
    <p:extLst>
      <p:ext uri="{BB962C8B-B14F-4D97-AF65-F5344CB8AC3E}">
        <p14:creationId xmlns:p14="http://schemas.microsoft.com/office/powerpoint/2010/main" val="37895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Title with photo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8A101C-0754-D346-9C7D-15DCE826CF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202" y="152400"/>
            <a:ext cx="2149952" cy="889752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C81A16CD-8BBD-C046-B3E5-92E5D2685548}"/>
              </a:ext>
            </a:extLst>
          </p:cNvPr>
          <p:cNvSpPr txBox="1">
            <a:spLocks/>
          </p:cNvSpPr>
          <p:nvPr userDrawn="1"/>
        </p:nvSpPr>
        <p:spPr>
          <a:xfrm>
            <a:off x="8557247" y="333931"/>
            <a:ext cx="3304556" cy="301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AU" sz="2400" kern="120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B77582-5082-344D-BC91-BA832033AB79}" type="datetime2">
              <a:rPr lang="en-AU" sz="1200" smtClean="0">
                <a:latin typeface="Helvetica" pitchFamily="2" charset="0"/>
              </a:rPr>
              <a:pPr algn="r"/>
              <a:t>Wednesday, 14 June 2023</a:t>
            </a:fld>
            <a:endParaRPr lang="en-AU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2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8CD3-71D5-C74E-BD37-A4F70184B3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Agenda/Contents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760121-957C-6545-9D4D-74CDF80A0ABA}"/>
              </a:ext>
            </a:extLst>
          </p:cNvPr>
          <p:cNvSpPr/>
          <p:nvPr userDrawn="1"/>
        </p:nvSpPr>
        <p:spPr>
          <a:xfrm>
            <a:off x="533436" y="1899245"/>
            <a:ext cx="540397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09DD3F78-8EE4-5846-A56A-69F3371F6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6216" y="653236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B7238EE3-6BD7-7648-87D3-CAC84A868E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83237" y="1890701"/>
            <a:ext cx="3901017" cy="534448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Type in item</a:t>
            </a:r>
          </a:p>
        </p:txBody>
      </p:sp>
      <p:sp>
        <p:nvSpPr>
          <p:cNvPr id="64" name="Text Placeholder 62">
            <a:extLst>
              <a:ext uri="{FF2B5EF4-FFF2-40B4-BE49-F238E27FC236}">
                <a16:creationId xmlns:a16="http://schemas.microsoft.com/office/drawing/2014/main" id="{A242A5EF-2BDA-1949-AA0A-4504F4061F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2198" y="1979459"/>
            <a:ext cx="468308" cy="356937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1FE98AA-E406-5A4D-8F78-9A7EEA098EF6}"/>
              </a:ext>
            </a:extLst>
          </p:cNvPr>
          <p:cNvSpPr/>
          <p:nvPr userDrawn="1"/>
        </p:nvSpPr>
        <p:spPr>
          <a:xfrm>
            <a:off x="533436" y="2687749"/>
            <a:ext cx="540397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66" name="Text Placeholder 62">
            <a:extLst>
              <a:ext uri="{FF2B5EF4-FFF2-40B4-BE49-F238E27FC236}">
                <a16:creationId xmlns:a16="http://schemas.microsoft.com/office/drawing/2014/main" id="{A682D902-CE54-8542-9C8A-D7DBAA5150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83237" y="2679205"/>
            <a:ext cx="3901017" cy="534448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Type in item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C6ABD56D-CEA2-F345-9DC0-9A63237D3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198" y="2767963"/>
            <a:ext cx="468308" cy="356937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6331A59-B6A2-CE49-B6FF-BA302D2F7D53}"/>
              </a:ext>
            </a:extLst>
          </p:cNvPr>
          <p:cNvSpPr/>
          <p:nvPr userDrawn="1"/>
        </p:nvSpPr>
        <p:spPr>
          <a:xfrm>
            <a:off x="533436" y="3484797"/>
            <a:ext cx="540397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8CB893A8-7F5E-B342-8DA8-0C13C27BA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83237" y="3476253"/>
            <a:ext cx="3901017" cy="534448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Type in item</a:t>
            </a:r>
          </a:p>
        </p:txBody>
      </p:sp>
      <p:sp>
        <p:nvSpPr>
          <p:cNvPr id="70" name="Text Placeholder 62">
            <a:extLst>
              <a:ext uri="{FF2B5EF4-FFF2-40B4-BE49-F238E27FC236}">
                <a16:creationId xmlns:a16="http://schemas.microsoft.com/office/drawing/2014/main" id="{DD7BC28F-A7AD-C34F-9FA7-4F2F741559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198" y="3565011"/>
            <a:ext cx="468308" cy="356937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D25FF57-144C-704B-8447-EED770AD2070}"/>
              </a:ext>
            </a:extLst>
          </p:cNvPr>
          <p:cNvSpPr/>
          <p:nvPr userDrawn="1"/>
        </p:nvSpPr>
        <p:spPr>
          <a:xfrm>
            <a:off x="533436" y="4281845"/>
            <a:ext cx="540397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72" name="Text Placeholder 62">
            <a:extLst>
              <a:ext uri="{FF2B5EF4-FFF2-40B4-BE49-F238E27FC236}">
                <a16:creationId xmlns:a16="http://schemas.microsoft.com/office/drawing/2014/main" id="{34065258-1A76-B247-BEE7-4008273F38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83237" y="4273301"/>
            <a:ext cx="3901017" cy="534448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Type in item</a:t>
            </a:r>
          </a:p>
        </p:txBody>
      </p:sp>
      <p:sp>
        <p:nvSpPr>
          <p:cNvPr id="73" name="Text Placeholder 62">
            <a:extLst>
              <a:ext uri="{FF2B5EF4-FFF2-40B4-BE49-F238E27FC236}">
                <a16:creationId xmlns:a16="http://schemas.microsoft.com/office/drawing/2014/main" id="{F6F39B6A-166E-6F48-9AC8-041BFC1C9F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2198" y="4362059"/>
            <a:ext cx="468308" cy="356937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6437597-C18C-3A4F-BAF6-7114B19DF314}"/>
              </a:ext>
            </a:extLst>
          </p:cNvPr>
          <p:cNvSpPr/>
          <p:nvPr userDrawn="1"/>
        </p:nvSpPr>
        <p:spPr>
          <a:xfrm>
            <a:off x="533436" y="5087437"/>
            <a:ext cx="540397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75" name="Text Placeholder 62">
            <a:extLst>
              <a:ext uri="{FF2B5EF4-FFF2-40B4-BE49-F238E27FC236}">
                <a16:creationId xmlns:a16="http://schemas.microsoft.com/office/drawing/2014/main" id="{753A56F5-9951-0F49-A36F-7EBBCD51F5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83237" y="5078893"/>
            <a:ext cx="3901017" cy="534448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Type in item</a:t>
            </a:r>
          </a:p>
        </p:txBody>
      </p:sp>
      <p:sp>
        <p:nvSpPr>
          <p:cNvPr id="76" name="Text Placeholder 62">
            <a:extLst>
              <a:ext uri="{FF2B5EF4-FFF2-40B4-BE49-F238E27FC236}">
                <a16:creationId xmlns:a16="http://schemas.microsoft.com/office/drawing/2014/main" id="{9AC73D2D-03A5-B040-AEC2-646AB1CCC6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2198" y="5167651"/>
            <a:ext cx="468308" cy="356937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71B239E-9514-B340-9F7F-5FC940EA1C0D}"/>
              </a:ext>
            </a:extLst>
          </p:cNvPr>
          <p:cNvSpPr/>
          <p:nvPr userDrawn="1"/>
        </p:nvSpPr>
        <p:spPr>
          <a:xfrm>
            <a:off x="6199220" y="1884372"/>
            <a:ext cx="540397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78" name="Text Placeholder 62">
            <a:extLst>
              <a:ext uri="{FF2B5EF4-FFF2-40B4-BE49-F238E27FC236}">
                <a16:creationId xmlns:a16="http://schemas.microsoft.com/office/drawing/2014/main" id="{28284901-F31F-8B4A-954E-54238503CE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49020" y="1875828"/>
            <a:ext cx="3901017" cy="534448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Type in item</a:t>
            </a:r>
          </a:p>
        </p:txBody>
      </p:sp>
      <p:sp>
        <p:nvSpPr>
          <p:cNvPr id="79" name="Text Placeholder 62">
            <a:extLst>
              <a:ext uri="{FF2B5EF4-FFF2-40B4-BE49-F238E27FC236}">
                <a16:creationId xmlns:a16="http://schemas.microsoft.com/office/drawing/2014/main" id="{7E97BD02-1E8D-2749-AB26-825B1B2CCD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37979" y="1964586"/>
            <a:ext cx="468308" cy="356937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6DE2EAC-0B80-AF49-A9EF-53CF4227723B}"/>
              </a:ext>
            </a:extLst>
          </p:cNvPr>
          <p:cNvSpPr/>
          <p:nvPr userDrawn="1"/>
        </p:nvSpPr>
        <p:spPr>
          <a:xfrm>
            <a:off x="6199220" y="2672876"/>
            <a:ext cx="540397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81" name="Text Placeholder 62">
            <a:extLst>
              <a:ext uri="{FF2B5EF4-FFF2-40B4-BE49-F238E27FC236}">
                <a16:creationId xmlns:a16="http://schemas.microsoft.com/office/drawing/2014/main" id="{0A7A6E00-1EAE-8248-A8B7-955BCDDACE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49020" y="2664332"/>
            <a:ext cx="3901017" cy="534448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Type in item</a:t>
            </a:r>
          </a:p>
        </p:txBody>
      </p:sp>
      <p:sp>
        <p:nvSpPr>
          <p:cNvPr id="82" name="Text Placeholder 62">
            <a:extLst>
              <a:ext uri="{FF2B5EF4-FFF2-40B4-BE49-F238E27FC236}">
                <a16:creationId xmlns:a16="http://schemas.microsoft.com/office/drawing/2014/main" id="{9196FA16-7363-A64E-B9A7-E0242AAF21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7979" y="2753090"/>
            <a:ext cx="468308" cy="356937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116A085-EC5E-4B40-B601-B4EA6CC92008}"/>
              </a:ext>
            </a:extLst>
          </p:cNvPr>
          <p:cNvSpPr/>
          <p:nvPr userDrawn="1"/>
        </p:nvSpPr>
        <p:spPr>
          <a:xfrm>
            <a:off x="6199220" y="3469924"/>
            <a:ext cx="540397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84" name="Text Placeholder 62">
            <a:extLst>
              <a:ext uri="{FF2B5EF4-FFF2-40B4-BE49-F238E27FC236}">
                <a16:creationId xmlns:a16="http://schemas.microsoft.com/office/drawing/2014/main" id="{931FFA7B-5596-FC46-80F6-2F3D5C7135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49020" y="3461380"/>
            <a:ext cx="3901017" cy="534448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Type in item</a:t>
            </a:r>
          </a:p>
        </p:txBody>
      </p:sp>
      <p:sp>
        <p:nvSpPr>
          <p:cNvPr id="85" name="Text Placeholder 62">
            <a:extLst>
              <a:ext uri="{FF2B5EF4-FFF2-40B4-BE49-F238E27FC236}">
                <a16:creationId xmlns:a16="http://schemas.microsoft.com/office/drawing/2014/main" id="{79345B6E-CCA6-EB47-81D8-32BA359FDE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37979" y="3550135"/>
            <a:ext cx="468308" cy="356937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4A24734-7F75-1E4C-A3BB-0310AA3D649B}"/>
              </a:ext>
            </a:extLst>
          </p:cNvPr>
          <p:cNvSpPr/>
          <p:nvPr userDrawn="1"/>
        </p:nvSpPr>
        <p:spPr>
          <a:xfrm>
            <a:off x="6199220" y="4266972"/>
            <a:ext cx="540397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87" name="Text Placeholder 62">
            <a:extLst>
              <a:ext uri="{FF2B5EF4-FFF2-40B4-BE49-F238E27FC236}">
                <a16:creationId xmlns:a16="http://schemas.microsoft.com/office/drawing/2014/main" id="{0FD95773-541A-6C40-856A-CED5EBE4F8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49020" y="4258428"/>
            <a:ext cx="3901017" cy="534448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Type in item</a:t>
            </a:r>
          </a:p>
        </p:txBody>
      </p:sp>
      <p:sp>
        <p:nvSpPr>
          <p:cNvPr id="88" name="Text Placeholder 62">
            <a:extLst>
              <a:ext uri="{FF2B5EF4-FFF2-40B4-BE49-F238E27FC236}">
                <a16:creationId xmlns:a16="http://schemas.microsoft.com/office/drawing/2014/main" id="{FC7B4984-E8EC-B34A-9780-C80855C7BD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7979" y="4347186"/>
            <a:ext cx="468308" cy="356937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4FC9BC3-43EE-B545-A91D-A0115683FFA3}"/>
              </a:ext>
            </a:extLst>
          </p:cNvPr>
          <p:cNvSpPr/>
          <p:nvPr userDrawn="1"/>
        </p:nvSpPr>
        <p:spPr>
          <a:xfrm>
            <a:off x="6199220" y="5072564"/>
            <a:ext cx="540397" cy="52590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90" name="Text Placeholder 62">
            <a:extLst>
              <a:ext uri="{FF2B5EF4-FFF2-40B4-BE49-F238E27FC236}">
                <a16:creationId xmlns:a16="http://schemas.microsoft.com/office/drawing/2014/main" id="{E2ABC3D5-10E9-8544-828C-952F5735C1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49020" y="5064020"/>
            <a:ext cx="3901017" cy="534448"/>
          </a:xfrm>
        </p:spPr>
        <p:txBody>
          <a:bodyPr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Type in item</a:t>
            </a:r>
          </a:p>
        </p:txBody>
      </p:sp>
      <p:sp>
        <p:nvSpPr>
          <p:cNvPr id="91" name="Text Placeholder 62">
            <a:extLst>
              <a:ext uri="{FF2B5EF4-FFF2-40B4-BE49-F238E27FC236}">
                <a16:creationId xmlns:a16="http://schemas.microsoft.com/office/drawing/2014/main" id="{93D9139B-769B-3E44-99FB-2FF0044EB9F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37979" y="5152778"/>
            <a:ext cx="468308" cy="356937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3613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/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09DD3F78-8EE4-5846-A56A-69F3371F6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6216" y="653236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7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5949" y="162168"/>
            <a:ext cx="10674579" cy="132214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5950" y="1557338"/>
            <a:ext cx="10684585" cy="4351338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2D2106-F89C-2048-9268-373B4B9EE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6216" y="653236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73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948" y="157006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8927" y="157006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27B688A-22F2-9A41-A462-FF124FBF06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949" y="162168"/>
            <a:ext cx="10674579" cy="132214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FCE8C73-683E-C747-97F7-25D770ECD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36216" y="653236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6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4433" y="155733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add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4433" y="2397567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857346" y="155733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add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857343" y="2381250"/>
            <a:ext cx="5183188" cy="3684588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7E100D-08D2-0146-9D61-1F299A728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949" y="162168"/>
            <a:ext cx="10674579" cy="132214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B45E6-1B22-A043-91AA-23D4B84039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36216" y="653236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9B33EB-E320-A345-B1D9-51B649760EC7}"/>
              </a:ext>
            </a:extLst>
          </p:cNvPr>
          <p:cNvSpPr/>
          <p:nvPr userDrawn="1"/>
        </p:nvSpPr>
        <p:spPr>
          <a:xfrm>
            <a:off x="0" y="6356354"/>
            <a:ext cx="12192000" cy="6169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34" y="1436988"/>
            <a:ext cx="10684585" cy="4471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6216" y="6532368"/>
            <a:ext cx="2260537" cy="244670"/>
          </a:xfrm>
          <a:prstGeom prst="rect">
            <a:avLst/>
          </a:prstGeom>
        </p:spPr>
        <p:txBody>
          <a:bodyPr vert="horz" lIns="0" tIns="45720" rIns="9000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0E5AC-4EB8-1344-86F9-1F2AD83236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Placeholder 15">
            <a:extLst>
              <a:ext uri="{FF2B5EF4-FFF2-40B4-BE49-F238E27FC236}">
                <a16:creationId xmlns:a16="http://schemas.microsoft.com/office/drawing/2014/main" id="{A1EE96B8-6E5C-864F-972C-AAB87CD0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3" y="150816"/>
            <a:ext cx="10515600" cy="11117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23" name="Footer Placeholder 17">
            <a:extLst>
              <a:ext uri="{FF2B5EF4-FFF2-40B4-BE49-F238E27FC236}">
                <a16:creationId xmlns:a16="http://schemas.microsoft.com/office/drawing/2014/main" id="{F4F2B60D-EF94-1241-ADEE-BF5B88CEA6EF}"/>
              </a:ext>
            </a:extLst>
          </p:cNvPr>
          <p:cNvSpPr txBox="1">
            <a:spLocks/>
          </p:cNvSpPr>
          <p:nvPr userDrawn="1"/>
        </p:nvSpPr>
        <p:spPr>
          <a:xfrm>
            <a:off x="355951" y="6530820"/>
            <a:ext cx="1117693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b="1" dirty="0">
                <a:solidFill>
                  <a:schemeClr val="accent2"/>
                </a:solidFill>
              </a:rPr>
              <a:t>aer.gov.au</a:t>
            </a:r>
            <a:endParaRPr lang="en-US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7" r:id="rId2"/>
    <p:sldLayoutId id="2147483661" r:id="rId3"/>
    <p:sldLayoutId id="2147483678" r:id="rId4"/>
    <p:sldLayoutId id="2147483671" r:id="rId5"/>
    <p:sldLayoutId id="2147483679" r:id="rId6"/>
    <p:sldLayoutId id="2147483662" r:id="rId7"/>
    <p:sldLayoutId id="2147483664" r:id="rId8"/>
    <p:sldLayoutId id="2147483665" r:id="rId9"/>
    <p:sldLayoutId id="2147483666" r:id="rId10"/>
    <p:sldLayoutId id="2147483667" r:id="rId11"/>
    <p:sldLayoutId id="2147483669" r:id="rId12"/>
    <p:sldLayoutId id="2147483674" r:id="rId13"/>
    <p:sldLayoutId id="2147483673" r:id="rId14"/>
    <p:sldLayoutId id="2147483675" r:id="rId15"/>
    <p:sldLayoutId id="214748367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90538" indent="-230188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tabLst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5882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27113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tabLst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49363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tabLst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6" userDrawn="1">
          <p15:clr>
            <a:srgbClr val="F26B43"/>
          </p15:clr>
        </p15:guide>
        <p15:guide id="2" pos="7620" userDrawn="1">
          <p15:clr>
            <a:srgbClr val="F26B43"/>
          </p15:clr>
        </p15:guide>
        <p15:guide id="3" orient="horz" pos="4269" userDrawn="1">
          <p15:clr>
            <a:srgbClr val="F26B43"/>
          </p15:clr>
        </p15:guide>
        <p15:guide id="4" pos="60" userDrawn="1">
          <p15:clr>
            <a:srgbClr val="F26B43"/>
          </p15:clr>
        </p15:guide>
        <p15:guide id="5" orient="horz" pos="96" userDrawn="1">
          <p15:clr>
            <a:srgbClr val="F26B43"/>
          </p15:clr>
        </p15:guide>
        <p15:guide id="6" pos="6955" userDrawn="1">
          <p15:clr>
            <a:srgbClr val="F26B43"/>
          </p15:clr>
        </p15:guide>
        <p15:guide id="7" pos="211" userDrawn="1">
          <p15:clr>
            <a:srgbClr val="F26B43"/>
          </p15:clr>
        </p15:guide>
        <p15:guide id="8" orient="horz" pos="935" userDrawn="1">
          <p15:clr>
            <a:srgbClr val="F26B43"/>
          </p15:clr>
        </p15:guide>
        <p15:guide id="9" orient="horz" pos="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07CC7-C4EC-4D28-B3D9-D4E2BF4F17B3}"/>
              </a:ext>
            </a:extLst>
          </p:cNvPr>
          <p:cNvSpPr txBox="1">
            <a:spLocks/>
          </p:cNvSpPr>
          <p:nvPr/>
        </p:nvSpPr>
        <p:spPr>
          <a:xfrm>
            <a:off x="2209801" y="1696590"/>
            <a:ext cx="77724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Gas distribution network tariffs review 2023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332B98-C803-4E33-9DCA-62E2E823120D}"/>
              </a:ext>
            </a:extLst>
          </p:cNvPr>
          <p:cNvSpPr txBox="1">
            <a:spLocks/>
          </p:cNvSpPr>
          <p:nvPr/>
        </p:nvSpPr>
        <p:spPr>
          <a:xfrm>
            <a:off x="2209802" y="4399603"/>
            <a:ext cx="7772399" cy="102623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None/>
              <a:defRPr lang="en-AU" sz="200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Helvetica" pitchFamily="2" charset="0"/>
              </a:rPr>
              <a:t>Public forum</a:t>
            </a:r>
          </a:p>
          <a:p>
            <a:r>
              <a:rPr lang="en-US" sz="3200" dirty="0">
                <a:latin typeface="Helvetica" pitchFamily="2" charset="0"/>
              </a:rPr>
              <a:t>8 June 2023</a:t>
            </a:r>
          </a:p>
          <a:p>
            <a:r>
              <a:rPr lang="en-US" sz="3200" dirty="0">
                <a:latin typeface="Helvetica" pitchFamily="2" charset="0"/>
              </a:rPr>
              <a:t>9am to 10.30am</a:t>
            </a:r>
          </a:p>
        </p:txBody>
      </p:sp>
    </p:spTree>
    <p:extLst>
      <p:ext uri="{BB962C8B-B14F-4D97-AF65-F5344CB8AC3E}">
        <p14:creationId xmlns:p14="http://schemas.microsoft.com/office/powerpoint/2010/main" val="176307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1C1E8A-1DCF-4F44-B12B-C3E34EB8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0E5AC-4EB8-1344-86F9-1F2AD832360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91012-076C-9877-DD61-17A8FA437A3D}"/>
              </a:ext>
            </a:extLst>
          </p:cNvPr>
          <p:cNvSpPr txBox="1"/>
          <p:nvPr/>
        </p:nvSpPr>
        <p:spPr>
          <a:xfrm>
            <a:off x="7362825" y="381000"/>
            <a:ext cx="4362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dirty="0">
                <a:solidFill>
                  <a:srgbClr val="000000"/>
                </a:solidFill>
                <a:latin typeface="Arial" panose="020B0604020202020204"/>
              </a:rPr>
              <a:t>Declining block tariff structures are dominant</a:t>
            </a:r>
            <a:endParaRPr kumimoji="0" lang="en-AU" sz="32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0C4CA278-0047-B32F-87C6-2FC189FF1D21}"/>
              </a:ext>
            </a:extLst>
          </p:cNvPr>
          <p:cNvSpPr/>
          <p:nvPr/>
        </p:nvSpPr>
        <p:spPr>
          <a:xfrm rot="5400000">
            <a:off x="1520317" y="2627757"/>
            <a:ext cx="1158240" cy="171424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EEDEE2-7C80-F5E9-BC94-2256A3D9835A}"/>
              </a:ext>
            </a:extLst>
          </p:cNvPr>
          <p:cNvSpPr/>
          <p:nvPr/>
        </p:nvSpPr>
        <p:spPr>
          <a:xfrm>
            <a:off x="163830" y="619760"/>
            <a:ext cx="2657475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First ‘block’ of volume transported has highest per unit price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5C1DB-8811-BB4D-4C3C-458C0AF36589}"/>
              </a:ext>
            </a:extLst>
          </p:cNvPr>
          <p:cNvSpPr/>
          <p:nvPr/>
        </p:nvSpPr>
        <p:spPr>
          <a:xfrm>
            <a:off x="2956560" y="2661920"/>
            <a:ext cx="2657475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Second block of volume transported has a lower per unit price</a:t>
            </a:r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D9D582E2-B1B8-1829-EA7E-3D4E935169A0}"/>
              </a:ext>
            </a:extLst>
          </p:cNvPr>
          <p:cNvSpPr/>
          <p:nvPr/>
        </p:nvSpPr>
        <p:spPr>
          <a:xfrm rot="5400000">
            <a:off x="4487037" y="4669917"/>
            <a:ext cx="1158240" cy="171424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305619-B834-DEEF-D614-9ED4038C0DA9}"/>
              </a:ext>
            </a:extLst>
          </p:cNvPr>
          <p:cNvSpPr/>
          <p:nvPr/>
        </p:nvSpPr>
        <p:spPr>
          <a:xfrm>
            <a:off x="5923280" y="3957320"/>
            <a:ext cx="2657475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Third block of volume transported has a lower per unit price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9F4F6E-5B72-E0C1-5C77-A6F9EE8E2237}"/>
              </a:ext>
            </a:extLst>
          </p:cNvPr>
          <p:cNvSpPr/>
          <p:nvPr/>
        </p:nvSpPr>
        <p:spPr>
          <a:xfrm>
            <a:off x="9565641" y="4257100"/>
            <a:ext cx="164084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And so on…</a:t>
            </a:r>
          </a:p>
        </p:txBody>
      </p:sp>
    </p:spTree>
    <p:extLst>
      <p:ext uri="{BB962C8B-B14F-4D97-AF65-F5344CB8AC3E}">
        <p14:creationId xmlns:p14="http://schemas.microsoft.com/office/powerpoint/2010/main" val="31644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1C1E8A-1DCF-4F44-B12B-C3E34EB8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0E5AC-4EB8-1344-86F9-1F2AD832360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91012-076C-9877-DD61-17A8FA437A3D}"/>
              </a:ext>
            </a:extLst>
          </p:cNvPr>
          <p:cNvSpPr txBox="1"/>
          <p:nvPr/>
        </p:nvSpPr>
        <p:spPr>
          <a:xfrm>
            <a:off x="7362825" y="381000"/>
            <a:ext cx="43624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dirty="0">
                <a:solidFill>
                  <a:srgbClr val="000000"/>
                </a:solidFill>
                <a:latin typeface="Arial" panose="020B0604020202020204"/>
              </a:rPr>
              <a:t>Changing tariff structures would create winners and losers</a:t>
            </a:r>
            <a:endParaRPr kumimoji="0" lang="en-AU" sz="32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EEDEE2-7C80-F5E9-BC94-2256A3D9835A}"/>
              </a:ext>
            </a:extLst>
          </p:cNvPr>
          <p:cNvSpPr/>
          <p:nvPr/>
        </p:nvSpPr>
        <p:spPr>
          <a:xfrm>
            <a:off x="163830" y="619760"/>
            <a:ext cx="5190490" cy="492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Large consumers would pay more for gas haulage under flat or inclining block tariff structures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305619-B834-DEEF-D614-9ED4038C0DA9}"/>
              </a:ext>
            </a:extLst>
          </p:cNvPr>
          <p:cNvSpPr/>
          <p:nvPr/>
        </p:nvSpPr>
        <p:spPr>
          <a:xfrm>
            <a:off x="5699759" y="3240663"/>
            <a:ext cx="2657475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Small consumers would benefit from changing tariff structures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FC9B85-2F11-4E64-7DE9-C508D195949A}"/>
              </a:ext>
            </a:extLst>
          </p:cNvPr>
          <p:cNvSpPr/>
          <p:nvPr/>
        </p:nvSpPr>
        <p:spPr>
          <a:xfrm>
            <a:off x="9159941" y="3220343"/>
            <a:ext cx="2419416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The scale of these impacts depends on the new tariff structure</a:t>
            </a:r>
          </a:p>
        </p:txBody>
      </p:sp>
    </p:spTree>
    <p:extLst>
      <p:ext uri="{BB962C8B-B14F-4D97-AF65-F5344CB8AC3E}">
        <p14:creationId xmlns:p14="http://schemas.microsoft.com/office/powerpoint/2010/main" val="356691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1C1E8A-1DCF-4F44-B12B-C3E34EB8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0E5AC-4EB8-1344-86F9-1F2AD832360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91012-076C-9877-DD61-17A8FA437A3D}"/>
              </a:ext>
            </a:extLst>
          </p:cNvPr>
          <p:cNvSpPr txBox="1"/>
          <p:nvPr/>
        </p:nvSpPr>
        <p:spPr>
          <a:xfrm>
            <a:off x="7362825" y="381000"/>
            <a:ext cx="4362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dirty="0">
                <a:solidFill>
                  <a:srgbClr val="000000"/>
                </a:solidFill>
                <a:latin typeface="Arial" panose="020B0604020202020204"/>
              </a:rPr>
              <a:t>Impacts of tariff changes on asset stranding risk? </a:t>
            </a:r>
            <a:endParaRPr kumimoji="0" lang="en-AU" sz="32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305619-B834-DEEF-D614-9ED4038C0DA9}"/>
              </a:ext>
            </a:extLst>
          </p:cNvPr>
          <p:cNvSpPr/>
          <p:nvPr/>
        </p:nvSpPr>
        <p:spPr>
          <a:xfrm>
            <a:off x="264159" y="710823"/>
            <a:ext cx="2657475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We think other factors are more influential on stranding risk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FC9B85-2F11-4E64-7DE9-C508D195949A}"/>
              </a:ext>
            </a:extLst>
          </p:cNvPr>
          <p:cNvSpPr/>
          <p:nvPr/>
        </p:nvSpPr>
        <p:spPr>
          <a:xfrm>
            <a:off x="3439794" y="710446"/>
            <a:ext cx="2574926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Our main tool for addressing stranding risk is depreciation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0B4FB8-FE1B-34F2-868E-13C809E1F019}"/>
              </a:ext>
            </a:extLst>
          </p:cNvPr>
          <p:cNvSpPr/>
          <p:nvPr/>
        </p:nvSpPr>
        <p:spPr>
          <a:xfrm>
            <a:off x="3439794" y="3429000"/>
            <a:ext cx="2657475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Within a 5 year access arrangement period, under revenue caps  stranding risk would be zero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7ABE56-3B8E-C97C-84D5-14DFA5CFE547}"/>
              </a:ext>
            </a:extLst>
          </p:cNvPr>
          <p:cNvSpPr/>
          <p:nvPr/>
        </p:nvSpPr>
        <p:spPr>
          <a:xfrm>
            <a:off x="346708" y="3429000"/>
            <a:ext cx="2574926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Longer term, impacts are unclear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FD9982-C9B5-5C48-B13A-77777D121255}"/>
              </a:ext>
            </a:extLst>
          </p:cNvPr>
          <p:cNvSpPr/>
          <p:nvPr/>
        </p:nvSpPr>
        <p:spPr>
          <a:xfrm>
            <a:off x="7162800" y="3429000"/>
            <a:ext cx="3903282" cy="2113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Impacts on value derived from customer appliances will vary, in line with winners and losers from tariff structure changes</a:t>
            </a:r>
          </a:p>
        </p:txBody>
      </p:sp>
    </p:spTree>
    <p:extLst>
      <p:ext uri="{BB962C8B-B14F-4D97-AF65-F5344CB8AC3E}">
        <p14:creationId xmlns:p14="http://schemas.microsoft.com/office/powerpoint/2010/main" val="121034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D4D8BF-4AA0-4CE8-A3B5-11A4B8CA7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E0E5AC-4EB8-1344-86F9-1F2AD832360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BA2129-74D6-45DD-8EB3-93A77D58E9C5}"/>
              </a:ext>
            </a:extLst>
          </p:cNvPr>
          <p:cNvSpPr txBox="1">
            <a:spLocks/>
          </p:cNvSpPr>
          <p:nvPr/>
        </p:nvSpPr>
        <p:spPr>
          <a:xfrm>
            <a:off x="1790962" y="162168"/>
            <a:ext cx="8005934" cy="132214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02B2B6-0612-42C3-8F56-8E101D482F70}"/>
              </a:ext>
            </a:extLst>
          </p:cNvPr>
          <p:cNvSpPr txBox="1">
            <a:spLocks/>
          </p:cNvSpPr>
          <p:nvPr/>
        </p:nvSpPr>
        <p:spPr>
          <a:xfrm>
            <a:off x="1790963" y="1557338"/>
            <a:ext cx="801343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026" name="Picture 2" descr="Natural gas is in high demand, but will be replaced by cleaner sources in  the long term - Business Review">
            <a:extLst>
              <a:ext uri="{FF2B5EF4-FFF2-40B4-BE49-F238E27FC236}">
                <a16:creationId xmlns:a16="http://schemas.microsoft.com/office/drawing/2014/main" id="{BA05B184-2016-0EB7-A705-0AC49B916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F5F455-899B-A9F6-DA66-F4737C884A11}"/>
              </a:ext>
            </a:extLst>
          </p:cNvPr>
          <p:cNvSpPr txBox="1">
            <a:spLocks/>
          </p:cNvSpPr>
          <p:nvPr/>
        </p:nvSpPr>
        <p:spPr>
          <a:xfrm>
            <a:off x="1917376" y="1287015"/>
            <a:ext cx="7772400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9DAE9F7-3473-540B-0C48-57E75A634F89}"/>
              </a:ext>
            </a:extLst>
          </p:cNvPr>
          <p:cNvSpPr txBox="1">
            <a:spLocks/>
          </p:cNvSpPr>
          <p:nvPr/>
        </p:nvSpPr>
        <p:spPr>
          <a:xfrm>
            <a:off x="1907729" y="4085278"/>
            <a:ext cx="7772399" cy="10262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None/>
              <a:defRPr lang="en-AU" sz="1800" kern="120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Jim Cox</a:t>
            </a:r>
          </a:p>
          <a:p>
            <a:r>
              <a:rPr lang="en-US" sz="2800" b="1" dirty="0">
                <a:solidFill>
                  <a:schemeClr val="bg1"/>
                </a:solidFill>
                <a:latin typeface="Helvetica" pitchFamily="2" charset="0"/>
              </a:rPr>
              <a:t>AER Deputy Chair</a:t>
            </a:r>
          </a:p>
        </p:txBody>
      </p:sp>
    </p:spTree>
    <p:extLst>
      <p:ext uri="{BB962C8B-B14F-4D97-AF65-F5344CB8AC3E}">
        <p14:creationId xmlns:p14="http://schemas.microsoft.com/office/powerpoint/2010/main" val="362996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4B49D5D-92BF-4E30-5A14-04201C460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082183"/>
              </p:ext>
            </p:extLst>
          </p:nvPr>
        </p:nvGraphicFramePr>
        <p:xfrm>
          <a:off x="1757680" y="1442720"/>
          <a:ext cx="8341360" cy="4698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1360">
                  <a:extLst>
                    <a:ext uri="{9D8B030D-6E8A-4147-A177-3AD203B41FA5}">
                      <a16:colId xmlns:a16="http://schemas.microsoft.com/office/drawing/2014/main" val="1362388362"/>
                    </a:ext>
                  </a:extLst>
                </a:gridCol>
              </a:tblGrid>
              <a:tr h="38029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224367"/>
                  </a:ext>
                </a:extLst>
              </a:tr>
              <a:tr h="656401">
                <a:tc>
                  <a:txBody>
                    <a:bodyPr/>
                    <a:lstStyle/>
                    <a:p>
                      <a:r>
                        <a:rPr lang="en-AU" dirty="0"/>
                        <a:t>Jim Cox -  Deputy Chair, AER</a:t>
                      </a: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353026"/>
                  </a:ext>
                </a:extLst>
              </a:tr>
              <a:tr h="656401">
                <a:tc>
                  <a:txBody>
                    <a:bodyPr/>
                    <a:lstStyle/>
                    <a:p>
                      <a:r>
                        <a:rPr lang="en-AU" dirty="0"/>
                        <a:t>Dale Johansen – Director Network Pricing, AER</a:t>
                      </a: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864870"/>
                  </a:ext>
                </a:extLst>
              </a:tr>
              <a:tr h="656401">
                <a:tc>
                  <a:txBody>
                    <a:bodyPr/>
                    <a:lstStyle/>
                    <a:p>
                      <a:r>
                        <a:rPr lang="en-AU" dirty="0"/>
                        <a:t>Garth Crawford – GM Economic Regulation, Energy Networks Association</a:t>
                      </a: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02852"/>
                  </a:ext>
                </a:extLst>
              </a:tr>
              <a:tr h="656401">
                <a:tc>
                  <a:txBody>
                    <a:bodyPr/>
                    <a:lstStyle/>
                    <a:p>
                      <a:r>
                        <a:rPr lang="en-AU" dirty="0"/>
                        <a:t>Emma </a:t>
                      </a:r>
                      <a:r>
                        <a:rPr lang="en-AU" dirty="0" err="1"/>
                        <a:t>Chessell</a:t>
                      </a:r>
                      <a:r>
                        <a:rPr lang="en-AU" dirty="0"/>
                        <a:t> – Project Manager, Brotherhood of St Laurence</a:t>
                      </a: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035803"/>
                  </a:ext>
                </a:extLst>
              </a:tr>
              <a:tr h="656401">
                <a:tc>
                  <a:txBody>
                    <a:bodyPr/>
                    <a:lstStyle/>
                    <a:p>
                      <a:r>
                        <a:rPr lang="en-AU" dirty="0"/>
                        <a:t>Craig </a:t>
                      </a:r>
                      <a:r>
                        <a:rPr lang="en-AU" dirty="0" err="1"/>
                        <a:t>Memery</a:t>
                      </a:r>
                      <a:r>
                        <a:rPr lang="en-AU" dirty="0"/>
                        <a:t> - Senior Adviser, Energy, Public Interest Advocacy Centre</a:t>
                      </a: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287377"/>
                  </a:ext>
                </a:extLst>
              </a:tr>
              <a:tr h="656401">
                <a:tc>
                  <a:txBody>
                    <a:bodyPr/>
                    <a:lstStyle/>
                    <a:p>
                      <a:r>
                        <a:rPr lang="en-AU" dirty="0"/>
                        <a:t>David Strang - </a:t>
                      </a:r>
                      <a:r>
                        <a:rPr lang="en-US" dirty="0"/>
                        <a:t>Convenor of Energy Transition Group, Lighter Footprints</a:t>
                      </a:r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627711"/>
                  </a:ext>
                </a:extLst>
              </a:tr>
              <a:tr h="38029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7107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A025600-C635-AF9E-DF81-ABF57976DFEC}"/>
              </a:ext>
            </a:extLst>
          </p:cNvPr>
          <p:cNvSpPr txBox="1"/>
          <p:nvPr/>
        </p:nvSpPr>
        <p:spPr>
          <a:xfrm>
            <a:off x="2861108" y="591234"/>
            <a:ext cx="6272981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chemeClr val="bg1"/>
                </a:solidFill>
              </a:rPr>
              <a:t>Today’s speakers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09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0EF9EF25-25D1-E74B-4999-FEF946AE8F1E}"/>
              </a:ext>
            </a:extLst>
          </p:cNvPr>
          <p:cNvSpPr/>
          <p:nvPr/>
        </p:nvSpPr>
        <p:spPr>
          <a:xfrm>
            <a:off x="6835714" y="3253073"/>
            <a:ext cx="2767455" cy="262636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Stakeholder views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5F0B8482-9D25-81E9-1B9C-3D1DF3A18FB0}"/>
              </a:ext>
            </a:extLst>
          </p:cNvPr>
          <p:cNvSpPr/>
          <p:nvPr/>
        </p:nvSpPr>
        <p:spPr>
          <a:xfrm>
            <a:off x="1688726" y="2898578"/>
            <a:ext cx="2978365" cy="28158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State policies to transition from gas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9090EB6D-70B9-1956-7B54-A10038EE2DA7}"/>
              </a:ext>
            </a:extLst>
          </p:cNvPr>
          <p:cNvSpPr/>
          <p:nvPr/>
        </p:nvSpPr>
        <p:spPr>
          <a:xfrm>
            <a:off x="6634482" y="774275"/>
            <a:ext cx="3169920" cy="29669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Amended National Gas Objective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47957D91-1537-ACA1-8765-B12A18E6027E}"/>
              </a:ext>
            </a:extLst>
          </p:cNvPr>
          <p:cNvSpPr/>
          <p:nvPr/>
        </p:nvSpPr>
        <p:spPr>
          <a:xfrm>
            <a:off x="1844905" y="700985"/>
            <a:ext cx="2978365" cy="270779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Emissions abatement targets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D4D8BF-4AA0-4CE8-A3B5-11A4B8CA7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E0E5AC-4EB8-1344-86F9-1F2AD832360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BA2129-74D6-45DD-8EB3-93A77D58E9C5}"/>
              </a:ext>
            </a:extLst>
          </p:cNvPr>
          <p:cNvSpPr txBox="1">
            <a:spLocks/>
          </p:cNvSpPr>
          <p:nvPr/>
        </p:nvSpPr>
        <p:spPr>
          <a:xfrm>
            <a:off x="1669774" y="203201"/>
            <a:ext cx="8005934" cy="57107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What are we reviewing and why?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02B2B6-0612-42C3-8F56-8E101D482F70}"/>
              </a:ext>
            </a:extLst>
          </p:cNvPr>
          <p:cNvSpPr txBox="1">
            <a:spLocks/>
          </p:cNvSpPr>
          <p:nvPr/>
        </p:nvSpPr>
        <p:spPr>
          <a:xfrm>
            <a:off x="1790963" y="1557338"/>
            <a:ext cx="801343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05154F-EDF1-02AD-D329-B5B28EC2C183}"/>
              </a:ext>
            </a:extLst>
          </p:cNvPr>
          <p:cNvSpPr txBox="1"/>
          <p:nvPr/>
        </p:nvSpPr>
        <p:spPr>
          <a:xfrm>
            <a:off x="4470400" y="1667764"/>
            <a:ext cx="2544825" cy="13849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</a:rPr>
              <a:t>Weighted average price caps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E6215-87DA-C8C0-B0CA-CD8207B17B06}"/>
              </a:ext>
            </a:extLst>
          </p:cNvPr>
          <p:cNvSpPr txBox="1"/>
          <p:nvPr/>
        </p:nvSpPr>
        <p:spPr>
          <a:xfrm>
            <a:off x="4470400" y="3408777"/>
            <a:ext cx="2544825" cy="9541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</a:rPr>
              <a:t>Declining block tariffs</a:t>
            </a:r>
          </a:p>
        </p:txBody>
      </p:sp>
    </p:spTree>
    <p:extLst>
      <p:ext uri="{BB962C8B-B14F-4D97-AF65-F5344CB8AC3E}">
        <p14:creationId xmlns:p14="http://schemas.microsoft.com/office/powerpoint/2010/main" val="35805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D4D8BF-4AA0-4CE8-A3B5-11A4B8CA7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E0E5AC-4EB8-1344-86F9-1F2AD832360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9BA2129-74D6-45DD-8EB3-93A77D58E9C5}"/>
              </a:ext>
            </a:extLst>
          </p:cNvPr>
          <p:cNvSpPr txBox="1">
            <a:spLocks/>
          </p:cNvSpPr>
          <p:nvPr/>
        </p:nvSpPr>
        <p:spPr>
          <a:xfrm>
            <a:off x="1669774" y="203201"/>
            <a:ext cx="8005934" cy="57107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How are gas distribution tariffs set?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02B2B6-0612-42C3-8F56-8E101D482F70}"/>
              </a:ext>
            </a:extLst>
          </p:cNvPr>
          <p:cNvSpPr txBox="1">
            <a:spLocks/>
          </p:cNvSpPr>
          <p:nvPr/>
        </p:nvSpPr>
        <p:spPr>
          <a:xfrm>
            <a:off x="1790963" y="1557338"/>
            <a:ext cx="801343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0538" indent="-230188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2711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49363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5A6D1-E34D-4F30-A51A-0825BF64D159}"/>
              </a:ext>
            </a:extLst>
          </p:cNvPr>
          <p:cNvSpPr/>
          <p:nvPr/>
        </p:nvSpPr>
        <p:spPr>
          <a:xfrm>
            <a:off x="542925" y="1657350"/>
            <a:ext cx="2657475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Access arrangements sets out tariffs for year 1 of a 5 year access arrangement period (using building block revenue assessment)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78E14E3-A08C-9D72-A912-26A6C96D69BE}"/>
              </a:ext>
            </a:extLst>
          </p:cNvPr>
          <p:cNvSpPr/>
          <p:nvPr/>
        </p:nvSpPr>
        <p:spPr>
          <a:xfrm>
            <a:off x="3200400" y="2381250"/>
            <a:ext cx="11049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8F3C5F-96DB-9AE5-D2CB-93180AA1C08D}"/>
              </a:ext>
            </a:extLst>
          </p:cNvPr>
          <p:cNvSpPr/>
          <p:nvPr/>
        </p:nvSpPr>
        <p:spPr>
          <a:xfrm>
            <a:off x="4226560" y="1657350"/>
            <a:ext cx="2098040" cy="2213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The tariff variation mechanism (CPI-X) is applied to year 1 tariffs…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5EFB406-B2D7-5121-D830-95D2A35AE760}"/>
              </a:ext>
            </a:extLst>
          </p:cNvPr>
          <p:cNvSpPr/>
          <p:nvPr/>
        </p:nvSpPr>
        <p:spPr>
          <a:xfrm>
            <a:off x="6191250" y="2381250"/>
            <a:ext cx="11049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AA8E9E-73CB-BC35-F81D-7A3EAC8EE6BE}"/>
              </a:ext>
            </a:extLst>
          </p:cNvPr>
          <p:cNvSpPr/>
          <p:nvPr/>
        </p:nvSpPr>
        <p:spPr>
          <a:xfrm>
            <a:off x="7296150" y="1743075"/>
            <a:ext cx="2657475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…to provide year 2 tariffs.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FC07AC3-4F59-1B2D-5C2F-6F0139A24026}"/>
              </a:ext>
            </a:extLst>
          </p:cNvPr>
          <p:cNvSpPr/>
          <p:nvPr/>
        </p:nvSpPr>
        <p:spPr>
          <a:xfrm>
            <a:off x="3514726" y="4448175"/>
            <a:ext cx="6534150" cy="1274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The process repeats for years 3, 4 and 5. The CPI-X annual tariff variation is applied to the current year’s tariffs to provide tariffs for the upcoming year.  </a:t>
            </a:r>
          </a:p>
        </p:txBody>
      </p:sp>
    </p:spTree>
    <p:extLst>
      <p:ext uri="{BB962C8B-B14F-4D97-AF65-F5344CB8AC3E}">
        <p14:creationId xmlns:p14="http://schemas.microsoft.com/office/powerpoint/2010/main" val="3639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90C8B2-47FF-4917-B0EB-9589B7478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E0E5AC-4EB8-1344-86F9-1F2AD832360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AACC3137-4DC3-8A8C-331D-C2F4607AA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0" y="1544955"/>
            <a:ext cx="7448652" cy="421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997507-A13B-C5AE-CD78-CC43B6436F0C}"/>
              </a:ext>
            </a:extLst>
          </p:cNvPr>
          <p:cNvSpPr txBox="1"/>
          <p:nvPr/>
        </p:nvSpPr>
        <p:spPr>
          <a:xfrm>
            <a:off x="452210" y="314960"/>
            <a:ext cx="913883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lt1"/>
                </a:solidFill>
              </a:rPr>
              <a:t>Distributors have over recovered revenues compared to AER revenue targets, under price caps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36601-7644-7555-001F-33C747D466D0}"/>
              </a:ext>
            </a:extLst>
          </p:cNvPr>
          <p:cNvSpPr txBox="1"/>
          <p:nvPr/>
        </p:nvSpPr>
        <p:spPr>
          <a:xfrm>
            <a:off x="8331200" y="1130300"/>
            <a:ext cx="34085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Revenue over recoveries result from higher gas throughput (volumes) than forecast.</a:t>
            </a:r>
          </a:p>
          <a:p>
            <a:endParaRPr lang="en-AU" dirty="0"/>
          </a:p>
          <a:p>
            <a:r>
              <a:rPr lang="en-AU" dirty="0"/>
              <a:t>This may be evidence of price cap incentive properties working, the impact of changing economic conditions, or of forecast error, or all of the above. </a:t>
            </a:r>
          </a:p>
          <a:p>
            <a:endParaRPr lang="en-AU" dirty="0"/>
          </a:p>
          <a:p>
            <a:r>
              <a:rPr lang="en-AU" dirty="0"/>
              <a:t>Revenue over recoveries do not necessarily disadvantage customers if higher actual volumes translate to higher forecasts than otherwise. </a:t>
            </a:r>
          </a:p>
        </p:txBody>
      </p:sp>
    </p:spTree>
    <p:extLst>
      <p:ext uri="{BB962C8B-B14F-4D97-AF65-F5344CB8AC3E}">
        <p14:creationId xmlns:p14="http://schemas.microsoft.com/office/powerpoint/2010/main" val="41397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1C1E8A-1DCF-4F44-B12B-C3E34EB8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E0E5AC-4EB8-1344-86F9-1F2AD832360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26A909-1EAA-55D9-D0B0-E853E23BB2D6}"/>
              </a:ext>
            </a:extLst>
          </p:cNvPr>
          <p:cNvSpPr/>
          <p:nvPr/>
        </p:nvSpPr>
        <p:spPr>
          <a:xfrm>
            <a:off x="335280" y="243840"/>
            <a:ext cx="6644640" cy="266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/>
              <a:t>Weighted average price caps</a:t>
            </a:r>
          </a:p>
          <a:p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allocate volume risk to distributors who retain all revenues earned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true-up of revenue under and over recoveries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distributors incentivised to grow volumes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declining block tariffs are a rational response to price cap regulation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13D9ED-2403-4B63-CFA5-2D07BF68EE63}"/>
              </a:ext>
            </a:extLst>
          </p:cNvPr>
          <p:cNvSpPr/>
          <p:nvPr/>
        </p:nvSpPr>
        <p:spPr>
          <a:xfrm>
            <a:off x="4185920" y="3128768"/>
            <a:ext cx="6471920" cy="2651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u="sng" dirty="0"/>
              <a:t>Revenue caps</a:t>
            </a:r>
          </a:p>
          <a:p>
            <a:endParaRPr lang="en-AU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allocate volume risk to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true-up revenue under and over recoveries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distributors not incentivised to grow volumes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declining block tariffs are a less natural fit with revenue caps</a:t>
            </a:r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98BB568F-5BD3-245C-2659-66C9D77DDF92}"/>
              </a:ext>
            </a:extLst>
          </p:cNvPr>
          <p:cNvSpPr/>
          <p:nvPr/>
        </p:nvSpPr>
        <p:spPr>
          <a:xfrm rot="5400000">
            <a:off x="1782318" y="2777998"/>
            <a:ext cx="2275840" cy="25313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6C5C8EFB-F649-8C5E-DCE3-85AF432579EA}"/>
              </a:ext>
            </a:extLst>
          </p:cNvPr>
          <p:cNvSpPr/>
          <p:nvPr/>
        </p:nvSpPr>
        <p:spPr>
          <a:xfrm>
            <a:off x="2560320" y="3169920"/>
            <a:ext cx="853440" cy="88392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or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064D201-6092-4BC1-C625-2E2DC12E5830}"/>
              </a:ext>
            </a:extLst>
          </p:cNvPr>
          <p:cNvSpPr/>
          <p:nvPr/>
        </p:nvSpPr>
        <p:spPr>
          <a:xfrm>
            <a:off x="10657840" y="4775200"/>
            <a:ext cx="1438913" cy="14472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Or hybrids?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91012-076C-9877-DD61-17A8FA437A3D}"/>
              </a:ext>
            </a:extLst>
          </p:cNvPr>
          <p:cNvSpPr txBox="1"/>
          <p:nvPr/>
        </p:nvSpPr>
        <p:spPr>
          <a:xfrm>
            <a:off x="7362825" y="381000"/>
            <a:ext cx="4362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Two main types of tariff variation mechanism</a:t>
            </a:r>
          </a:p>
        </p:txBody>
      </p:sp>
    </p:spTree>
    <p:extLst>
      <p:ext uri="{BB962C8B-B14F-4D97-AF65-F5344CB8AC3E}">
        <p14:creationId xmlns:p14="http://schemas.microsoft.com/office/powerpoint/2010/main" val="14376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1C1E8A-1DCF-4F44-B12B-C3E34EB8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E0E5AC-4EB8-1344-86F9-1F2AD832360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13D9ED-2403-4B63-CFA5-2D07BF68EE63}"/>
              </a:ext>
            </a:extLst>
          </p:cNvPr>
          <p:cNvSpPr/>
          <p:nvPr/>
        </p:nvSpPr>
        <p:spPr>
          <a:xfrm>
            <a:off x="527685" y="904240"/>
            <a:ext cx="6471920" cy="4643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/>
              <a:t>Clause 97 of the National Gas Rules: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Efficiency in tariff structures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Administrative costs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Prior regulatory arrangements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Desirability of consistency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Risk sharing implicit in access arrangements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Other factors</a:t>
            </a: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91012-076C-9877-DD61-17A8FA437A3D}"/>
              </a:ext>
            </a:extLst>
          </p:cNvPr>
          <p:cNvSpPr txBox="1"/>
          <p:nvPr/>
        </p:nvSpPr>
        <p:spPr>
          <a:xfrm>
            <a:off x="7362825" y="381000"/>
            <a:ext cx="4362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When considering tariff variation mechanisms…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2DD6FC6-3BC4-A716-3342-2259F1D953A3}"/>
              </a:ext>
            </a:extLst>
          </p:cNvPr>
          <p:cNvSpPr/>
          <p:nvPr/>
        </p:nvSpPr>
        <p:spPr>
          <a:xfrm>
            <a:off x="7254239" y="1950660"/>
            <a:ext cx="4471035" cy="4145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Emissions abatement can be considered under “other factors”. </a:t>
            </a:r>
          </a:p>
          <a:p>
            <a:pPr algn="ctr"/>
            <a:endParaRPr lang="en-AU" dirty="0"/>
          </a:p>
          <a:p>
            <a:pPr algn="ctr"/>
            <a:r>
              <a:rPr lang="en-AU" dirty="0"/>
              <a:t>All AER decisions are guided by the National Gas Objective.</a:t>
            </a:r>
          </a:p>
        </p:txBody>
      </p:sp>
    </p:spTree>
    <p:extLst>
      <p:ext uri="{BB962C8B-B14F-4D97-AF65-F5344CB8AC3E}">
        <p14:creationId xmlns:p14="http://schemas.microsoft.com/office/powerpoint/2010/main" val="307887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1C1E8A-1DCF-4F44-B12B-C3E34EB8E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E0E5AC-4EB8-1344-86F9-1F2AD832360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13D9ED-2403-4B63-CFA5-2D07BF68EE63}"/>
              </a:ext>
            </a:extLst>
          </p:cNvPr>
          <p:cNvSpPr/>
          <p:nvPr/>
        </p:nvSpPr>
        <p:spPr>
          <a:xfrm>
            <a:off x="172085" y="1035808"/>
            <a:ext cx="6471920" cy="4602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Price caps assign volume risk to the party best able to manage it – distributors.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srgbClr val="FFFFFF"/>
              </a:solidFill>
              <a:latin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However, forecasting error under price caps </a:t>
            </a:r>
            <a:r>
              <a:rPr lang="en-AU" dirty="0">
                <a:solidFill>
                  <a:srgbClr val="FFFFFF"/>
                </a:solidFill>
                <a:latin typeface="Arial" panose="020B0604020202020204"/>
              </a:rPr>
              <a:t>may weaken benefits to customers.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solidFill>
                  <a:srgbClr val="FFFFFF"/>
                </a:solidFill>
                <a:latin typeface="Arial" panose="020B0604020202020204"/>
              </a:rPr>
              <a:t>Revenue caps assign volume risk to customers but would protect customers from distributor revenue over recoveries.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91012-076C-9877-DD61-17A8FA437A3D}"/>
              </a:ext>
            </a:extLst>
          </p:cNvPr>
          <p:cNvSpPr txBox="1"/>
          <p:nvPr/>
        </p:nvSpPr>
        <p:spPr>
          <a:xfrm>
            <a:off x="7362825" y="381000"/>
            <a:ext cx="4362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Risk assignment under price and revenue caps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5C27BC-5253-A08F-5E82-D89C2668FF2A}"/>
              </a:ext>
            </a:extLst>
          </p:cNvPr>
          <p:cNvSpPr/>
          <p:nvPr/>
        </p:nvSpPr>
        <p:spPr>
          <a:xfrm>
            <a:off x="7254239" y="1950660"/>
            <a:ext cx="4471035" cy="41453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What is the appropriate balance of risk assignment in the context of expected declines in gas consumption?</a:t>
            </a:r>
          </a:p>
        </p:txBody>
      </p:sp>
    </p:spTree>
    <p:extLst>
      <p:ext uri="{BB962C8B-B14F-4D97-AF65-F5344CB8AC3E}">
        <p14:creationId xmlns:p14="http://schemas.microsoft.com/office/powerpoint/2010/main" val="137500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ER primary colou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03F51"/>
      </a:accent1>
      <a:accent2>
        <a:srgbClr val="E0601F"/>
      </a:accent2>
      <a:accent3>
        <a:srgbClr val="554741"/>
      </a:accent3>
      <a:accent4>
        <a:srgbClr val="89B3CE"/>
      </a:accent4>
      <a:accent5>
        <a:srgbClr val="5F9E88"/>
      </a:accent5>
      <a:accent6>
        <a:srgbClr val="919191"/>
      </a:accent6>
      <a:hlink>
        <a:srgbClr val="5D95CA"/>
      </a:hlink>
      <a:folHlink>
        <a:srgbClr val="3863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pl_AER PowerPoint_Image Rich16x9.pptx" id="{6BAD7476-A6BE-4002-A3FB-1BA57101A9CE}" vid="{D41C77B3-497B-46F6-BD23-381D7699CB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 A C C C a n d A E R ! 1 5 3 5 0 9 3 3 . 1 < / d o c u m e n t i d >  
     < s e n d e r i d > D J O H A < / s e n d e r i d >  
     < s e n d e r e m a i l > D A L E . J O H A N S E N @ A E R . G O V . A U < / s e n d e r e m a i l >  
     < l a s t m o d i f i e d > 2 0 2 3 - 0 6 - 0 7 T 1 7 : 5 3 : 2 3 . 0 0 0 0 0 0 0 + 1 0 : 0 0 < / l a s t m o d i f i e d >  
     < d a t a b a s e > A C C C a n d A E R < / d a t a b a s e >  
 < / p r o p e r t i e s > 
</file>

<file path=customXml/itemProps1.xml><?xml version="1.0" encoding="utf-8"?>
<ds:datastoreItem xmlns:ds="http://schemas.openxmlformats.org/officeDocument/2006/customXml" ds:itemID="{C12A66FD-5587-44EE-B927-EDD9925D5401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AER PowerPoint Image Rich16x9</Template>
  <TotalTime>0</TotalTime>
  <Words>653</Words>
  <Application>Microsoft Office PowerPoint</Application>
  <PresentationFormat>Widescreen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2023-06-14T02:46:11Z</dcterms:created>
  <dcterms:modified xsi:type="dcterms:W3CDTF">2023-06-14T02:46:53Z</dcterms:modified>
</cp:coreProperties>
</file>