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91" r:id="rId3"/>
    <p:sldId id="292" r:id="rId4"/>
    <p:sldId id="293" r:id="rId5"/>
    <p:sldId id="294" r:id="rId6"/>
    <p:sldId id="287" r:id="rId7"/>
    <p:sldId id="288" r:id="rId8"/>
    <p:sldId id="295" r:id="rId9"/>
    <p:sldId id="290" r:id="rId10"/>
  </p:sldIdLst>
  <p:sldSz cx="9144000" cy="6858000" type="screen4x3"/>
  <p:notesSz cx="6731000" cy="9863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EBFB"/>
    <a:srgbClr val="CCFFFF"/>
    <a:srgbClr val="008000"/>
    <a:srgbClr val="CCFF99"/>
    <a:srgbClr val="FFCC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F836259-9C85-7C45-94BC-F9E82C04B7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01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9188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4713"/>
            <a:ext cx="5384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07260DA7-2366-DA4C-B064-479E5A8A27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94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20C6A2-ADA0-4348-95F7-77695884AA1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24F8B4E5-8A48-274B-B1BE-32E8E06BB5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2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79C8DBE-0D48-714F-AD91-B43ADD413F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36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9A300968-842E-8048-8194-66D22442F4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44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C253D442-5C25-F04A-9439-9FF40F4285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30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FC2DDDC-BA10-1446-815E-5B9F26BC9A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03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FAA14AB-1208-3548-B5F1-1C7F25A2B2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39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588B703-0C18-D848-B09A-50C074A043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7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A15CA82C-EC47-654B-8ACB-A17BB1C8E5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57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7AA782A-EA77-AD40-AA3A-1029ACD58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53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0099AEFD-A1E9-CD43-8807-7B6BD5ADBD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0E99344-25EB-994F-AAF1-66AD14C77B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1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4025" y="615791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BACF879-4698-A949-BA5C-EF8332E06A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452438" y="1125538"/>
            <a:ext cx="8239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AutoShape 11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1" name="AutoShape 13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ＭＳ Ｐゴシック" charset="-128"/>
          <a:cs typeface="ＭＳ Ｐゴシック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270892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Energex</a:t>
            </a:r>
            <a:r>
              <a:rPr lang="en-US" sz="2800" dirty="0" smtClean="0"/>
              <a:t> and </a:t>
            </a:r>
            <a:r>
              <a:rPr lang="en-US" sz="2800" dirty="0" err="1" smtClean="0"/>
              <a:t>Ergon’s</a:t>
            </a:r>
            <a:r>
              <a:rPr lang="en-US" sz="2800" dirty="0" smtClean="0"/>
              <a:t> 2015-2020 proposal: initial comments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>
              <a:latin typeface="Book Antiqu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Proposed revenues much higher than actual or allowed in current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5059732" cy="2595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933056"/>
            <a:ext cx="5148436" cy="26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0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6750"/>
          </a:xfrm>
        </p:spPr>
        <p:txBody>
          <a:bodyPr/>
          <a:lstStyle/>
          <a:p>
            <a:r>
              <a:rPr lang="en-US" dirty="0" smtClean="0"/>
              <a:t>Proposed RAB continues upward march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4357833" cy="2880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148" y="3861048"/>
            <a:ext cx="4220527" cy="278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7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6750"/>
          </a:xfrm>
        </p:spPr>
        <p:txBody>
          <a:bodyPr/>
          <a:lstStyle/>
          <a:p>
            <a:r>
              <a:rPr lang="en-US" dirty="0" smtClean="0"/>
              <a:t>Proposed opex higher than actual in current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5200113" cy="2667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789040"/>
            <a:ext cx="5796508" cy="29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Proposed capex about the same as allowed in last QCA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5059732" cy="2595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789040"/>
            <a:ext cx="5724500" cy="293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6675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roposed WACC (net of risk free rate) even higher than current regulatory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539552" y="306896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For the purpose </a:t>
            </a:r>
            <a:r>
              <a:rPr lang="en-US" dirty="0" smtClean="0">
                <a:solidFill>
                  <a:srgbClr val="FF0000"/>
                </a:solidFill>
              </a:rPr>
              <a:t>of comparison </a:t>
            </a:r>
            <a:r>
              <a:rPr lang="en-US" sz="1400" dirty="0" err="1" smtClean="0">
                <a:solidFill>
                  <a:srgbClr val="FF0000"/>
                </a:solidFill>
              </a:rPr>
              <a:t>Energex</a:t>
            </a:r>
            <a:r>
              <a:rPr lang="en-US" sz="1400" dirty="0" smtClean="0">
                <a:solidFill>
                  <a:srgbClr val="FF0000"/>
                </a:solidFill>
              </a:rPr>
              <a:t> and </a:t>
            </a:r>
            <a:r>
              <a:rPr lang="en-US" sz="1400" dirty="0" err="1" smtClean="0">
                <a:solidFill>
                  <a:srgbClr val="FF0000"/>
                </a:solidFill>
              </a:rPr>
              <a:t>Ergon</a:t>
            </a:r>
            <a:r>
              <a:rPr lang="en-US" sz="1400" dirty="0" smtClean="0">
                <a:solidFill>
                  <a:srgbClr val="FF0000"/>
                </a:solidFill>
              </a:rPr>
              <a:t> proposal restated to be consistent with AER Risk Free Rate in NSW Draft Decision of 3.55%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12776"/>
            <a:ext cx="7717832" cy="13717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933056"/>
            <a:ext cx="6177959" cy="18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750"/>
          </a:xfrm>
        </p:spPr>
        <p:txBody>
          <a:bodyPr/>
          <a:lstStyle/>
          <a:p>
            <a:r>
              <a:rPr lang="en-US" dirty="0" smtClean="0"/>
              <a:t>And proposed income tax in next period now 4 (</a:t>
            </a:r>
            <a:r>
              <a:rPr lang="en-US" dirty="0" err="1" smtClean="0"/>
              <a:t>Ergon</a:t>
            </a:r>
            <a:r>
              <a:rPr lang="en-US" dirty="0" smtClean="0"/>
              <a:t>) and 3 (</a:t>
            </a:r>
            <a:r>
              <a:rPr lang="en-US" dirty="0" err="1" smtClean="0"/>
              <a:t>Energex</a:t>
            </a:r>
            <a:r>
              <a:rPr lang="en-US" dirty="0" smtClean="0"/>
              <a:t>) times as much as AER allowed for current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467544" y="6093296"/>
            <a:ext cx="3973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Energex</a:t>
            </a:r>
            <a:r>
              <a:rPr lang="en-US" sz="1400" dirty="0" smtClean="0"/>
              <a:t>, </a:t>
            </a:r>
            <a:r>
              <a:rPr lang="en-US" sz="1400" dirty="0" err="1" smtClean="0"/>
              <a:t>Ergon</a:t>
            </a:r>
            <a:r>
              <a:rPr lang="en-US" sz="1400" dirty="0" smtClean="0"/>
              <a:t> proposa</a:t>
            </a:r>
            <a:r>
              <a:rPr lang="en-US" dirty="0" smtClean="0"/>
              <a:t>ls, ACT Orders</a:t>
            </a:r>
            <a:endParaRPr lang="en-US" sz="1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7537152" cy="484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3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750"/>
          </a:xfrm>
        </p:spPr>
        <p:txBody>
          <a:bodyPr/>
          <a:lstStyle/>
          <a:p>
            <a:r>
              <a:rPr lang="en-US" dirty="0" smtClean="0"/>
              <a:t>Pecuniary benefits from electricity distribution have been rising strongly and if proposal is accepted it likely that this trend will 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56792"/>
            <a:ext cx="7008440" cy="451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1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sz="1800" dirty="0" smtClean="0"/>
              <a:t>But </a:t>
            </a:r>
            <a:r>
              <a:rPr lang="en-US" sz="1800" dirty="0" err="1" smtClean="0"/>
              <a:t>Energex</a:t>
            </a:r>
            <a:r>
              <a:rPr lang="en-US" sz="1800" dirty="0" smtClean="0"/>
              <a:t> and </a:t>
            </a:r>
            <a:r>
              <a:rPr lang="en-US" sz="1800" dirty="0" err="1" smtClean="0"/>
              <a:t>Ergon</a:t>
            </a:r>
            <a:r>
              <a:rPr lang="en-US" sz="1800" dirty="0" smtClean="0"/>
              <a:t> profitability per connection compares poorly (from consumers’ point of view).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949280"/>
            <a:ext cx="6522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Energex</a:t>
            </a:r>
            <a:r>
              <a:rPr lang="en-US" sz="1400" dirty="0" smtClean="0"/>
              <a:t> and </a:t>
            </a:r>
            <a:r>
              <a:rPr lang="en-US" sz="1400" dirty="0" err="1" smtClean="0"/>
              <a:t>Ergon</a:t>
            </a:r>
            <a:r>
              <a:rPr lang="en-US" sz="1400" dirty="0" smtClean="0"/>
              <a:t> 2013/14 Annual Report, UKPN 2013 Annual Report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2420888"/>
            <a:ext cx="1979712" cy="1600438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en-US" dirty="0"/>
              <a:t>Based on recent Ofgem decision for UKPN, and </a:t>
            </a:r>
            <a:r>
              <a:rPr lang="en-US" dirty="0" err="1"/>
              <a:t>Energex</a:t>
            </a:r>
            <a:r>
              <a:rPr lang="en-US" dirty="0"/>
              <a:t> and </a:t>
            </a:r>
            <a:r>
              <a:rPr lang="en-US" dirty="0" err="1"/>
              <a:t>Ergon</a:t>
            </a:r>
            <a:r>
              <a:rPr lang="en-US" dirty="0"/>
              <a:t> proposal to AER, this gap is likely to get even bigger in next regulatory period.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412776"/>
            <a:ext cx="6322298" cy="39294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5373216"/>
            <a:ext cx="8644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Pecuniary benefit =	NPAT for UK Power Networks</a:t>
            </a:r>
          </a:p>
          <a:p>
            <a:r>
              <a:rPr lang="en-US" sz="1400" dirty="0" smtClean="0"/>
              <a:t>		NPAT + Tax + Competitive Neutrality Fees – CSO payments for </a:t>
            </a:r>
            <a:r>
              <a:rPr lang="en-US" sz="1400" dirty="0" err="1" smtClean="0"/>
              <a:t>Energex</a:t>
            </a:r>
            <a:r>
              <a:rPr lang="en-US" sz="1400" dirty="0" smtClean="0"/>
              <a:t> and </a:t>
            </a:r>
            <a:r>
              <a:rPr lang="en-US" sz="1400" dirty="0" err="1" smtClean="0"/>
              <a:t>Ergon</a:t>
            </a:r>
            <a:endParaRPr lang="en-US" sz="1400" dirty="0" smtClean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123728" y="3212976"/>
            <a:ext cx="237626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30320730"/>
      </p:ext>
    </p:extLst>
  </p:cSld>
  <p:clrMapOvr>
    <a:masterClrMapping/>
  </p:clrMapOvr>
</p:sld>
</file>

<file path=ppt/theme/theme1.xml><?xml version="1.0" encoding="utf-8"?>
<a:theme xmlns:a="http://schemas.openxmlformats.org/drawingml/2006/main" name="CME LOGO OPTIONS 18.6.11">
  <a:themeElements>
    <a:clrScheme name="Firecone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recon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Firecone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 LOGO OPTIONS 18.6.11.pot</Template>
  <TotalTime>22299</TotalTime>
  <Words>211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CME LOGO OPTIONS 18.6.11</vt:lpstr>
      <vt:lpstr>PowerPoint Presentation</vt:lpstr>
      <vt:lpstr>Proposed revenues much higher than actual or allowed in current period</vt:lpstr>
      <vt:lpstr>Proposed RAB continues upward march</vt:lpstr>
      <vt:lpstr>Proposed opex higher than actual in current period</vt:lpstr>
      <vt:lpstr>Proposed capex about the same as allowed in last QCA decision</vt:lpstr>
      <vt:lpstr>Proposed WACC (net of risk free rate) even higher than current regulatory period</vt:lpstr>
      <vt:lpstr>And proposed income tax in next period now 4 (Ergon) and 3 (Energex) times as much as AER allowed for current period</vt:lpstr>
      <vt:lpstr>Pecuniary benefits from electricity distribution have been rising strongly and if proposal is accepted it likely that this trend will continue</vt:lpstr>
      <vt:lpstr>But Energex and Ergon profitability per connection compares poorly (from consumers’ point of view).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Firecone</dc:creator>
  <cp:lastModifiedBy>Lowien, Robyn</cp:lastModifiedBy>
  <cp:revision>323</cp:revision>
  <dcterms:created xsi:type="dcterms:W3CDTF">2010-11-22T22:27:00Z</dcterms:created>
  <dcterms:modified xsi:type="dcterms:W3CDTF">2014-12-10T22:20:52Z</dcterms:modified>
</cp:coreProperties>
</file>